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7" r:id="rId2"/>
    <p:sldId id="258" r:id="rId3"/>
    <p:sldId id="327" r:id="rId4"/>
    <p:sldId id="390" r:id="rId5"/>
    <p:sldId id="395" r:id="rId6"/>
    <p:sldId id="397" r:id="rId7"/>
    <p:sldId id="398" r:id="rId8"/>
    <p:sldId id="337" r:id="rId9"/>
    <p:sldId id="399" r:id="rId10"/>
    <p:sldId id="401" r:id="rId11"/>
    <p:sldId id="361" r:id="rId12"/>
    <p:sldId id="402" r:id="rId13"/>
    <p:sldId id="338" r:id="rId14"/>
    <p:sldId id="404" r:id="rId15"/>
    <p:sldId id="405" r:id="rId16"/>
    <p:sldId id="394" r:id="rId17"/>
    <p:sldId id="407" r:id="rId18"/>
    <p:sldId id="408" r:id="rId19"/>
    <p:sldId id="409" r:id="rId20"/>
    <p:sldId id="410" r:id="rId21"/>
    <p:sldId id="411" r:id="rId22"/>
    <p:sldId id="412" r:id="rId23"/>
    <p:sldId id="414" r:id="rId24"/>
    <p:sldId id="415" r:id="rId25"/>
    <p:sldId id="416" r:id="rId26"/>
    <p:sldId id="417" r:id="rId27"/>
    <p:sldId id="418" r:id="rId28"/>
    <p:sldId id="419" r:id="rId29"/>
    <p:sldId id="420" r:id="rId30"/>
    <p:sldId id="421" r:id="rId31"/>
    <p:sldId id="422" r:id="rId32"/>
    <p:sldId id="423" r:id="rId33"/>
    <p:sldId id="424" r:id="rId34"/>
    <p:sldId id="406" r:id="rId35"/>
    <p:sldId id="426" r:id="rId36"/>
    <p:sldId id="429" r:id="rId37"/>
    <p:sldId id="430" r:id="rId38"/>
    <p:sldId id="431" r:id="rId39"/>
    <p:sldId id="384" r:id="rId40"/>
    <p:sldId id="383" r:id="rId41"/>
  </p:sldIdLst>
  <p:sldSz cx="9906000" cy="6858000" type="A4"/>
  <p:notesSz cx="6797675" cy="9928225"/>
  <p:defaultTextStyle>
    <a:defPPr>
      <a:defRPr lang="zh-CN"/>
    </a:defPPr>
    <a:lvl1pPr algn="l" rtl="0" eaLnBrk="0" fontAlgn="base" hangingPunct="0">
      <a:spcBef>
        <a:spcPct val="0"/>
      </a:spcBef>
      <a:spcAft>
        <a:spcPct val="0"/>
      </a:spcAft>
      <a:defRPr sz="1500" kern="1200">
        <a:solidFill>
          <a:srgbClr val="000000"/>
        </a:solidFill>
        <a:latin typeface="Arial" pitchFamily="34" charset="0"/>
        <a:ea typeface="宋体" pitchFamily="2" charset="-122"/>
        <a:cs typeface="+mn-cs"/>
      </a:defRPr>
    </a:lvl1pPr>
    <a:lvl2pPr marL="477838" indent="-20638" algn="l" rtl="0" eaLnBrk="0" fontAlgn="base" hangingPunct="0">
      <a:spcBef>
        <a:spcPct val="0"/>
      </a:spcBef>
      <a:spcAft>
        <a:spcPct val="0"/>
      </a:spcAft>
      <a:defRPr sz="1500" kern="1200">
        <a:solidFill>
          <a:srgbClr val="000000"/>
        </a:solidFill>
        <a:latin typeface="Arial" pitchFamily="34" charset="0"/>
        <a:ea typeface="宋体" pitchFamily="2" charset="-122"/>
        <a:cs typeface="+mn-cs"/>
      </a:defRPr>
    </a:lvl2pPr>
    <a:lvl3pPr marL="957263" indent="-42863" algn="l" rtl="0" eaLnBrk="0" fontAlgn="base" hangingPunct="0">
      <a:spcBef>
        <a:spcPct val="0"/>
      </a:spcBef>
      <a:spcAft>
        <a:spcPct val="0"/>
      </a:spcAft>
      <a:defRPr sz="1500" kern="1200">
        <a:solidFill>
          <a:srgbClr val="000000"/>
        </a:solidFill>
        <a:latin typeface="Arial" pitchFamily="34" charset="0"/>
        <a:ea typeface="宋体" pitchFamily="2" charset="-122"/>
        <a:cs typeface="+mn-cs"/>
      </a:defRPr>
    </a:lvl3pPr>
    <a:lvl4pPr marL="1435100" indent="-63500" algn="l" rtl="0" eaLnBrk="0" fontAlgn="base" hangingPunct="0">
      <a:spcBef>
        <a:spcPct val="0"/>
      </a:spcBef>
      <a:spcAft>
        <a:spcPct val="0"/>
      </a:spcAft>
      <a:defRPr sz="1500" kern="1200">
        <a:solidFill>
          <a:srgbClr val="000000"/>
        </a:solidFill>
        <a:latin typeface="Arial" pitchFamily="34" charset="0"/>
        <a:ea typeface="宋体" pitchFamily="2" charset="-122"/>
        <a:cs typeface="+mn-cs"/>
      </a:defRPr>
    </a:lvl4pPr>
    <a:lvl5pPr marL="1914525" indent="-85725" algn="l" rtl="0" eaLnBrk="0" fontAlgn="base" hangingPunct="0">
      <a:spcBef>
        <a:spcPct val="0"/>
      </a:spcBef>
      <a:spcAft>
        <a:spcPct val="0"/>
      </a:spcAft>
      <a:defRPr sz="1500" kern="1200">
        <a:solidFill>
          <a:srgbClr val="000000"/>
        </a:solidFill>
        <a:latin typeface="Arial" pitchFamily="34" charset="0"/>
        <a:ea typeface="宋体" pitchFamily="2" charset="-122"/>
        <a:cs typeface="+mn-cs"/>
      </a:defRPr>
    </a:lvl5pPr>
    <a:lvl6pPr marL="2286000" algn="l" defTabSz="914400" rtl="0" eaLnBrk="1" latinLnBrk="0" hangingPunct="1">
      <a:defRPr sz="1500" kern="1200">
        <a:solidFill>
          <a:srgbClr val="000000"/>
        </a:solidFill>
        <a:latin typeface="Arial" pitchFamily="34" charset="0"/>
        <a:ea typeface="宋体" pitchFamily="2" charset="-122"/>
        <a:cs typeface="+mn-cs"/>
      </a:defRPr>
    </a:lvl6pPr>
    <a:lvl7pPr marL="2743200" algn="l" defTabSz="914400" rtl="0" eaLnBrk="1" latinLnBrk="0" hangingPunct="1">
      <a:defRPr sz="1500" kern="1200">
        <a:solidFill>
          <a:srgbClr val="000000"/>
        </a:solidFill>
        <a:latin typeface="Arial" pitchFamily="34" charset="0"/>
        <a:ea typeface="宋体" pitchFamily="2" charset="-122"/>
        <a:cs typeface="+mn-cs"/>
      </a:defRPr>
    </a:lvl7pPr>
    <a:lvl8pPr marL="3200400" algn="l" defTabSz="914400" rtl="0" eaLnBrk="1" latinLnBrk="0" hangingPunct="1">
      <a:defRPr sz="1500" kern="1200">
        <a:solidFill>
          <a:srgbClr val="000000"/>
        </a:solidFill>
        <a:latin typeface="Arial" pitchFamily="34" charset="0"/>
        <a:ea typeface="宋体" pitchFamily="2" charset="-122"/>
        <a:cs typeface="+mn-cs"/>
      </a:defRPr>
    </a:lvl8pPr>
    <a:lvl9pPr marL="3657600" algn="l" defTabSz="914400" rtl="0" eaLnBrk="1" latinLnBrk="0" hangingPunct="1">
      <a:defRPr sz="1500" kern="1200">
        <a:solidFill>
          <a:srgbClr val="000000"/>
        </a:solidFill>
        <a:latin typeface="Arial" pitchFamily="34" charset="0"/>
        <a:ea typeface="宋体" pitchFamily="2" charset="-122"/>
        <a:cs typeface="+mn-cs"/>
      </a:defRPr>
    </a:lvl9pPr>
  </p:defaultTextStyle>
  <p:extLst>
    <p:ext uri="{521415D9-36F7-43E2-AB2F-B90AF26B5E84}">
      <p14:sectionLst xmlns:p14="http://schemas.microsoft.com/office/powerpoint/2010/main">
        <p14:section name="默认节" id="{91FA2D20-ADF1-47B1-9CF7-D54D11A68B1B}">
          <p14:sldIdLst>
            <p14:sldId id="257"/>
            <p14:sldId id="258"/>
            <p14:sldId id="327"/>
            <p14:sldId id="390"/>
            <p14:sldId id="395"/>
            <p14:sldId id="397"/>
            <p14:sldId id="398"/>
            <p14:sldId id="337"/>
            <p14:sldId id="399"/>
            <p14:sldId id="401"/>
            <p14:sldId id="361"/>
            <p14:sldId id="402"/>
            <p14:sldId id="338"/>
            <p14:sldId id="404"/>
            <p14:sldId id="405"/>
            <p14:sldId id="394"/>
            <p14:sldId id="407"/>
            <p14:sldId id="408"/>
            <p14:sldId id="409"/>
            <p14:sldId id="410"/>
            <p14:sldId id="411"/>
            <p14:sldId id="412"/>
            <p14:sldId id="414"/>
            <p14:sldId id="415"/>
            <p14:sldId id="416"/>
            <p14:sldId id="417"/>
            <p14:sldId id="418"/>
            <p14:sldId id="419"/>
            <p14:sldId id="420"/>
            <p14:sldId id="421"/>
            <p14:sldId id="422"/>
            <p14:sldId id="423"/>
            <p14:sldId id="424"/>
            <p14:sldId id="406"/>
            <p14:sldId id="426"/>
            <p14:sldId id="429"/>
            <p14:sldId id="430"/>
            <p14:sldId id="431"/>
            <p14:sldId id="384"/>
            <p14:sldId id="383"/>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南方科贸员工" initials="南方科贸员工" lastIdx="5" clrIdx="0">
    <p:extLst>
      <p:ext uri="{19B8F6BF-5375-455C-9EA6-DF929625EA0E}">
        <p15:presenceInfo xmlns:p15="http://schemas.microsoft.com/office/powerpoint/2012/main" userId="南方科贸员工"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8B8"/>
    <a:srgbClr val="000096"/>
    <a:srgbClr val="0168B7"/>
    <a:srgbClr val="F39801"/>
    <a:srgbClr val="FFE79B"/>
    <a:srgbClr val="0054B1"/>
    <a:srgbClr val="0150B4"/>
    <a:srgbClr val="010096"/>
    <a:srgbClr val="FFF0C1"/>
    <a:srgbClr val="FFE6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5" autoAdjust="0"/>
    <p:restoredTop sz="78110" autoAdjust="0"/>
  </p:normalViewPr>
  <p:slideViewPr>
    <p:cSldViewPr>
      <p:cViewPr varScale="1">
        <p:scale>
          <a:sx n="90" d="100"/>
          <a:sy n="90" d="100"/>
        </p:scale>
        <p:origin x="2064" y="78"/>
      </p:cViewPr>
      <p:guideLst>
        <p:guide orient="horz" pos="2160"/>
        <p:guide pos="3120"/>
      </p:guideLst>
    </p:cSldViewPr>
  </p:slideViewPr>
  <p:notesTextViewPr>
    <p:cViewPr>
      <p:scale>
        <a:sx n="150" d="100"/>
        <a:sy n="150" d="100"/>
      </p:scale>
      <p:origin x="0" y="0"/>
    </p:cViewPr>
  </p:notesTextViewPr>
  <p:sorterViewPr>
    <p:cViewPr>
      <p:scale>
        <a:sx n="66" d="100"/>
        <a:sy n="66" d="100"/>
      </p:scale>
      <p:origin x="0" y="4494"/>
    </p:cViewPr>
  </p:sorterViewPr>
  <p:notesViewPr>
    <p:cSldViewPr>
      <p:cViewPr varScale="1">
        <p:scale>
          <a:sx n="65" d="100"/>
          <a:sy n="65" d="100"/>
        </p:scale>
        <p:origin x="-284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9856" name="页眉占位符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zh-CN" altLang="en-US"/>
          </a:p>
        </p:txBody>
      </p:sp>
      <p:sp>
        <p:nvSpPr>
          <p:cNvPr id="1049857" name="日期占位符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5877AA26-2F5C-457B-8063-28BFD04683BE}" type="datetimeFigureOut">
              <a:rPr lang="zh-CN" altLang="en-US" smtClean="0"/>
              <a:t>2023/6/8</a:t>
            </a:fld>
            <a:endParaRPr lang="zh-CN" altLang="en-US"/>
          </a:p>
        </p:txBody>
      </p:sp>
      <p:sp>
        <p:nvSpPr>
          <p:cNvPr id="1049858" name="页脚占位符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zh-CN" altLang="en-US"/>
          </a:p>
        </p:txBody>
      </p:sp>
      <p:sp>
        <p:nvSpPr>
          <p:cNvPr id="1049859" name="灯片编号占位符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B0956DCD-F748-4E2E-B20B-3F243E219604}" type="slidenum">
              <a:rPr lang="zh-CN" altLang="en-US" smtClean="0"/>
              <a:t>‹#›</a:t>
            </a:fld>
            <a:endParaRPr lang="zh-CN" altLang="en-US"/>
          </a:p>
        </p:txBody>
      </p:sp>
    </p:spTree>
    <p:extLst>
      <p:ext uri="{BB962C8B-B14F-4D97-AF65-F5344CB8AC3E}">
        <p14:creationId xmlns:p14="http://schemas.microsoft.com/office/powerpoint/2010/main" val="857118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9850"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defRPr sz="1200">
                <a:solidFill>
                  <a:schemeClr val="tx1"/>
                </a:solidFill>
                <a:latin typeface="Calibri" pitchFamily="34" charset="0"/>
                <a:ea typeface="宋体" charset="-122"/>
              </a:defRPr>
            </a:lvl1pPr>
          </a:lstStyle>
          <a:p>
            <a:endParaRPr lang="zh-CN" altLang="en-US"/>
          </a:p>
        </p:txBody>
      </p:sp>
      <p:sp>
        <p:nvSpPr>
          <p:cNvPr id="1049851" name="Rectangle 3"/>
          <p:cNvSpPr>
            <a:spLocks noGrp="1" noChangeArrowheads="1"/>
          </p:cNvSpPr>
          <p:nvPr>
            <p:ph type="dt" idx="1"/>
          </p:nvPr>
        </p:nvSpPr>
        <p:spPr bwMode="auto">
          <a:xfrm>
            <a:off x="3850443"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a:solidFill>
                  <a:schemeClr val="tx1"/>
                </a:solidFill>
                <a:latin typeface="Calibri" pitchFamily="34" charset="0"/>
                <a:ea typeface="宋体" charset="-122"/>
              </a:defRPr>
            </a:lvl1pPr>
          </a:lstStyle>
          <a:p>
            <a:fld id="{8E857B66-E516-4B9F-AAB1-10C5F8362EAE}" type="datetimeFigureOut">
              <a:rPr lang="zh-CN" altLang="en-US"/>
              <a:t>2023/6/8</a:t>
            </a:fld>
            <a:endParaRPr lang="en-US" altLang="zh-CN"/>
          </a:p>
        </p:txBody>
      </p:sp>
      <p:sp>
        <p:nvSpPr>
          <p:cNvPr id="1049852" name="Rectangle 4"/>
          <p:cNvSpPr>
            <a:spLocks noGrp="1" noRot="1" noChangeAspect="1" noChangeArrowheads="1" noTextEdit="1"/>
          </p:cNvSpPr>
          <p:nvPr>
            <p:ph type="sldImg" idx="2"/>
          </p:nvPr>
        </p:nvSpPr>
        <p:spPr bwMode="auto">
          <a:xfrm>
            <a:off x="711200" y="744538"/>
            <a:ext cx="5375275" cy="3722687"/>
          </a:xfrm>
          <a:prstGeom prst="rect">
            <a:avLst/>
          </a:prstGeom>
          <a:noFill/>
          <a:ln w="9525">
            <a:solidFill>
              <a:srgbClr val="000000"/>
            </a:solidFill>
            <a:miter lim="800000"/>
            <a:headEnd/>
            <a:tailEnd/>
          </a:ln>
        </p:spPr>
      </p:sp>
      <p:sp>
        <p:nvSpPr>
          <p:cNvPr id="1049853" name="Rectangle 5"/>
          <p:cNvSpPr>
            <a:spLocks noGrp="1" noChangeArrowheads="1"/>
          </p:cNvSpPr>
          <p:nvPr>
            <p:ph type="body" sz="quarter" idx="3"/>
          </p:nvPr>
        </p:nvSpPr>
        <p:spPr bwMode="auto">
          <a:xfrm>
            <a:off x="679768" y="4715907"/>
            <a:ext cx="5438140" cy="44677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049854" name="Rectangle 6"/>
          <p:cNvSpPr>
            <a:spLocks noGrp="1" noChangeArrowheads="1"/>
          </p:cNvSpPr>
          <p:nvPr>
            <p:ph type="ftr" sz="quarter" idx="4"/>
          </p:nvPr>
        </p:nvSpPr>
        <p:spPr bwMode="auto">
          <a:xfrm>
            <a:off x="0"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solidFill>
                  <a:schemeClr val="tx1"/>
                </a:solidFill>
                <a:latin typeface="Calibri" pitchFamily="34" charset="0"/>
                <a:ea typeface="宋体" charset="-122"/>
              </a:defRPr>
            </a:lvl1pPr>
          </a:lstStyle>
          <a:p>
            <a:endParaRPr lang="en-US" altLang="zh-CN"/>
          </a:p>
        </p:txBody>
      </p:sp>
      <p:sp>
        <p:nvSpPr>
          <p:cNvPr id="1049855" name="Rectangle 7"/>
          <p:cNvSpPr>
            <a:spLocks noGrp="1" noChangeArrowheads="1"/>
          </p:cNvSpPr>
          <p:nvPr>
            <p:ph type="sldNum" sz="quarter" idx="5"/>
          </p:nvPr>
        </p:nvSpPr>
        <p:spPr bwMode="auto">
          <a:xfrm>
            <a:off x="3850443"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latin typeface="Calibri" pitchFamily="34" charset="0"/>
              </a:defRPr>
            </a:lvl1pPr>
          </a:lstStyle>
          <a:p>
            <a:fld id="{C1ADECDF-3DF9-482F-8DF4-02D082D5C0BF}" type="slidenum">
              <a:rPr lang="zh-CN" altLang="en-US"/>
              <a:t>‹#›</a:t>
            </a:fld>
            <a:endParaRPr lang="en-US" altLang="zh-CN"/>
          </a:p>
        </p:txBody>
      </p:sp>
    </p:spTree>
    <p:extLst>
      <p:ext uri="{BB962C8B-B14F-4D97-AF65-F5344CB8AC3E}">
        <p14:creationId xmlns:p14="http://schemas.microsoft.com/office/powerpoint/2010/main" val="27970452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Calibri" pitchFamily="34" charset="0"/>
        <a:ea typeface="宋体" charset="-122"/>
        <a:cs typeface="+mn-cs"/>
      </a:defRPr>
    </a:lvl1pPr>
    <a:lvl2pPr marL="477838" algn="l" rtl="0" eaLnBrk="0" fontAlgn="base" hangingPunct="0">
      <a:spcBef>
        <a:spcPct val="30000"/>
      </a:spcBef>
      <a:spcAft>
        <a:spcPct val="0"/>
      </a:spcAft>
      <a:defRPr sz="1300" kern="1200">
        <a:solidFill>
          <a:schemeClr val="tx1"/>
        </a:solidFill>
        <a:latin typeface="Calibri" pitchFamily="34" charset="0"/>
        <a:ea typeface="宋体" charset="-122"/>
        <a:cs typeface="+mn-cs"/>
      </a:defRPr>
    </a:lvl2pPr>
    <a:lvl3pPr marL="957263" algn="l" rtl="0" eaLnBrk="0" fontAlgn="base" hangingPunct="0">
      <a:spcBef>
        <a:spcPct val="30000"/>
      </a:spcBef>
      <a:spcAft>
        <a:spcPct val="0"/>
      </a:spcAft>
      <a:defRPr sz="1300" kern="1200">
        <a:solidFill>
          <a:schemeClr val="tx1"/>
        </a:solidFill>
        <a:latin typeface="Calibri" pitchFamily="34" charset="0"/>
        <a:ea typeface="宋体" charset="-122"/>
        <a:cs typeface="+mn-cs"/>
      </a:defRPr>
    </a:lvl3pPr>
    <a:lvl4pPr marL="1435100" algn="l" rtl="0" eaLnBrk="0" fontAlgn="base" hangingPunct="0">
      <a:spcBef>
        <a:spcPct val="30000"/>
      </a:spcBef>
      <a:spcAft>
        <a:spcPct val="0"/>
      </a:spcAft>
      <a:defRPr sz="1300" kern="1200">
        <a:solidFill>
          <a:schemeClr val="tx1"/>
        </a:solidFill>
        <a:latin typeface="Calibri" pitchFamily="34" charset="0"/>
        <a:ea typeface="宋体" charset="-122"/>
        <a:cs typeface="+mn-cs"/>
      </a:defRPr>
    </a:lvl4pPr>
    <a:lvl5pPr marL="1914525" algn="l" rtl="0" eaLnBrk="0" fontAlgn="base" hangingPunct="0">
      <a:spcBef>
        <a:spcPct val="30000"/>
      </a:spcBef>
      <a:spcAft>
        <a:spcPct val="0"/>
      </a:spcAft>
      <a:defRPr sz="1300" kern="1200">
        <a:solidFill>
          <a:schemeClr val="tx1"/>
        </a:solidFill>
        <a:latin typeface="Calibri" pitchFamily="34" charset="0"/>
        <a:ea typeface="宋体" charset="-122"/>
        <a:cs typeface="+mn-cs"/>
      </a:defRPr>
    </a:lvl5pPr>
    <a:lvl6pPr marL="2394107" algn="l" defTabSz="957644" rtl="0" eaLnBrk="1" latinLnBrk="0" hangingPunct="1">
      <a:defRPr sz="1300" kern="1200">
        <a:solidFill>
          <a:schemeClr val="tx1"/>
        </a:solidFill>
        <a:latin typeface="+mn-lt"/>
        <a:ea typeface="+mn-ea"/>
        <a:cs typeface="+mn-cs"/>
      </a:defRPr>
    </a:lvl6pPr>
    <a:lvl7pPr marL="2872929" algn="l" defTabSz="957644" rtl="0" eaLnBrk="1" latinLnBrk="0" hangingPunct="1">
      <a:defRPr sz="1300" kern="1200">
        <a:solidFill>
          <a:schemeClr val="tx1"/>
        </a:solidFill>
        <a:latin typeface="+mn-lt"/>
        <a:ea typeface="+mn-ea"/>
        <a:cs typeface="+mn-cs"/>
      </a:defRPr>
    </a:lvl7pPr>
    <a:lvl8pPr marL="3351750" algn="l" defTabSz="957644" rtl="0" eaLnBrk="1" latinLnBrk="0" hangingPunct="1">
      <a:defRPr sz="1300" kern="1200">
        <a:solidFill>
          <a:schemeClr val="tx1"/>
        </a:solidFill>
        <a:latin typeface="+mn-lt"/>
        <a:ea typeface="+mn-ea"/>
        <a:cs typeface="+mn-cs"/>
      </a:defRPr>
    </a:lvl8pPr>
    <a:lvl9pPr marL="3830572" algn="l" defTabSz="95764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3</a:t>
            </a:fld>
            <a:endParaRPr lang="en-US" altLang="zh-CN"/>
          </a:p>
        </p:txBody>
      </p:sp>
    </p:spTree>
    <p:extLst>
      <p:ext uri="{BB962C8B-B14F-4D97-AF65-F5344CB8AC3E}">
        <p14:creationId xmlns:p14="http://schemas.microsoft.com/office/powerpoint/2010/main" val="3607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12</a:t>
            </a:fld>
            <a:endParaRPr lang="en-US" altLang="zh-CN"/>
          </a:p>
        </p:txBody>
      </p:sp>
    </p:spTree>
    <p:extLst>
      <p:ext uri="{BB962C8B-B14F-4D97-AF65-F5344CB8AC3E}">
        <p14:creationId xmlns:p14="http://schemas.microsoft.com/office/powerpoint/2010/main" val="3945397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13</a:t>
            </a:fld>
            <a:endParaRPr lang="en-US" altLang="zh-CN"/>
          </a:p>
        </p:txBody>
      </p:sp>
    </p:spTree>
    <p:extLst>
      <p:ext uri="{BB962C8B-B14F-4D97-AF65-F5344CB8AC3E}">
        <p14:creationId xmlns:p14="http://schemas.microsoft.com/office/powerpoint/2010/main" val="1927374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14</a:t>
            </a:fld>
            <a:endParaRPr lang="en-US" altLang="zh-CN"/>
          </a:p>
        </p:txBody>
      </p:sp>
    </p:spTree>
    <p:extLst>
      <p:ext uri="{BB962C8B-B14F-4D97-AF65-F5344CB8AC3E}">
        <p14:creationId xmlns:p14="http://schemas.microsoft.com/office/powerpoint/2010/main" val="229228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15</a:t>
            </a:fld>
            <a:endParaRPr lang="en-US" altLang="zh-CN"/>
          </a:p>
        </p:txBody>
      </p:sp>
    </p:spTree>
    <p:extLst>
      <p:ext uri="{BB962C8B-B14F-4D97-AF65-F5344CB8AC3E}">
        <p14:creationId xmlns:p14="http://schemas.microsoft.com/office/powerpoint/2010/main" val="2569889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16</a:t>
            </a:fld>
            <a:endParaRPr lang="en-US" altLang="zh-CN"/>
          </a:p>
        </p:txBody>
      </p:sp>
    </p:spTree>
    <p:extLst>
      <p:ext uri="{BB962C8B-B14F-4D97-AF65-F5344CB8AC3E}">
        <p14:creationId xmlns:p14="http://schemas.microsoft.com/office/powerpoint/2010/main" val="38742720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17</a:t>
            </a:fld>
            <a:endParaRPr lang="en-US" altLang="zh-CN"/>
          </a:p>
        </p:txBody>
      </p:sp>
    </p:spTree>
    <p:extLst>
      <p:ext uri="{BB962C8B-B14F-4D97-AF65-F5344CB8AC3E}">
        <p14:creationId xmlns:p14="http://schemas.microsoft.com/office/powerpoint/2010/main" val="3490730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18</a:t>
            </a:fld>
            <a:endParaRPr lang="en-US" altLang="zh-CN"/>
          </a:p>
        </p:txBody>
      </p:sp>
    </p:spTree>
    <p:extLst>
      <p:ext uri="{BB962C8B-B14F-4D97-AF65-F5344CB8AC3E}">
        <p14:creationId xmlns:p14="http://schemas.microsoft.com/office/powerpoint/2010/main" val="4033728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19</a:t>
            </a:fld>
            <a:endParaRPr lang="en-US" altLang="zh-CN"/>
          </a:p>
        </p:txBody>
      </p:sp>
    </p:spTree>
    <p:extLst>
      <p:ext uri="{BB962C8B-B14F-4D97-AF65-F5344CB8AC3E}">
        <p14:creationId xmlns:p14="http://schemas.microsoft.com/office/powerpoint/2010/main" val="294702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20</a:t>
            </a:fld>
            <a:endParaRPr lang="en-US" altLang="zh-CN"/>
          </a:p>
        </p:txBody>
      </p:sp>
    </p:spTree>
    <p:extLst>
      <p:ext uri="{BB962C8B-B14F-4D97-AF65-F5344CB8AC3E}">
        <p14:creationId xmlns:p14="http://schemas.microsoft.com/office/powerpoint/2010/main" val="13938849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21</a:t>
            </a:fld>
            <a:endParaRPr lang="en-US" altLang="zh-CN"/>
          </a:p>
        </p:txBody>
      </p:sp>
    </p:spTree>
    <p:extLst>
      <p:ext uri="{BB962C8B-B14F-4D97-AF65-F5344CB8AC3E}">
        <p14:creationId xmlns:p14="http://schemas.microsoft.com/office/powerpoint/2010/main" val="1558957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4</a:t>
            </a:fld>
            <a:endParaRPr lang="en-US" altLang="zh-CN"/>
          </a:p>
        </p:txBody>
      </p:sp>
    </p:spTree>
    <p:extLst>
      <p:ext uri="{BB962C8B-B14F-4D97-AF65-F5344CB8AC3E}">
        <p14:creationId xmlns:p14="http://schemas.microsoft.com/office/powerpoint/2010/main" val="23003147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22</a:t>
            </a:fld>
            <a:endParaRPr lang="en-US" altLang="zh-CN"/>
          </a:p>
        </p:txBody>
      </p:sp>
    </p:spTree>
    <p:extLst>
      <p:ext uri="{BB962C8B-B14F-4D97-AF65-F5344CB8AC3E}">
        <p14:creationId xmlns:p14="http://schemas.microsoft.com/office/powerpoint/2010/main" val="6306171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23</a:t>
            </a:fld>
            <a:endParaRPr lang="en-US" altLang="zh-CN"/>
          </a:p>
        </p:txBody>
      </p:sp>
    </p:spTree>
    <p:extLst>
      <p:ext uri="{BB962C8B-B14F-4D97-AF65-F5344CB8AC3E}">
        <p14:creationId xmlns:p14="http://schemas.microsoft.com/office/powerpoint/2010/main" val="31827441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24</a:t>
            </a:fld>
            <a:endParaRPr lang="en-US" altLang="zh-CN"/>
          </a:p>
        </p:txBody>
      </p:sp>
    </p:spTree>
    <p:extLst>
      <p:ext uri="{BB962C8B-B14F-4D97-AF65-F5344CB8AC3E}">
        <p14:creationId xmlns:p14="http://schemas.microsoft.com/office/powerpoint/2010/main" val="30860249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25</a:t>
            </a:fld>
            <a:endParaRPr lang="en-US" altLang="zh-CN"/>
          </a:p>
        </p:txBody>
      </p:sp>
    </p:spTree>
    <p:extLst>
      <p:ext uri="{BB962C8B-B14F-4D97-AF65-F5344CB8AC3E}">
        <p14:creationId xmlns:p14="http://schemas.microsoft.com/office/powerpoint/2010/main" val="37398876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26</a:t>
            </a:fld>
            <a:endParaRPr lang="en-US" altLang="zh-CN"/>
          </a:p>
        </p:txBody>
      </p:sp>
    </p:spTree>
    <p:extLst>
      <p:ext uri="{BB962C8B-B14F-4D97-AF65-F5344CB8AC3E}">
        <p14:creationId xmlns:p14="http://schemas.microsoft.com/office/powerpoint/2010/main" val="35649131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27</a:t>
            </a:fld>
            <a:endParaRPr lang="en-US" altLang="zh-CN"/>
          </a:p>
        </p:txBody>
      </p:sp>
    </p:spTree>
    <p:extLst>
      <p:ext uri="{BB962C8B-B14F-4D97-AF65-F5344CB8AC3E}">
        <p14:creationId xmlns:p14="http://schemas.microsoft.com/office/powerpoint/2010/main" val="37072149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28</a:t>
            </a:fld>
            <a:endParaRPr lang="en-US" altLang="zh-CN"/>
          </a:p>
        </p:txBody>
      </p:sp>
    </p:spTree>
    <p:extLst>
      <p:ext uri="{BB962C8B-B14F-4D97-AF65-F5344CB8AC3E}">
        <p14:creationId xmlns:p14="http://schemas.microsoft.com/office/powerpoint/2010/main" val="9505060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29</a:t>
            </a:fld>
            <a:endParaRPr lang="en-US" altLang="zh-CN"/>
          </a:p>
        </p:txBody>
      </p:sp>
    </p:spTree>
    <p:extLst>
      <p:ext uri="{BB962C8B-B14F-4D97-AF65-F5344CB8AC3E}">
        <p14:creationId xmlns:p14="http://schemas.microsoft.com/office/powerpoint/2010/main" val="13062653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30</a:t>
            </a:fld>
            <a:endParaRPr lang="en-US" altLang="zh-CN"/>
          </a:p>
        </p:txBody>
      </p:sp>
    </p:spTree>
    <p:extLst>
      <p:ext uri="{BB962C8B-B14F-4D97-AF65-F5344CB8AC3E}">
        <p14:creationId xmlns:p14="http://schemas.microsoft.com/office/powerpoint/2010/main" val="37996112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31</a:t>
            </a:fld>
            <a:endParaRPr lang="en-US" altLang="zh-CN"/>
          </a:p>
        </p:txBody>
      </p:sp>
    </p:spTree>
    <p:extLst>
      <p:ext uri="{BB962C8B-B14F-4D97-AF65-F5344CB8AC3E}">
        <p14:creationId xmlns:p14="http://schemas.microsoft.com/office/powerpoint/2010/main" val="2889339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5</a:t>
            </a:fld>
            <a:endParaRPr lang="en-US" altLang="zh-CN"/>
          </a:p>
        </p:txBody>
      </p:sp>
    </p:spTree>
    <p:extLst>
      <p:ext uri="{BB962C8B-B14F-4D97-AF65-F5344CB8AC3E}">
        <p14:creationId xmlns:p14="http://schemas.microsoft.com/office/powerpoint/2010/main" val="36487829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32</a:t>
            </a:fld>
            <a:endParaRPr lang="en-US" altLang="zh-CN"/>
          </a:p>
        </p:txBody>
      </p:sp>
    </p:spTree>
    <p:extLst>
      <p:ext uri="{BB962C8B-B14F-4D97-AF65-F5344CB8AC3E}">
        <p14:creationId xmlns:p14="http://schemas.microsoft.com/office/powerpoint/2010/main" val="15421021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33</a:t>
            </a:fld>
            <a:endParaRPr lang="en-US" altLang="zh-CN"/>
          </a:p>
        </p:txBody>
      </p:sp>
    </p:spTree>
    <p:extLst>
      <p:ext uri="{BB962C8B-B14F-4D97-AF65-F5344CB8AC3E}">
        <p14:creationId xmlns:p14="http://schemas.microsoft.com/office/powerpoint/2010/main" val="1893450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34</a:t>
            </a:fld>
            <a:endParaRPr lang="en-US" altLang="zh-CN"/>
          </a:p>
        </p:txBody>
      </p:sp>
    </p:spTree>
    <p:extLst>
      <p:ext uri="{BB962C8B-B14F-4D97-AF65-F5344CB8AC3E}">
        <p14:creationId xmlns:p14="http://schemas.microsoft.com/office/powerpoint/2010/main" val="42184514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35</a:t>
            </a:fld>
            <a:endParaRPr lang="en-US" altLang="zh-CN"/>
          </a:p>
        </p:txBody>
      </p:sp>
    </p:spTree>
    <p:extLst>
      <p:ext uri="{BB962C8B-B14F-4D97-AF65-F5344CB8AC3E}">
        <p14:creationId xmlns:p14="http://schemas.microsoft.com/office/powerpoint/2010/main" val="23922234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36</a:t>
            </a:fld>
            <a:endParaRPr lang="en-US" altLang="zh-CN"/>
          </a:p>
        </p:txBody>
      </p:sp>
    </p:spTree>
    <p:extLst>
      <p:ext uri="{BB962C8B-B14F-4D97-AF65-F5344CB8AC3E}">
        <p14:creationId xmlns:p14="http://schemas.microsoft.com/office/powerpoint/2010/main" val="5988786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37</a:t>
            </a:fld>
            <a:endParaRPr lang="en-US" altLang="zh-CN"/>
          </a:p>
        </p:txBody>
      </p:sp>
    </p:spTree>
    <p:extLst>
      <p:ext uri="{BB962C8B-B14F-4D97-AF65-F5344CB8AC3E}">
        <p14:creationId xmlns:p14="http://schemas.microsoft.com/office/powerpoint/2010/main" val="26632108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38</a:t>
            </a:fld>
            <a:endParaRPr lang="en-US" altLang="zh-CN"/>
          </a:p>
        </p:txBody>
      </p:sp>
    </p:spTree>
    <p:extLst>
      <p:ext uri="{BB962C8B-B14F-4D97-AF65-F5344CB8AC3E}">
        <p14:creationId xmlns:p14="http://schemas.microsoft.com/office/powerpoint/2010/main" val="6913242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39</a:t>
            </a:fld>
            <a:endParaRPr lang="en-US" altLang="zh-CN"/>
          </a:p>
        </p:txBody>
      </p:sp>
    </p:spTree>
    <p:extLst>
      <p:ext uri="{BB962C8B-B14F-4D97-AF65-F5344CB8AC3E}">
        <p14:creationId xmlns:p14="http://schemas.microsoft.com/office/powerpoint/2010/main" val="3355175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6</a:t>
            </a:fld>
            <a:endParaRPr lang="en-US" altLang="zh-CN"/>
          </a:p>
        </p:txBody>
      </p:sp>
    </p:spTree>
    <p:extLst>
      <p:ext uri="{BB962C8B-B14F-4D97-AF65-F5344CB8AC3E}">
        <p14:creationId xmlns:p14="http://schemas.microsoft.com/office/powerpoint/2010/main" val="1437027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7</a:t>
            </a:fld>
            <a:endParaRPr lang="en-US" altLang="zh-CN"/>
          </a:p>
        </p:txBody>
      </p:sp>
    </p:spTree>
    <p:extLst>
      <p:ext uri="{BB962C8B-B14F-4D97-AF65-F5344CB8AC3E}">
        <p14:creationId xmlns:p14="http://schemas.microsoft.com/office/powerpoint/2010/main" val="566898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8</a:t>
            </a:fld>
            <a:endParaRPr lang="en-US" altLang="zh-CN"/>
          </a:p>
        </p:txBody>
      </p:sp>
    </p:spTree>
    <p:extLst>
      <p:ext uri="{BB962C8B-B14F-4D97-AF65-F5344CB8AC3E}">
        <p14:creationId xmlns:p14="http://schemas.microsoft.com/office/powerpoint/2010/main" val="3581238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9</a:t>
            </a:fld>
            <a:endParaRPr lang="en-US" altLang="zh-CN"/>
          </a:p>
        </p:txBody>
      </p:sp>
    </p:spTree>
    <p:extLst>
      <p:ext uri="{BB962C8B-B14F-4D97-AF65-F5344CB8AC3E}">
        <p14:creationId xmlns:p14="http://schemas.microsoft.com/office/powerpoint/2010/main" val="3729703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10</a:t>
            </a:fld>
            <a:endParaRPr lang="en-US" altLang="zh-CN"/>
          </a:p>
        </p:txBody>
      </p:sp>
    </p:spTree>
    <p:extLst>
      <p:ext uri="{BB962C8B-B14F-4D97-AF65-F5344CB8AC3E}">
        <p14:creationId xmlns:p14="http://schemas.microsoft.com/office/powerpoint/2010/main" val="1552881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ADECDF-3DF9-482F-8DF4-02D082D5C0BF}" type="slidenum">
              <a:rPr lang="zh-CN" altLang="en-US" smtClean="0"/>
              <a:t>11</a:t>
            </a:fld>
            <a:endParaRPr lang="en-US" altLang="zh-CN"/>
          </a:p>
        </p:txBody>
      </p:sp>
    </p:spTree>
    <p:extLst>
      <p:ext uri="{BB962C8B-B14F-4D97-AF65-F5344CB8AC3E}">
        <p14:creationId xmlns:p14="http://schemas.microsoft.com/office/powerpoint/2010/main" val="33784978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grpSp>
        <p:nvGrpSpPr>
          <p:cNvPr id="23" name="组合 3"/>
          <p:cNvGrpSpPr/>
          <p:nvPr userDrawn="1"/>
        </p:nvGrpSpPr>
        <p:grpSpPr>
          <a:xfrm>
            <a:off x="66108" y="1154048"/>
            <a:ext cx="9777537" cy="5165095"/>
            <a:chOff x="1115630" y="1675553"/>
            <a:chExt cx="6638763" cy="3507020"/>
          </a:xfrm>
          <a:solidFill>
            <a:srgbClr val="FEF5E6"/>
          </a:solidFill>
        </p:grpSpPr>
        <p:sp>
          <p:nvSpPr>
            <p:cNvPr id="1048580" name="Freeform 250"/>
            <p:cNvSpPr/>
            <p:nvPr/>
          </p:nvSpPr>
          <p:spPr bwMode="auto">
            <a:xfrm>
              <a:off x="2963796" y="3565907"/>
              <a:ext cx="26956" cy="7956"/>
            </a:xfrm>
            <a:custGeom>
              <a:avLst/>
              <a:gdLst>
                <a:gd name="T0" fmla="*/ 0 w 54"/>
                <a:gd name="T1" fmla="*/ 0 h 19"/>
                <a:gd name="T2" fmla="*/ 0 w 54"/>
                <a:gd name="T3" fmla="*/ 0 h 19"/>
                <a:gd name="T4" fmla="*/ 1 w 54"/>
                <a:gd name="T5" fmla="*/ 0 h 19"/>
                <a:gd name="T6" fmla="*/ 0 w 54"/>
                <a:gd name="T7" fmla="*/ 0 h 19"/>
                <a:gd name="T8" fmla="*/ 0 60000 65536"/>
                <a:gd name="T9" fmla="*/ 0 60000 65536"/>
                <a:gd name="T10" fmla="*/ 0 60000 65536"/>
                <a:gd name="T11" fmla="*/ 0 60000 65536"/>
                <a:gd name="T12" fmla="*/ 0 w 54"/>
                <a:gd name="T13" fmla="*/ 0 h 19"/>
                <a:gd name="T14" fmla="*/ 54 w 54"/>
                <a:gd name="T15" fmla="*/ 19 h 19"/>
              </a:gdLst>
              <a:ahLst/>
              <a:cxnLst>
                <a:cxn ang="T8">
                  <a:pos x="T0" y="T1"/>
                </a:cxn>
                <a:cxn ang="T9">
                  <a:pos x="T2" y="T3"/>
                </a:cxn>
                <a:cxn ang="T10">
                  <a:pos x="T4" y="T5"/>
                </a:cxn>
                <a:cxn ang="T11">
                  <a:pos x="T6" y="T7"/>
                </a:cxn>
              </a:cxnLst>
              <a:rect l="T12" t="T13" r="T14" b="T15"/>
              <a:pathLst>
                <a:path w="54" h="19">
                  <a:moveTo>
                    <a:pt x="0" y="0"/>
                  </a:moveTo>
                  <a:lnTo>
                    <a:pt x="3" y="19"/>
                  </a:lnTo>
                  <a:lnTo>
                    <a:pt x="54" y="10"/>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581" name="Freeform 251"/>
            <p:cNvSpPr/>
            <p:nvPr/>
          </p:nvSpPr>
          <p:spPr bwMode="auto">
            <a:xfrm>
              <a:off x="2850918" y="4380605"/>
              <a:ext cx="360536" cy="709678"/>
            </a:xfrm>
            <a:custGeom>
              <a:avLst/>
              <a:gdLst>
                <a:gd name="T0" fmla="*/ 0 w 750"/>
                <a:gd name="T1" fmla="*/ 33 h 1564"/>
                <a:gd name="T2" fmla="*/ 0 w 750"/>
                <a:gd name="T3" fmla="*/ 34 h 1564"/>
                <a:gd name="T4" fmla="*/ 1 w 750"/>
                <a:gd name="T5" fmla="*/ 34 h 1564"/>
                <a:gd name="T6" fmla="*/ 1 w 750"/>
                <a:gd name="T7" fmla="*/ 36 h 1564"/>
                <a:gd name="T8" fmla="*/ 4 w 750"/>
                <a:gd name="T9" fmla="*/ 36 h 1564"/>
                <a:gd name="T10" fmla="*/ 3 w 750"/>
                <a:gd name="T11" fmla="*/ 35 h 1564"/>
                <a:gd name="T12" fmla="*/ 4 w 750"/>
                <a:gd name="T13" fmla="*/ 33 h 1564"/>
                <a:gd name="T14" fmla="*/ 5 w 750"/>
                <a:gd name="T15" fmla="*/ 33 h 1564"/>
                <a:gd name="T16" fmla="*/ 7 w 750"/>
                <a:gd name="T17" fmla="*/ 30 h 1564"/>
                <a:gd name="T18" fmla="*/ 5 w 750"/>
                <a:gd name="T19" fmla="*/ 28 h 1564"/>
                <a:gd name="T20" fmla="*/ 7 w 750"/>
                <a:gd name="T21" fmla="*/ 27 h 1564"/>
                <a:gd name="T22" fmla="*/ 7 w 750"/>
                <a:gd name="T23" fmla="*/ 25 h 1564"/>
                <a:gd name="T24" fmla="*/ 8 w 750"/>
                <a:gd name="T25" fmla="*/ 24 h 1564"/>
                <a:gd name="T26" fmla="*/ 7 w 750"/>
                <a:gd name="T27" fmla="*/ 24 h 1564"/>
                <a:gd name="T28" fmla="*/ 9 w 750"/>
                <a:gd name="T29" fmla="*/ 24 h 1564"/>
                <a:gd name="T30" fmla="*/ 9 w 750"/>
                <a:gd name="T31" fmla="*/ 23 h 1564"/>
                <a:gd name="T32" fmla="*/ 8 w 750"/>
                <a:gd name="T33" fmla="*/ 24 h 1564"/>
                <a:gd name="T34" fmla="*/ 7 w 750"/>
                <a:gd name="T35" fmla="*/ 23 h 1564"/>
                <a:gd name="T36" fmla="*/ 7 w 750"/>
                <a:gd name="T37" fmla="*/ 22 h 1564"/>
                <a:gd name="T38" fmla="*/ 10 w 750"/>
                <a:gd name="T39" fmla="*/ 22 h 1564"/>
                <a:gd name="T40" fmla="*/ 10 w 750"/>
                <a:gd name="T41" fmla="*/ 19 h 1564"/>
                <a:gd name="T42" fmla="*/ 14 w 750"/>
                <a:gd name="T43" fmla="*/ 19 h 1564"/>
                <a:gd name="T44" fmla="*/ 15 w 750"/>
                <a:gd name="T45" fmla="*/ 17 h 1564"/>
                <a:gd name="T46" fmla="*/ 13 w 750"/>
                <a:gd name="T47" fmla="*/ 13 h 1564"/>
                <a:gd name="T48" fmla="*/ 14 w 750"/>
                <a:gd name="T49" fmla="*/ 9 h 1564"/>
                <a:gd name="T50" fmla="*/ 17 w 750"/>
                <a:gd name="T51" fmla="*/ 6 h 1564"/>
                <a:gd name="T52" fmla="*/ 17 w 750"/>
                <a:gd name="T53" fmla="*/ 4 h 1564"/>
                <a:gd name="T54" fmla="*/ 17 w 750"/>
                <a:gd name="T55" fmla="*/ 4 h 1564"/>
                <a:gd name="T56" fmla="*/ 16 w 750"/>
                <a:gd name="T57" fmla="*/ 6 h 1564"/>
                <a:gd name="T58" fmla="*/ 13 w 750"/>
                <a:gd name="T59" fmla="*/ 6 h 1564"/>
                <a:gd name="T60" fmla="*/ 14 w 750"/>
                <a:gd name="T61" fmla="*/ 4 h 1564"/>
                <a:gd name="T62" fmla="*/ 10 w 750"/>
                <a:gd name="T63" fmla="*/ 1 h 1564"/>
                <a:gd name="T64" fmla="*/ 8 w 750"/>
                <a:gd name="T65" fmla="*/ 0 h 1564"/>
                <a:gd name="T66" fmla="*/ 8 w 750"/>
                <a:gd name="T67" fmla="*/ 1 h 1564"/>
                <a:gd name="T68" fmla="*/ 7 w 750"/>
                <a:gd name="T69" fmla="*/ 0 h 1564"/>
                <a:gd name="T70" fmla="*/ 5 w 750"/>
                <a:gd name="T71" fmla="*/ 1 h 1564"/>
                <a:gd name="T72" fmla="*/ 5 w 750"/>
                <a:gd name="T73" fmla="*/ 3 h 1564"/>
                <a:gd name="T74" fmla="*/ 4 w 750"/>
                <a:gd name="T75" fmla="*/ 3 h 1564"/>
                <a:gd name="T76" fmla="*/ 4 w 750"/>
                <a:gd name="T77" fmla="*/ 5 h 1564"/>
                <a:gd name="T78" fmla="*/ 3 w 750"/>
                <a:gd name="T79" fmla="*/ 7 h 1564"/>
                <a:gd name="T80" fmla="*/ 3 w 750"/>
                <a:gd name="T81" fmla="*/ 11 h 1564"/>
                <a:gd name="T82" fmla="*/ 3 w 750"/>
                <a:gd name="T83" fmla="*/ 14 h 1564"/>
                <a:gd name="T84" fmla="*/ 2 w 750"/>
                <a:gd name="T85" fmla="*/ 17 h 1564"/>
                <a:gd name="T86" fmla="*/ 1 w 750"/>
                <a:gd name="T87" fmla="*/ 24 h 1564"/>
                <a:gd name="T88" fmla="*/ 2 w 750"/>
                <a:gd name="T89" fmla="*/ 26 h 1564"/>
                <a:gd name="T90" fmla="*/ 1 w 750"/>
                <a:gd name="T91" fmla="*/ 27 h 1564"/>
                <a:gd name="T92" fmla="*/ 1 w 750"/>
                <a:gd name="T93" fmla="*/ 29 h 1564"/>
                <a:gd name="T94" fmla="*/ 0 w 750"/>
                <a:gd name="T95" fmla="*/ 33 h 156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50"/>
                <a:gd name="T145" fmla="*/ 0 h 1564"/>
                <a:gd name="T146" fmla="*/ 750 w 750"/>
                <a:gd name="T147" fmla="*/ 1564 h 156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50" h="1564">
                  <a:moveTo>
                    <a:pt x="0" y="1446"/>
                  </a:moveTo>
                  <a:lnTo>
                    <a:pt x="7" y="1480"/>
                  </a:lnTo>
                  <a:lnTo>
                    <a:pt x="38" y="1467"/>
                  </a:lnTo>
                  <a:lnTo>
                    <a:pt x="52" y="1546"/>
                  </a:lnTo>
                  <a:lnTo>
                    <a:pt x="188" y="1564"/>
                  </a:lnTo>
                  <a:lnTo>
                    <a:pt x="152" y="1523"/>
                  </a:lnTo>
                  <a:lnTo>
                    <a:pt x="181" y="1418"/>
                  </a:lnTo>
                  <a:lnTo>
                    <a:pt x="206" y="1438"/>
                  </a:lnTo>
                  <a:lnTo>
                    <a:pt x="290" y="1288"/>
                  </a:lnTo>
                  <a:lnTo>
                    <a:pt x="226" y="1205"/>
                  </a:lnTo>
                  <a:lnTo>
                    <a:pt x="299" y="1154"/>
                  </a:lnTo>
                  <a:lnTo>
                    <a:pt x="311" y="1077"/>
                  </a:lnTo>
                  <a:lnTo>
                    <a:pt x="345" y="1044"/>
                  </a:lnTo>
                  <a:lnTo>
                    <a:pt x="317" y="1030"/>
                  </a:lnTo>
                  <a:lnTo>
                    <a:pt x="374" y="1030"/>
                  </a:lnTo>
                  <a:lnTo>
                    <a:pt x="368" y="992"/>
                  </a:lnTo>
                  <a:lnTo>
                    <a:pt x="341" y="1019"/>
                  </a:lnTo>
                  <a:lnTo>
                    <a:pt x="317" y="990"/>
                  </a:lnTo>
                  <a:lnTo>
                    <a:pt x="313" y="932"/>
                  </a:lnTo>
                  <a:lnTo>
                    <a:pt x="415" y="939"/>
                  </a:lnTo>
                  <a:lnTo>
                    <a:pt x="425" y="824"/>
                  </a:lnTo>
                  <a:lnTo>
                    <a:pt x="587" y="806"/>
                  </a:lnTo>
                  <a:lnTo>
                    <a:pt x="634" y="725"/>
                  </a:lnTo>
                  <a:lnTo>
                    <a:pt x="570" y="582"/>
                  </a:lnTo>
                  <a:lnTo>
                    <a:pt x="601" y="398"/>
                  </a:lnTo>
                  <a:lnTo>
                    <a:pt x="750" y="249"/>
                  </a:lnTo>
                  <a:lnTo>
                    <a:pt x="744" y="181"/>
                  </a:lnTo>
                  <a:lnTo>
                    <a:pt x="718" y="179"/>
                  </a:lnTo>
                  <a:lnTo>
                    <a:pt x="676" y="261"/>
                  </a:lnTo>
                  <a:lnTo>
                    <a:pt x="572" y="255"/>
                  </a:lnTo>
                  <a:lnTo>
                    <a:pt x="593" y="165"/>
                  </a:lnTo>
                  <a:lnTo>
                    <a:pt x="413" y="25"/>
                  </a:lnTo>
                  <a:lnTo>
                    <a:pt x="350" y="14"/>
                  </a:lnTo>
                  <a:lnTo>
                    <a:pt x="344" y="42"/>
                  </a:lnTo>
                  <a:lnTo>
                    <a:pt x="276" y="0"/>
                  </a:lnTo>
                  <a:lnTo>
                    <a:pt x="234" y="52"/>
                  </a:lnTo>
                  <a:lnTo>
                    <a:pt x="229" y="107"/>
                  </a:lnTo>
                  <a:lnTo>
                    <a:pt x="187" y="130"/>
                  </a:lnTo>
                  <a:lnTo>
                    <a:pt x="188" y="238"/>
                  </a:lnTo>
                  <a:lnTo>
                    <a:pt x="143" y="299"/>
                  </a:lnTo>
                  <a:lnTo>
                    <a:pt x="109" y="451"/>
                  </a:lnTo>
                  <a:lnTo>
                    <a:pt x="135" y="594"/>
                  </a:lnTo>
                  <a:lnTo>
                    <a:pt x="85" y="716"/>
                  </a:lnTo>
                  <a:lnTo>
                    <a:pt x="52" y="1021"/>
                  </a:lnTo>
                  <a:lnTo>
                    <a:pt x="79" y="1132"/>
                  </a:lnTo>
                  <a:lnTo>
                    <a:pt x="54" y="1142"/>
                  </a:lnTo>
                  <a:lnTo>
                    <a:pt x="65" y="1241"/>
                  </a:lnTo>
                  <a:lnTo>
                    <a:pt x="0" y="1446"/>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582" name="Freeform 252"/>
            <p:cNvSpPr/>
            <p:nvPr/>
          </p:nvSpPr>
          <p:spPr bwMode="auto">
            <a:xfrm>
              <a:off x="2938525" y="5101421"/>
              <a:ext cx="62336" cy="58875"/>
            </a:xfrm>
            <a:custGeom>
              <a:avLst/>
              <a:gdLst>
                <a:gd name="T0" fmla="*/ 0 w 132"/>
                <a:gd name="T1" fmla="*/ 0 h 134"/>
                <a:gd name="T2" fmla="*/ 0 w 132"/>
                <a:gd name="T3" fmla="*/ 3 h 134"/>
                <a:gd name="T4" fmla="*/ 3 w 132"/>
                <a:gd name="T5" fmla="*/ 2 h 134"/>
                <a:gd name="T6" fmla="*/ 1 w 132"/>
                <a:gd name="T7" fmla="*/ 1 h 134"/>
                <a:gd name="T8" fmla="*/ 0 w 132"/>
                <a:gd name="T9" fmla="*/ 0 h 134"/>
                <a:gd name="T10" fmla="*/ 0 60000 65536"/>
                <a:gd name="T11" fmla="*/ 0 60000 65536"/>
                <a:gd name="T12" fmla="*/ 0 60000 65536"/>
                <a:gd name="T13" fmla="*/ 0 60000 65536"/>
                <a:gd name="T14" fmla="*/ 0 60000 65536"/>
                <a:gd name="T15" fmla="*/ 0 w 132"/>
                <a:gd name="T16" fmla="*/ 0 h 134"/>
                <a:gd name="T17" fmla="*/ 132 w 132"/>
                <a:gd name="T18" fmla="*/ 134 h 134"/>
              </a:gdLst>
              <a:ahLst/>
              <a:cxnLst>
                <a:cxn ang="T10">
                  <a:pos x="T0" y="T1"/>
                </a:cxn>
                <a:cxn ang="T11">
                  <a:pos x="T2" y="T3"/>
                </a:cxn>
                <a:cxn ang="T12">
                  <a:pos x="T4" y="T5"/>
                </a:cxn>
                <a:cxn ang="T13">
                  <a:pos x="T6" y="T7"/>
                </a:cxn>
                <a:cxn ang="T14">
                  <a:pos x="T8" y="T9"/>
                </a:cxn>
              </a:cxnLst>
              <a:rect l="T15" t="T16" r="T17" b="T18"/>
              <a:pathLst>
                <a:path w="132" h="134">
                  <a:moveTo>
                    <a:pt x="0" y="0"/>
                  </a:moveTo>
                  <a:lnTo>
                    <a:pt x="2" y="134"/>
                  </a:lnTo>
                  <a:lnTo>
                    <a:pt x="132" y="119"/>
                  </a:lnTo>
                  <a:lnTo>
                    <a:pt x="29" y="64"/>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583" name="Freeform 253"/>
            <p:cNvSpPr/>
            <p:nvPr/>
          </p:nvSpPr>
          <p:spPr bwMode="auto">
            <a:xfrm>
              <a:off x="2919993" y="4130785"/>
              <a:ext cx="217332" cy="273688"/>
            </a:xfrm>
            <a:custGeom>
              <a:avLst/>
              <a:gdLst>
                <a:gd name="T0" fmla="*/ 0 w 454"/>
                <a:gd name="T1" fmla="*/ 1 h 601"/>
                <a:gd name="T2" fmla="*/ 1 w 454"/>
                <a:gd name="T3" fmla="*/ 3 h 601"/>
                <a:gd name="T4" fmla="*/ 0 w 454"/>
                <a:gd name="T5" fmla="*/ 6 h 601"/>
                <a:gd name="T6" fmla="*/ 1 w 454"/>
                <a:gd name="T7" fmla="*/ 7 h 601"/>
                <a:gd name="T8" fmla="*/ 1 w 454"/>
                <a:gd name="T9" fmla="*/ 7 h 601"/>
                <a:gd name="T10" fmla="*/ 0 w 454"/>
                <a:gd name="T11" fmla="*/ 8 h 601"/>
                <a:gd name="T12" fmla="*/ 1 w 454"/>
                <a:gd name="T13" fmla="*/ 10 h 601"/>
                <a:gd name="T14" fmla="*/ 1 w 454"/>
                <a:gd name="T15" fmla="*/ 14 h 601"/>
                <a:gd name="T16" fmla="*/ 2 w 454"/>
                <a:gd name="T17" fmla="*/ 14 h 601"/>
                <a:gd name="T18" fmla="*/ 3 w 454"/>
                <a:gd name="T19" fmla="*/ 13 h 601"/>
                <a:gd name="T20" fmla="*/ 5 w 454"/>
                <a:gd name="T21" fmla="*/ 14 h 601"/>
                <a:gd name="T22" fmla="*/ 5 w 454"/>
                <a:gd name="T23" fmla="*/ 13 h 601"/>
                <a:gd name="T24" fmla="*/ 6 w 454"/>
                <a:gd name="T25" fmla="*/ 13 h 601"/>
                <a:gd name="T26" fmla="*/ 7 w 454"/>
                <a:gd name="T27" fmla="*/ 11 h 601"/>
                <a:gd name="T28" fmla="*/ 9 w 454"/>
                <a:gd name="T29" fmla="*/ 10 h 601"/>
                <a:gd name="T30" fmla="*/ 10 w 454"/>
                <a:gd name="T31" fmla="*/ 11 h 601"/>
                <a:gd name="T32" fmla="*/ 11 w 454"/>
                <a:gd name="T33" fmla="*/ 9 h 601"/>
                <a:gd name="T34" fmla="*/ 10 w 454"/>
                <a:gd name="T35" fmla="*/ 7 h 601"/>
                <a:gd name="T36" fmla="*/ 9 w 454"/>
                <a:gd name="T37" fmla="*/ 7 h 601"/>
                <a:gd name="T38" fmla="*/ 8 w 454"/>
                <a:gd name="T39" fmla="*/ 4 h 601"/>
                <a:gd name="T40" fmla="*/ 4 w 454"/>
                <a:gd name="T41" fmla="*/ 2 h 601"/>
                <a:gd name="T42" fmla="*/ 4 w 454"/>
                <a:gd name="T43" fmla="*/ 0 h 601"/>
                <a:gd name="T44" fmla="*/ 1 w 454"/>
                <a:gd name="T45" fmla="*/ 1 h 601"/>
                <a:gd name="T46" fmla="*/ 0 w 454"/>
                <a:gd name="T47" fmla="*/ 1 h 6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54"/>
                <a:gd name="T73" fmla="*/ 0 h 601"/>
                <a:gd name="T74" fmla="*/ 454 w 454"/>
                <a:gd name="T75" fmla="*/ 601 h 6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54" h="601">
                  <a:moveTo>
                    <a:pt x="0" y="61"/>
                  </a:moveTo>
                  <a:lnTo>
                    <a:pt x="32" y="123"/>
                  </a:lnTo>
                  <a:lnTo>
                    <a:pt x="11" y="262"/>
                  </a:lnTo>
                  <a:lnTo>
                    <a:pt x="32" y="277"/>
                  </a:lnTo>
                  <a:lnTo>
                    <a:pt x="24" y="295"/>
                  </a:lnTo>
                  <a:lnTo>
                    <a:pt x="2" y="352"/>
                  </a:lnTo>
                  <a:lnTo>
                    <a:pt x="42" y="433"/>
                  </a:lnTo>
                  <a:lnTo>
                    <a:pt x="65" y="598"/>
                  </a:lnTo>
                  <a:lnTo>
                    <a:pt x="93" y="601"/>
                  </a:lnTo>
                  <a:lnTo>
                    <a:pt x="135" y="549"/>
                  </a:lnTo>
                  <a:lnTo>
                    <a:pt x="203" y="591"/>
                  </a:lnTo>
                  <a:lnTo>
                    <a:pt x="209" y="563"/>
                  </a:lnTo>
                  <a:lnTo>
                    <a:pt x="272" y="574"/>
                  </a:lnTo>
                  <a:lnTo>
                    <a:pt x="293" y="456"/>
                  </a:lnTo>
                  <a:lnTo>
                    <a:pt x="406" y="433"/>
                  </a:lnTo>
                  <a:lnTo>
                    <a:pt x="441" y="472"/>
                  </a:lnTo>
                  <a:lnTo>
                    <a:pt x="454" y="381"/>
                  </a:lnTo>
                  <a:lnTo>
                    <a:pt x="431" y="302"/>
                  </a:lnTo>
                  <a:lnTo>
                    <a:pt x="366" y="298"/>
                  </a:lnTo>
                  <a:lnTo>
                    <a:pt x="342" y="180"/>
                  </a:lnTo>
                  <a:lnTo>
                    <a:pt x="170" y="100"/>
                  </a:lnTo>
                  <a:lnTo>
                    <a:pt x="159" y="0"/>
                  </a:lnTo>
                  <a:lnTo>
                    <a:pt x="46" y="65"/>
                  </a:lnTo>
                  <a:lnTo>
                    <a:pt x="0" y="6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584" name="Freeform 254"/>
            <p:cNvSpPr/>
            <p:nvPr/>
          </p:nvSpPr>
          <p:spPr bwMode="auto">
            <a:xfrm>
              <a:off x="2842495" y="3836413"/>
              <a:ext cx="714332" cy="801968"/>
            </a:xfrm>
            <a:custGeom>
              <a:avLst/>
              <a:gdLst>
                <a:gd name="T0" fmla="*/ 1 w 1487"/>
                <a:gd name="T1" fmla="*/ 15 h 1768"/>
                <a:gd name="T2" fmla="*/ 3 w 1487"/>
                <a:gd name="T3" fmla="*/ 15 h 1768"/>
                <a:gd name="T4" fmla="*/ 4 w 1487"/>
                <a:gd name="T5" fmla="*/ 17 h 1768"/>
                <a:gd name="T6" fmla="*/ 7 w 1487"/>
                <a:gd name="T7" fmla="*/ 15 h 1768"/>
                <a:gd name="T8" fmla="*/ 11 w 1487"/>
                <a:gd name="T9" fmla="*/ 19 h 1768"/>
                <a:gd name="T10" fmla="*/ 14 w 1487"/>
                <a:gd name="T11" fmla="*/ 22 h 1768"/>
                <a:gd name="T12" fmla="*/ 14 w 1487"/>
                <a:gd name="T13" fmla="*/ 26 h 1768"/>
                <a:gd name="T14" fmla="*/ 16 w 1487"/>
                <a:gd name="T15" fmla="*/ 29 h 1768"/>
                <a:gd name="T16" fmla="*/ 17 w 1487"/>
                <a:gd name="T17" fmla="*/ 30 h 1768"/>
                <a:gd name="T18" fmla="*/ 18 w 1487"/>
                <a:gd name="T19" fmla="*/ 32 h 1768"/>
                <a:gd name="T20" fmla="*/ 14 w 1487"/>
                <a:gd name="T21" fmla="*/ 37 h 1768"/>
                <a:gd name="T22" fmla="*/ 18 w 1487"/>
                <a:gd name="T23" fmla="*/ 39 h 1768"/>
                <a:gd name="T24" fmla="*/ 18 w 1487"/>
                <a:gd name="T25" fmla="*/ 41 h 1768"/>
                <a:gd name="T26" fmla="*/ 23 w 1487"/>
                <a:gd name="T27" fmla="*/ 32 h 1768"/>
                <a:gd name="T28" fmla="*/ 28 w 1487"/>
                <a:gd name="T29" fmla="*/ 29 h 1768"/>
                <a:gd name="T30" fmla="*/ 31 w 1487"/>
                <a:gd name="T31" fmla="*/ 23 h 1768"/>
                <a:gd name="T32" fmla="*/ 34 w 1487"/>
                <a:gd name="T33" fmla="*/ 15 h 1768"/>
                <a:gd name="T34" fmla="*/ 34 w 1487"/>
                <a:gd name="T35" fmla="*/ 11 h 1768"/>
                <a:gd name="T36" fmla="*/ 30 w 1487"/>
                <a:gd name="T37" fmla="*/ 8 h 1768"/>
                <a:gd name="T38" fmla="*/ 26 w 1487"/>
                <a:gd name="T39" fmla="*/ 7 h 1768"/>
                <a:gd name="T40" fmla="*/ 23 w 1487"/>
                <a:gd name="T41" fmla="*/ 6 h 1768"/>
                <a:gd name="T42" fmla="*/ 22 w 1487"/>
                <a:gd name="T43" fmla="*/ 7 h 1768"/>
                <a:gd name="T44" fmla="*/ 21 w 1487"/>
                <a:gd name="T45" fmla="*/ 7 h 1768"/>
                <a:gd name="T46" fmla="*/ 21 w 1487"/>
                <a:gd name="T47" fmla="*/ 4 h 1768"/>
                <a:gd name="T48" fmla="*/ 19 w 1487"/>
                <a:gd name="T49" fmla="*/ 3 h 1768"/>
                <a:gd name="T50" fmla="*/ 15 w 1487"/>
                <a:gd name="T51" fmla="*/ 3 h 1768"/>
                <a:gd name="T52" fmla="*/ 12 w 1487"/>
                <a:gd name="T53" fmla="*/ 3 h 1768"/>
                <a:gd name="T54" fmla="*/ 12 w 1487"/>
                <a:gd name="T55" fmla="*/ 0 h 1768"/>
                <a:gd name="T56" fmla="*/ 8 w 1487"/>
                <a:gd name="T57" fmla="*/ 1 h 1768"/>
                <a:gd name="T58" fmla="*/ 9 w 1487"/>
                <a:gd name="T59" fmla="*/ 3 h 1768"/>
                <a:gd name="T60" fmla="*/ 6 w 1487"/>
                <a:gd name="T61" fmla="*/ 4 h 1768"/>
                <a:gd name="T62" fmla="*/ 4 w 1487"/>
                <a:gd name="T63" fmla="*/ 4 h 1768"/>
                <a:gd name="T64" fmla="*/ 3 w 1487"/>
                <a:gd name="T65" fmla="*/ 5 h 1768"/>
                <a:gd name="T66" fmla="*/ 3 w 1487"/>
                <a:gd name="T67" fmla="*/ 9 h 1768"/>
                <a:gd name="T68" fmla="*/ 0 w 1487"/>
                <a:gd name="T69" fmla="*/ 13 h 17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87"/>
                <a:gd name="T106" fmla="*/ 0 h 1768"/>
                <a:gd name="T107" fmla="*/ 1487 w 1487"/>
                <a:gd name="T108" fmla="*/ 1768 h 17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87" h="1768">
                  <a:moveTo>
                    <a:pt x="0" y="559"/>
                  </a:moveTo>
                  <a:lnTo>
                    <a:pt x="31" y="642"/>
                  </a:lnTo>
                  <a:lnTo>
                    <a:pt x="82" y="670"/>
                  </a:lnTo>
                  <a:lnTo>
                    <a:pt x="125" y="637"/>
                  </a:lnTo>
                  <a:lnTo>
                    <a:pt x="125" y="712"/>
                  </a:lnTo>
                  <a:lnTo>
                    <a:pt x="157" y="712"/>
                  </a:lnTo>
                  <a:lnTo>
                    <a:pt x="203" y="716"/>
                  </a:lnTo>
                  <a:lnTo>
                    <a:pt x="316" y="651"/>
                  </a:lnTo>
                  <a:lnTo>
                    <a:pt x="327" y="751"/>
                  </a:lnTo>
                  <a:lnTo>
                    <a:pt x="499" y="831"/>
                  </a:lnTo>
                  <a:lnTo>
                    <a:pt x="523" y="949"/>
                  </a:lnTo>
                  <a:lnTo>
                    <a:pt x="588" y="953"/>
                  </a:lnTo>
                  <a:lnTo>
                    <a:pt x="611" y="1032"/>
                  </a:lnTo>
                  <a:lnTo>
                    <a:pt x="598" y="1123"/>
                  </a:lnTo>
                  <a:lnTo>
                    <a:pt x="606" y="1214"/>
                  </a:lnTo>
                  <a:lnTo>
                    <a:pt x="689" y="1227"/>
                  </a:lnTo>
                  <a:lnTo>
                    <a:pt x="699" y="1289"/>
                  </a:lnTo>
                  <a:lnTo>
                    <a:pt x="740" y="1302"/>
                  </a:lnTo>
                  <a:lnTo>
                    <a:pt x="734" y="1379"/>
                  </a:lnTo>
                  <a:lnTo>
                    <a:pt x="760" y="1381"/>
                  </a:lnTo>
                  <a:lnTo>
                    <a:pt x="766" y="1449"/>
                  </a:lnTo>
                  <a:lnTo>
                    <a:pt x="617" y="1598"/>
                  </a:lnTo>
                  <a:lnTo>
                    <a:pt x="648" y="1590"/>
                  </a:lnTo>
                  <a:lnTo>
                    <a:pt x="760" y="1684"/>
                  </a:lnTo>
                  <a:lnTo>
                    <a:pt x="785" y="1721"/>
                  </a:lnTo>
                  <a:lnTo>
                    <a:pt x="775" y="1768"/>
                  </a:lnTo>
                  <a:lnTo>
                    <a:pt x="959" y="1503"/>
                  </a:lnTo>
                  <a:lnTo>
                    <a:pt x="969" y="1372"/>
                  </a:lnTo>
                  <a:lnTo>
                    <a:pt x="1112" y="1252"/>
                  </a:lnTo>
                  <a:lnTo>
                    <a:pt x="1205" y="1252"/>
                  </a:lnTo>
                  <a:lnTo>
                    <a:pt x="1245" y="1210"/>
                  </a:lnTo>
                  <a:lnTo>
                    <a:pt x="1320" y="1009"/>
                  </a:lnTo>
                  <a:lnTo>
                    <a:pt x="1330" y="811"/>
                  </a:lnTo>
                  <a:lnTo>
                    <a:pt x="1473" y="623"/>
                  </a:lnTo>
                  <a:lnTo>
                    <a:pt x="1487" y="541"/>
                  </a:lnTo>
                  <a:lnTo>
                    <a:pt x="1465" y="459"/>
                  </a:lnTo>
                  <a:lnTo>
                    <a:pt x="1406" y="449"/>
                  </a:lnTo>
                  <a:lnTo>
                    <a:pt x="1309" y="363"/>
                  </a:lnTo>
                  <a:lnTo>
                    <a:pt x="1120" y="347"/>
                  </a:lnTo>
                  <a:lnTo>
                    <a:pt x="1105" y="295"/>
                  </a:lnTo>
                  <a:lnTo>
                    <a:pt x="1019" y="256"/>
                  </a:lnTo>
                  <a:lnTo>
                    <a:pt x="983" y="257"/>
                  </a:lnTo>
                  <a:lnTo>
                    <a:pt x="932" y="336"/>
                  </a:lnTo>
                  <a:lnTo>
                    <a:pt x="931" y="309"/>
                  </a:lnTo>
                  <a:lnTo>
                    <a:pt x="852" y="321"/>
                  </a:lnTo>
                  <a:lnTo>
                    <a:pt x="886" y="307"/>
                  </a:lnTo>
                  <a:lnTo>
                    <a:pt x="854" y="245"/>
                  </a:lnTo>
                  <a:lnTo>
                    <a:pt x="914" y="160"/>
                  </a:lnTo>
                  <a:lnTo>
                    <a:pt x="851" y="50"/>
                  </a:lnTo>
                  <a:lnTo>
                    <a:pt x="796" y="137"/>
                  </a:lnTo>
                  <a:lnTo>
                    <a:pt x="744" y="132"/>
                  </a:lnTo>
                  <a:lnTo>
                    <a:pt x="660" y="144"/>
                  </a:lnTo>
                  <a:lnTo>
                    <a:pt x="554" y="161"/>
                  </a:lnTo>
                  <a:lnTo>
                    <a:pt x="531" y="115"/>
                  </a:lnTo>
                  <a:lnTo>
                    <a:pt x="538" y="31"/>
                  </a:lnTo>
                  <a:lnTo>
                    <a:pt x="509" y="0"/>
                  </a:lnTo>
                  <a:lnTo>
                    <a:pt x="409" y="53"/>
                  </a:lnTo>
                  <a:lnTo>
                    <a:pt x="347" y="37"/>
                  </a:lnTo>
                  <a:lnTo>
                    <a:pt x="363" y="122"/>
                  </a:lnTo>
                  <a:lnTo>
                    <a:pt x="401" y="133"/>
                  </a:lnTo>
                  <a:lnTo>
                    <a:pt x="306" y="192"/>
                  </a:lnTo>
                  <a:lnTo>
                    <a:pt x="265" y="171"/>
                  </a:lnTo>
                  <a:lnTo>
                    <a:pt x="243" y="141"/>
                  </a:lnTo>
                  <a:lnTo>
                    <a:pt x="155" y="157"/>
                  </a:lnTo>
                  <a:lnTo>
                    <a:pt x="181" y="202"/>
                  </a:lnTo>
                  <a:lnTo>
                    <a:pt x="144" y="205"/>
                  </a:lnTo>
                  <a:lnTo>
                    <a:pt x="165" y="284"/>
                  </a:lnTo>
                  <a:lnTo>
                    <a:pt x="148" y="410"/>
                  </a:lnTo>
                  <a:lnTo>
                    <a:pt x="51" y="458"/>
                  </a:lnTo>
                  <a:lnTo>
                    <a:pt x="0" y="55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585" name="Freeform 255"/>
            <p:cNvSpPr/>
            <p:nvPr/>
          </p:nvSpPr>
          <p:spPr bwMode="auto">
            <a:xfrm>
              <a:off x="2562826" y="3565907"/>
              <a:ext cx="13478" cy="52510"/>
            </a:xfrm>
            <a:custGeom>
              <a:avLst/>
              <a:gdLst>
                <a:gd name="T0" fmla="*/ 0 w 31"/>
                <a:gd name="T1" fmla="*/ 1 h 115"/>
                <a:gd name="T2" fmla="*/ 0 w 31"/>
                <a:gd name="T3" fmla="*/ 3 h 115"/>
                <a:gd name="T4" fmla="*/ 1 w 31"/>
                <a:gd name="T5" fmla="*/ 0 h 115"/>
                <a:gd name="T6" fmla="*/ 0 w 31"/>
                <a:gd name="T7" fmla="*/ 1 h 115"/>
                <a:gd name="T8" fmla="*/ 0 60000 65536"/>
                <a:gd name="T9" fmla="*/ 0 60000 65536"/>
                <a:gd name="T10" fmla="*/ 0 60000 65536"/>
                <a:gd name="T11" fmla="*/ 0 60000 65536"/>
                <a:gd name="T12" fmla="*/ 0 w 31"/>
                <a:gd name="T13" fmla="*/ 0 h 115"/>
                <a:gd name="T14" fmla="*/ 31 w 31"/>
                <a:gd name="T15" fmla="*/ 115 h 115"/>
              </a:gdLst>
              <a:ahLst/>
              <a:cxnLst>
                <a:cxn ang="T8">
                  <a:pos x="T0" y="T1"/>
                </a:cxn>
                <a:cxn ang="T9">
                  <a:pos x="T2" y="T3"/>
                </a:cxn>
                <a:cxn ang="T10">
                  <a:pos x="T4" y="T5"/>
                </a:cxn>
                <a:cxn ang="T11">
                  <a:pos x="T6" y="T7"/>
                </a:cxn>
              </a:cxnLst>
              <a:rect l="T12" t="T13" r="T14" b="T15"/>
              <a:pathLst>
                <a:path w="31" h="115">
                  <a:moveTo>
                    <a:pt x="0" y="25"/>
                  </a:moveTo>
                  <a:lnTo>
                    <a:pt x="11" y="115"/>
                  </a:lnTo>
                  <a:lnTo>
                    <a:pt x="31" y="0"/>
                  </a:lnTo>
                  <a:lnTo>
                    <a:pt x="0" y="2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586" name="Freeform 256"/>
            <p:cNvSpPr/>
            <p:nvPr/>
          </p:nvSpPr>
          <p:spPr bwMode="auto">
            <a:xfrm>
              <a:off x="1610945" y="2175192"/>
              <a:ext cx="1565129" cy="873573"/>
            </a:xfrm>
            <a:custGeom>
              <a:avLst/>
              <a:gdLst>
                <a:gd name="T0" fmla="*/ 6 w 3259"/>
                <a:gd name="T1" fmla="*/ 5 h 1930"/>
                <a:gd name="T2" fmla="*/ 9 w 3259"/>
                <a:gd name="T3" fmla="*/ 5 h 1930"/>
                <a:gd name="T4" fmla="*/ 13 w 3259"/>
                <a:gd name="T5" fmla="*/ 5 h 1930"/>
                <a:gd name="T6" fmla="*/ 21 w 3259"/>
                <a:gd name="T7" fmla="*/ 5 h 1930"/>
                <a:gd name="T8" fmla="*/ 23 w 3259"/>
                <a:gd name="T9" fmla="*/ 7 h 1930"/>
                <a:gd name="T10" fmla="*/ 30 w 3259"/>
                <a:gd name="T11" fmla="*/ 9 h 1930"/>
                <a:gd name="T12" fmla="*/ 29 w 3259"/>
                <a:gd name="T13" fmla="*/ 7 h 1930"/>
                <a:gd name="T14" fmla="*/ 34 w 3259"/>
                <a:gd name="T15" fmla="*/ 8 h 1930"/>
                <a:gd name="T16" fmla="*/ 39 w 3259"/>
                <a:gd name="T17" fmla="*/ 7 h 1930"/>
                <a:gd name="T18" fmla="*/ 39 w 3259"/>
                <a:gd name="T19" fmla="*/ 7 h 1930"/>
                <a:gd name="T20" fmla="*/ 40 w 3259"/>
                <a:gd name="T21" fmla="*/ 7 h 1930"/>
                <a:gd name="T22" fmla="*/ 42 w 3259"/>
                <a:gd name="T23" fmla="*/ 5 h 1930"/>
                <a:gd name="T24" fmla="*/ 40 w 3259"/>
                <a:gd name="T25" fmla="*/ 0 h 1930"/>
                <a:gd name="T26" fmla="*/ 43 w 3259"/>
                <a:gd name="T27" fmla="*/ 3 h 1930"/>
                <a:gd name="T28" fmla="*/ 44 w 3259"/>
                <a:gd name="T29" fmla="*/ 5 h 1930"/>
                <a:gd name="T30" fmla="*/ 47 w 3259"/>
                <a:gd name="T31" fmla="*/ 7 h 1930"/>
                <a:gd name="T32" fmla="*/ 49 w 3259"/>
                <a:gd name="T33" fmla="*/ 6 h 1930"/>
                <a:gd name="T34" fmla="*/ 53 w 3259"/>
                <a:gd name="T35" fmla="*/ 5 h 1930"/>
                <a:gd name="T36" fmla="*/ 53 w 3259"/>
                <a:gd name="T37" fmla="*/ 9 h 1930"/>
                <a:gd name="T38" fmla="*/ 48 w 3259"/>
                <a:gd name="T39" fmla="*/ 10 h 1930"/>
                <a:gd name="T40" fmla="*/ 46 w 3259"/>
                <a:gd name="T41" fmla="*/ 12 h 1930"/>
                <a:gd name="T42" fmla="*/ 44 w 3259"/>
                <a:gd name="T43" fmla="*/ 15 h 1930"/>
                <a:gd name="T44" fmla="*/ 43 w 3259"/>
                <a:gd name="T45" fmla="*/ 16 h 1930"/>
                <a:gd name="T46" fmla="*/ 41 w 3259"/>
                <a:gd name="T47" fmla="*/ 18 h 1930"/>
                <a:gd name="T48" fmla="*/ 43 w 3259"/>
                <a:gd name="T49" fmla="*/ 24 h 1930"/>
                <a:gd name="T50" fmla="*/ 49 w 3259"/>
                <a:gd name="T51" fmla="*/ 28 h 1930"/>
                <a:gd name="T52" fmla="*/ 52 w 3259"/>
                <a:gd name="T53" fmla="*/ 31 h 1930"/>
                <a:gd name="T54" fmla="*/ 54 w 3259"/>
                <a:gd name="T55" fmla="*/ 33 h 1930"/>
                <a:gd name="T56" fmla="*/ 57 w 3259"/>
                <a:gd name="T57" fmla="*/ 26 h 1930"/>
                <a:gd name="T58" fmla="*/ 56 w 3259"/>
                <a:gd name="T59" fmla="*/ 21 h 1930"/>
                <a:gd name="T60" fmla="*/ 56 w 3259"/>
                <a:gd name="T61" fmla="*/ 18 h 1930"/>
                <a:gd name="T62" fmla="*/ 59 w 3259"/>
                <a:gd name="T63" fmla="*/ 16 h 1930"/>
                <a:gd name="T64" fmla="*/ 63 w 3259"/>
                <a:gd name="T65" fmla="*/ 20 h 1930"/>
                <a:gd name="T66" fmla="*/ 62 w 3259"/>
                <a:gd name="T67" fmla="*/ 22 h 1930"/>
                <a:gd name="T68" fmla="*/ 65 w 3259"/>
                <a:gd name="T69" fmla="*/ 22 h 1930"/>
                <a:gd name="T70" fmla="*/ 67 w 3259"/>
                <a:gd name="T71" fmla="*/ 21 h 1930"/>
                <a:gd name="T72" fmla="*/ 68 w 3259"/>
                <a:gd name="T73" fmla="*/ 22 h 1930"/>
                <a:gd name="T74" fmla="*/ 69 w 3259"/>
                <a:gd name="T75" fmla="*/ 22 h 1930"/>
                <a:gd name="T76" fmla="*/ 70 w 3259"/>
                <a:gd name="T77" fmla="*/ 24 h 1930"/>
                <a:gd name="T78" fmla="*/ 70 w 3259"/>
                <a:gd name="T79" fmla="*/ 26 h 1930"/>
                <a:gd name="T80" fmla="*/ 74 w 3259"/>
                <a:gd name="T81" fmla="*/ 28 h 1930"/>
                <a:gd name="T82" fmla="*/ 74 w 3259"/>
                <a:gd name="T83" fmla="*/ 30 h 1930"/>
                <a:gd name="T84" fmla="*/ 76 w 3259"/>
                <a:gd name="T85" fmla="*/ 31 h 1930"/>
                <a:gd name="T86" fmla="*/ 62 w 3259"/>
                <a:gd name="T87" fmla="*/ 38 h 1930"/>
                <a:gd name="T88" fmla="*/ 66 w 3259"/>
                <a:gd name="T89" fmla="*/ 37 h 1930"/>
                <a:gd name="T90" fmla="*/ 70 w 3259"/>
                <a:gd name="T91" fmla="*/ 40 h 1930"/>
                <a:gd name="T92" fmla="*/ 71 w 3259"/>
                <a:gd name="T93" fmla="*/ 40 h 1930"/>
                <a:gd name="T94" fmla="*/ 69 w 3259"/>
                <a:gd name="T95" fmla="*/ 40 h 1930"/>
                <a:gd name="T96" fmla="*/ 65 w 3259"/>
                <a:gd name="T97" fmla="*/ 40 h 1930"/>
                <a:gd name="T98" fmla="*/ 58 w 3259"/>
                <a:gd name="T99" fmla="*/ 41 h 1930"/>
                <a:gd name="T100" fmla="*/ 55 w 3259"/>
                <a:gd name="T101" fmla="*/ 43 h 1930"/>
                <a:gd name="T102" fmla="*/ 52 w 3259"/>
                <a:gd name="T103" fmla="*/ 43 h 1930"/>
                <a:gd name="T104" fmla="*/ 54 w 3259"/>
                <a:gd name="T105" fmla="*/ 41 h 1930"/>
                <a:gd name="T106" fmla="*/ 50 w 3259"/>
                <a:gd name="T107" fmla="*/ 37 h 1930"/>
                <a:gd name="T108" fmla="*/ 48 w 3259"/>
                <a:gd name="T109" fmla="*/ 36 h 1930"/>
                <a:gd name="T110" fmla="*/ 41 w 3259"/>
                <a:gd name="T111" fmla="*/ 35 h 1930"/>
                <a:gd name="T112" fmla="*/ 15 w 3259"/>
                <a:gd name="T113" fmla="*/ 34 h 1930"/>
                <a:gd name="T114" fmla="*/ 11 w 3259"/>
                <a:gd name="T115" fmla="*/ 31 h 1930"/>
                <a:gd name="T116" fmla="*/ 10 w 3259"/>
                <a:gd name="T117" fmla="*/ 26 h 1930"/>
                <a:gd name="T118" fmla="*/ 3 w 3259"/>
                <a:gd name="T119" fmla="*/ 21 h 19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259"/>
                <a:gd name="T181" fmla="*/ 0 h 1930"/>
                <a:gd name="T182" fmla="*/ 3259 w 3259"/>
                <a:gd name="T183" fmla="*/ 1930 h 19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259" h="1930">
                  <a:moveTo>
                    <a:pt x="0" y="855"/>
                  </a:moveTo>
                  <a:lnTo>
                    <a:pt x="0" y="178"/>
                  </a:lnTo>
                  <a:lnTo>
                    <a:pt x="260" y="266"/>
                  </a:lnTo>
                  <a:lnTo>
                    <a:pt x="243" y="231"/>
                  </a:lnTo>
                  <a:lnTo>
                    <a:pt x="271" y="210"/>
                  </a:lnTo>
                  <a:lnTo>
                    <a:pt x="432" y="135"/>
                  </a:lnTo>
                  <a:lnTo>
                    <a:pt x="308" y="226"/>
                  </a:lnTo>
                  <a:lnTo>
                    <a:pt x="377" y="200"/>
                  </a:lnTo>
                  <a:lnTo>
                    <a:pt x="377" y="218"/>
                  </a:lnTo>
                  <a:lnTo>
                    <a:pt x="511" y="137"/>
                  </a:lnTo>
                  <a:lnTo>
                    <a:pt x="493" y="111"/>
                  </a:lnTo>
                  <a:lnTo>
                    <a:pt x="580" y="207"/>
                  </a:lnTo>
                  <a:lnTo>
                    <a:pt x="636" y="151"/>
                  </a:lnTo>
                  <a:lnTo>
                    <a:pt x="630" y="207"/>
                  </a:lnTo>
                  <a:lnTo>
                    <a:pt x="699" y="168"/>
                  </a:lnTo>
                  <a:lnTo>
                    <a:pt x="891" y="235"/>
                  </a:lnTo>
                  <a:lnTo>
                    <a:pt x="981" y="234"/>
                  </a:lnTo>
                  <a:lnTo>
                    <a:pt x="1029" y="275"/>
                  </a:lnTo>
                  <a:lnTo>
                    <a:pt x="972" y="310"/>
                  </a:lnTo>
                  <a:lnTo>
                    <a:pt x="1006" y="323"/>
                  </a:lnTo>
                  <a:lnTo>
                    <a:pt x="1181" y="306"/>
                  </a:lnTo>
                  <a:lnTo>
                    <a:pt x="1255" y="364"/>
                  </a:lnTo>
                  <a:lnTo>
                    <a:pt x="1268" y="402"/>
                  </a:lnTo>
                  <a:lnTo>
                    <a:pt x="1286" y="376"/>
                  </a:lnTo>
                  <a:lnTo>
                    <a:pt x="1255" y="323"/>
                  </a:lnTo>
                  <a:lnTo>
                    <a:pt x="1339" y="260"/>
                  </a:lnTo>
                  <a:lnTo>
                    <a:pt x="1256" y="300"/>
                  </a:lnTo>
                  <a:lnTo>
                    <a:pt x="1231" y="281"/>
                  </a:lnTo>
                  <a:lnTo>
                    <a:pt x="1330" y="234"/>
                  </a:lnTo>
                  <a:lnTo>
                    <a:pt x="1383" y="302"/>
                  </a:lnTo>
                  <a:lnTo>
                    <a:pt x="1441" y="300"/>
                  </a:lnTo>
                  <a:lnTo>
                    <a:pt x="1474" y="331"/>
                  </a:lnTo>
                  <a:lnTo>
                    <a:pt x="1628" y="323"/>
                  </a:lnTo>
                  <a:lnTo>
                    <a:pt x="1622" y="302"/>
                  </a:lnTo>
                  <a:lnTo>
                    <a:pt x="1668" y="342"/>
                  </a:lnTo>
                  <a:lnTo>
                    <a:pt x="1674" y="310"/>
                  </a:lnTo>
                  <a:lnTo>
                    <a:pt x="1639" y="321"/>
                  </a:lnTo>
                  <a:lnTo>
                    <a:pt x="1614" y="279"/>
                  </a:lnTo>
                  <a:lnTo>
                    <a:pt x="1672" y="275"/>
                  </a:lnTo>
                  <a:lnTo>
                    <a:pt x="1691" y="306"/>
                  </a:lnTo>
                  <a:lnTo>
                    <a:pt x="1714" y="296"/>
                  </a:lnTo>
                  <a:lnTo>
                    <a:pt x="1706" y="345"/>
                  </a:lnTo>
                  <a:lnTo>
                    <a:pt x="1746" y="369"/>
                  </a:lnTo>
                  <a:lnTo>
                    <a:pt x="1734" y="302"/>
                  </a:lnTo>
                  <a:lnTo>
                    <a:pt x="1810" y="262"/>
                  </a:lnTo>
                  <a:lnTo>
                    <a:pt x="1790" y="231"/>
                  </a:lnTo>
                  <a:lnTo>
                    <a:pt x="1768" y="253"/>
                  </a:lnTo>
                  <a:lnTo>
                    <a:pt x="1808" y="196"/>
                  </a:lnTo>
                  <a:lnTo>
                    <a:pt x="1696" y="154"/>
                  </a:lnTo>
                  <a:lnTo>
                    <a:pt x="1707" y="55"/>
                  </a:lnTo>
                  <a:lnTo>
                    <a:pt x="1734" y="57"/>
                  </a:lnTo>
                  <a:lnTo>
                    <a:pt x="1752" y="0"/>
                  </a:lnTo>
                  <a:lnTo>
                    <a:pt x="1832" y="55"/>
                  </a:lnTo>
                  <a:lnTo>
                    <a:pt x="1834" y="92"/>
                  </a:lnTo>
                  <a:lnTo>
                    <a:pt x="1891" y="143"/>
                  </a:lnTo>
                  <a:lnTo>
                    <a:pt x="1853" y="142"/>
                  </a:lnTo>
                  <a:lnTo>
                    <a:pt x="1869" y="160"/>
                  </a:lnTo>
                  <a:lnTo>
                    <a:pt x="1847" y="181"/>
                  </a:lnTo>
                  <a:lnTo>
                    <a:pt x="1913" y="196"/>
                  </a:lnTo>
                  <a:lnTo>
                    <a:pt x="1896" y="207"/>
                  </a:lnTo>
                  <a:lnTo>
                    <a:pt x="1935" y="291"/>
                  </a:lnTo>
                  <a:lnTo>
                    <a:pt x="1971" y="216"/>
                  </a:lnTo>
                  <a:lnTo>
                    <a:pt x="2017" y="243"/>
                  </a:lnTo>
                  <a:lnTo>
                    <a:pt x="2029" y="295"/>
                  </a:lnTo>
                  <a:lnTo>
                    <a:pt x="2007" y="310"/>
                  </a:lnTo>
                  <a:lnTo>
                    <a:pt x="2051" y="369"/>
                  </a:lnTo>
                  <a:lnTo>
                    <a:pt x="2077" y="356"/>
                  </a:lnTo>
                  <a:lnTo>
                    <a:pt x="2112" y="261"/>
                  </a:lnTo>
                  <a:lnTo>
                    <a:pt x="2152" y="252"/>
                  </a:lnTo>
                  <a:lnTo>
                    <a:pt x="2122" y="172"/>
                  </a:lnTo>
                  <a:lnTo>
                    <a:pt x="2229" y="180"/>
                  </a:lnTo>
                  <a:lnTo>
                    <a:pt x="2276" y="226"/>
                  </a:lnTo>
                  <a:lnTo>
                    <a:pt x="2258" y="249"/>
                  </a:lnTo>
                  <a:lnTo>
                    <a:pt x="2280" y="261"/>
                  </a:lnTo>
                  <a:lnTo>
                    <a:pt x="2230" y="276"/>
                  </a:lnTo>
                  <a:lnTo>
                    <a:pt x="2274" y="379"/>
                  </a:lnTo>
                  <a:lnTo>
                    <a:pt x="2203" y="431"/>
                  </a:lnTo>
                  <a:lnTo>
                    <a:pt x="2176" y="408"/>
                  </a:lnTo>
                  <a:lnTo>
                    <a:pt x="2186" y="444"/>
                  </a:lnTo>
                  <a:lnTo>
                    <a:pt x="2078" y="419"/>
                  </a:lnTo>
                  <a:lnTo>
                    <a:pt x="2101" y="453"/>
                  </a:lnTo>
                  <a:lnTo>
                    <a:pt x="2060" y="504"/>
                  </a:lnTo>
                  <a:lnTo>
                    <a:pt x="1945" y="464"/>
                  </a:lnTo>
                  <a:lnTo>
                    <a:pt x="1987" y="507"/>
                  </a:lnTo>
                  <a:lnTo>
                    <a:pt x="2067" y="515"/>
                  </a:lnTo>
                  <a:lnTo>
                    <a:pt x="2012" y="599"/>
                  </a:lnTo>
                  <a:lnTo>
                    <a:pt x="1953" y="595"/>
                  </a:lnTo>
                  <a:lnTo>
                    <a:pt x="1924" y="640"/>
                  </a:lnTo>
                  <a:lnTo>
                    <a:pt x="1818" y="603"/>
                  </a:lnTo>
                  <a:lnTo>
                    <a:pt x="1913" y="640"/>
                  </a:lnTo>
                  <a:lnTo>
                    <a:pt x="1928" y="675"/>
                  </a:lnTo>
                  <a:lnTo>
                    <a:pt x="1853" y="688"/>
                  </a:lnTo>
                  <a:lnTo>
                    <a:pt x="1869" y="698"/>
                  </a:lnTo>
                  <a:lnTo>
                    <a:pt x="1848" y="701"/>
                  </a:lnTo>
                  <a:lnTo>
                    <a:pt x="1848" y="736"/>
                  </a:lnTo>
                  <a:lnTo>
                    <a:pt x="1769" y="783"/>
                  </a:lnTo>
                  <a:lnTo>
                    <a:pt x="1757" y="937"/>
                  </a:lnTo>
                  <a:lnTo>
                    <a:pt x="1785" y="973"/>
                  </a:lnTo>
                  <a:lnTo>
                    <a:pt x="1826" y="952"/>
                  </a:lnTo>
                  <a:lnTo>
                    <a:pt x="1846" y="1070"/>
                  </a:lnTo>
                  <a:lnTo>
                    <a:pt x="1905" y="1047"/>
                  </a:lnTo>
                  <a:lnTo>
                    <a:pt x="1978" y="1079"/>
                  </a:lnTo>
                  <a:lnTo>
                    <a:pt x="2123" y="1166"/>
                  </a:lnTo>
                  <a:lnTo>
                    <a:pt x="2112" y="1200"/>
                  </a:lnTo>
                  <a:lnTo>
                    <a:pt x="2128" y="1175"/>
                  </a:lnTo>
                  <a:lnTo>
                    <a:pt x="2238" y="1184"/>
                  </a:lnTo>
                  <a:lnTo>
                    <a:pt x="2238" y="1311"/>
                  </a:lnTo>
                  <a:lnTo>
                    <a:pt x="2271" y="1355"/>
                  </a:lnTo>
                  <a:lnTo>
                    <a:pt x="2248" y="1365"/>
                  </a:lnTo>
                  <a:lnTo>
                    <a:pt x="2302" y="1388"/>
                  </a:lnTo>
                  <a:lnTo>
                    <a:pt x="2287" y="1428"/>
                  </a:lnTo>
                  <a:lnTo>
                    <a:pt x="2341" y="1426"/>
                  </a:lnTo>
                  <a:lnTo>
                    <a:pt x="2412" y="1358"/>
                  </a:lnTo>
                  <a:lnTo>
                    <a:pt x="2379" y="1342"/>
                  </a:lnTo>
                  <a:lnTo>
                    <a:pt x="2341" y="1219"/>
                  </a:lnTo>
                  <a:lnTo>
                    <a:pt x="2474" y="1112"/>
                  </a:lnTo>
                  <a:lnTo>
                    <a:pt x="2456" y="1112"/>
                  </a:lnTo>
                  <a:lnTo>
                    <a:pt x="2424" y="985"/>
                  </a:lnTo>
                  <a:lnTo>
                    <a:pt x="2375" y="952"/>
                  </a:lnTo>
                  <a:lnTo>
                    <a:pt x="2440" y="899"/>
                  </a:lnTo>
                  <a:lnTo>
                    <a:pt x="2418" y="871"/>
                  </a:lnTo>
                  <a:lnTo>
                    <a:pt x="2426" y="825"/>
                  </a:lnTo>
                  <a:lnTo>
                    <a:pt x="2401" y="818"/>
                  </a:lnTo>
                  <a:lnTo>
                    <a:pt x="2426" y="772"/>
                  </a:lnTo>
                  <a:lnTo>
                    <a:pt x="2397" y="741"/>
                  </a:lnTo>
                  <a:lnTo>
                    <a:pt x="2416" y="702"/>
                  </a:lnTo>
                  <a:lnTo>
                    <a:pt x="2516" y="729"/>
                  </a:lnTo>
                  <a:lnTo>
                    <a:pt x="2563" y="706"/>
                  </a:lnTo>
                  <a:lnTo>
                    <a:pt x="2652" y="772"/>
                  </a:lnTo>
                  <a:lnTo>
                    <a:pt x="2652" y="799"/>
                  </a:lnTo>
                  <a:lnTo>
                    <a:pt x="2726" y="803"/>
                  </a:lnTo>
                  <a:lnTo>
                    <a:pt x="2733" y="867"/>
                  </a:lnTo>
                  <a:lnTo>
                    <a:pt x="2666" y="870"/>
                  </a:lnTo>
                  <a:lnTo>
                    <a:pt x="2724" y="881"/>
                  </a:lnTo>
                  <a:lnTo>
                    <a:pt x="2743" y="918"/>
                  </a:lnTo>
                  <a:lnTo>
                    <a:pt x="2681" y="974"/>
                  </a:lnTo>
                  <a:lnTo>
                    <a:pt x="2770" y="947"/>
                  </a:lnTo>
                  <a:lnTo>
                    <a:pt x="2775" y="994"/>
                  </a:lnTo>
                  <a:lnTo>
                    <a:pt x="2736" y="1013"/>
                  </a:lnTo>
                  <a:lnTo>
                    <a:pt x="2792" y="964"/>
                  </a:lnTo>
                  <a:lnTo>
                    <a:pt x="2797" y="996"/>
                  </a:lnTo>
                  <a:lnTo>
                    <a:pt x="2849" y="950"/>
                  </a:lnTo>
                  <a:lnTo>
                    <a:pt x="2860" y="974"/>
                  </a:lnTo>
                  <a:lnTo>
                    <a:pt x="2894" y="906"/>
                  </a:lnTo>
                  <a:lnTo>
                    <a:pt x="2880" y="893"/>
                  </a:lnTo>
                  <a:lnTo>
                    <a:pt x="2922" y="855"/>
                  </a:lnTo>
                  <a:lnTo>
                    <a:pt x="2969" y="927"/>
                  </a:lnTo>
                  <a:lnTo>
                    <a:pt x="2928" y="943"/>
                  </a:lnTo>
                  <a:lnTo>
                    <a:pt x="2974" y="935"/>
                  </a:lnTo>
                  <a:lnTo>
                    <a:pt x="2989" y="963"/>
                  </a:lnTo>
                  <a:lnTo>
                    <a:pt x="2959" y="973"/>
                  </a:lnTo>
                  <a:lnTo>
                    <a:pt x="2997" y="978"/>
                  </a:lnTo>
                  <a:lnTo>
                    <a:pt x="2974" y="998"/>
                  </a:lnTo>
                  <a:lnTo>
                    <a:pt x="2998" y="994"/>
                  </a:lnTo>
                  <a:lnTo>
                    <a:pt x="3019" y="1024"/>
                  </a:lnTo>
                  <a:lnTo>
                    <a:pt x="3006" y="1040"/>
                  </a:lnTo>
                  <a:lnTo>
                    <a:pt x="3042" y="1066"/>
                  </a:lnTo>
                  <a:lnTo>
                    <a:pt x="2983" y="1092"/>
                  </a:lnTo>
                  <a:lnTo>
                    <a:pt x="3025" y="1092"/>
                  </a:lnTo>
                  <a:lnTo>
                    <a:pt x="3017" y="1116"/>
                  </a:lnTo>
                  <a:lnTo>
                    <a:pt x="3082" y="1140"/>
                  </a:lnTo>
                  <a:lnTo>
                    <a:pt x="3104" y="1198"/>
                  </a:lnTo>
                  <a:lnTo>
                    <a:pt x="3130" y="1177"/>
                  </a:lnTo>
                  <a:lnTo>
                    <a:pt x="3193" y="1216"/>
                  </a:lnTo>
                  <a:lnTo>
                    <a:pt x="3053" y="1267"/>
                  </a:lnTo>
                  <a:lnTo>
                    <a:pt x="3082" y="1296"/>
                  </a:lnTo>
                  <a:lnTo>
                    <a:pt x="3199" y="1238"/>
                  </a:lnTo>
                  <a:lnTo>
                    <a:pt x="3199" y="1286"/>
                  </a:lnTo>
                  <a:lnTo>
                    <a:pt x="3255" y="1278"/>
                  </a:lnTo>
                  <a:lnTo>
                    <a:pt x="3259" y="1301"/>
                  </a:lnTo>
                  <a:lnTo>
                    <a:pt x="3235" y="1301"/>
                  </a:lnTo>
                  <a:lnTo>
                    <a:pt x="3259" y="1361"/>
                  </a:lnTo>
                  <a:lnTo>
                    <a:pt x="3092" y="1473"/>
                  </a:lnTo>
                  <a:lnTo>
                    <a:pt x="2857" y="1473"/>
                  </a:lnTo>
                  <a:lnTo>
                    <a:pt x="2754" y="1551"/>
                  </a:lnTo>
                  <a:lnTo>
                    <a:pt x="2671" y="1665"/>
                  </a:lnTo>
                  <a:lnTo>
                    <a:pt x="2754" y="1577"/>
                  </a:lnTo>
                  <a:lnTo>
                    <a:pt x="2882" y="1528"/>
                  </a:lnTo>
                  <a:lnTo>
                    <a:pt x="2928" y="1566"/>
                  </a:lnTo>
                  <a:lnTo>
                    <a:pt x="2844" y="1599"/>
                  </a:lnTo>
                  <a:lnTo>
                    <a:pt x="2914" y="1614"/>
                  </a:lnTo>
                  <a:lnTo>
                    <a:pt x="2894" y="1649"/>
                  </a:lnTo>
                  <a:lnTo>
                    <a:pt x="2945" y="1714"/>
                  </a:lnTo>
                  <a:lnTo>
                    <a:pt x="3046" y="1737"/>
                  </a:lnTo>
                  <a:lnTo>
                    <a:pt x="3076" y="1656"/>
                  </a:lnTo>
                  <a:lnTo>
                    <a:pt x="3076" y="1707"/>
                  </a:lnTo>
                  <a:lnTo>
                    <a:pt x="3098" y="1700"/>
                  </a:lnTo>
                  <a:lnTo>
                    <a:pt x="3052" y="1750"/>
                  </a:lnTo>
                  <a:lnTo>
                    <a:pt x="2934" y="1785"/>
                  </a:lnTo>
                  <a:lnTo>
                    <a:pt x="2890" y="1848"/>
                  </a:lnTo>
                  <a:lnTo>
                    <a:pt x="2860" y="1794"/>
                  </a:lnTo>
                  <a:lnTo>
                    <a:pt x="2973" y="1746"/>
                  </a:lnTo>
                  <a:lnTo>
                    <a:pt x="2914" y="1749"/>
                  </a:lnTo>
                  <a:lnTo>
                    <a:pt x="2922" y="1714"/>
                  </a:lnTo>
                  <a:lnTo>
                    <a:pt x="2826" y="1753"/>
                  </a:lnTo>
                  <a:lnTo>
                    <a:pt x="2797" y="1729"/>
                  </a:lnTo>
                  <a:lnTo>
                    <a:pt x="2797" y="1656"/>
                  </a:lnTo>
                  <a:lnTo>
                    <a:pt x="2735" y="1634"/>
                  </a:lnTo>
                  <a:lnTo>
                    <a:pt x="2687" y="1750"/>
                  </a:lnTo>
                  <a:lnTo>
                    <a:pt x="2493" y="1794"/>
                  </a:lnTo>
                  <a:lnTo>
                    <a:pt x="2358" y="1838"/>
                  </a:lnTo>
                  <a:lnTo>
                    <a:pt x="2339" y="1860"/>
                  </a:lnTo>
                  <a:lnTo>
                    <a:pt x="2366" y="1865"/>
                  </a:lnTo>
                  <a:lnTo>
                    <a:pt x="2373" y="1883"/>
                  </a:lnTo>
                  <a:lnTo>
                    <a:pt x="2210" y="1930"/>
                  </a:lnTo>
                  <a:lnTo>
                    <a:pt x="2218" y="1907"/>
                  </a:lnTo>
                  <a:lnTo>
                    <a:pt x="2230" y="1892"/>
                  </a:lnTo>
                  <a:lnTo>
                    <a:pt x="2237" y="1871"/>
                  </a:lnTo>
                  <a:lnTo>
                    <a:pt x="2263" y="1853"/>
                  </a:lnTo>
                  <a:lnTo>
                    <a:pt x="2265" y="1750"/>
                  </a:lnTo>
                  <a:lnTo>
                    <a:pt x="2296" y="1785"/>
                  </a:lnTo>
                  <a:lnTo>
                    <a:pt x="2342" y="1772"/>
                  </a:lnTo>
                  <a:lnTo>
                    <a:pt x="2300" y="1714"/>
                  </a:lnTo>
                  <a:lnTo>
                    <a:pt x="2162" y="1684"/>
                  </a:lnTo>
                  <a:lnTo>
                    <a:pt x="2155" y="1684"/>
                  </a:lnTo>
                  <a:lnTo>
                    <a:pt x="2139" y="1602"/>
                  </a:lnTo>
                  <a:lnTo>
                    <a:pt x="2112" y="1607"/>
                  </a:lnTo>
                  <a:lnTo>
                    <a:pt x="2088" y="1560"/>
                  </a:lnTo>
                  <a:lnTo>
                    <a:pt x="2060" y="1557"/>
                  </a:lnTo>
                  <a:lnTo>
                    <a:pt x="2060" y="1584"/>
                  </a:lnTo>
                  <a:lnTo>
                    <a:pt x="2020" y="1545"/>
                  </a:lnTo>
                  <a:lnTo>
                    <a:pt x="1956" y="1602"/>
                  </a:lnTo>
                  <a:lnTo>
                    <a:pt x="1773" y="1560"/>
                  </a:lnTo>
                  <a:lnTo>
                    <a:pt x="1753" y="1520"/>
                  </a:lnTo>
                  <a:lnTo>
                    <a:pt x="1752" y="1546"/>
                  </a:lnTo>
                  <a:lnTo>
                    <a:pt x="698" y="1546"/>
                  </a:lnTo>
                  <a:lnTo>
                    <a:pt x="682" y="1501"/>
                  </a:lnTo>
                  <a:lnTo>
                    <a:pt x="626" y="1488"/>
                  </a:lnTo>
                  <a:lnTo>
                    <a:pt x="629" y="1459"/>
                  </a:lnTo>
                  <a:lnTo>
                    <a:pt x="511" y="1422"/>
                  </a:lnTo>
                  <a:lnTo>
                    <a:pt x="525" y="1400"/>
                  </a:lnTo>
                  <a:lnTo>
                    <a:pt x="496" y="1346"/>
                  </a:lnTo>
                  <a:lnTo>
                    <a:pt x="466" y="1342"/>
                  </a:lnTo>
                  <a:lnTo>
                    <a:pt x="403" y="1225"/>
                  </a:lnTo>
                  <a:lnTo>
                    <a:pt x="415" y="1189"/>
                  </a:lnTo>
                  <a:lnTo>
                    <a:pt x="418" y="1127"/>
                  </a:lnTo>
                  <a:lnTo>
                    <a:pt x="347" y="1092"/>
                  </a:lnTo>
                  <a:lnTo>
                    <a:pt x="210" y="887"/>
                  </a:lnTo>
                  <a:lnTo>
                    <a:pt x="135" y="945"/>
                  </a:lnTo>
                  <a:lnTo>
                    <a:pt x="112" y="917"/>
                  </a:lnTo>
                  <a:lnTo>
                    <a:pt x="107" y="912"/>
                  </a:lnTo>
                  <a:lnTo>
                    <a:pt x="72" y="855"/>
                  </a:lnTo>
                  <a:lnTo>
                    <a:pt x="0" y="85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587" name="Freeform 257"/>
            <p:cNvSpPr/>
            <p:nvPr/>
          </p:nvSpPr>
          <p:spPr bwMode="auto">
            <a:xfrm>
              <a:off x="1845125" y="2829178"/>
              <a:ext cx="90976" cy="57283"/>
            </a:xfrm>
            <a:custGeom>
              <a:avLst/>
              <a:gdLst>
                <a:gd name="T0" fmla="*/ 0 w 191"/>
                <a:gd name="T1" fmla="*/ 0 h 128"/>
                <a:gd name="T2" fmla="*/ 2 w 191"/>
                <a:gd name="T3" fmla="*/ 1 h 128"/>
                <a:gd name="T4" fmla="*/ 4 w 191"/>
                <a:gd name="T5" fmla="*/ 3 h 128"/>
                <a:gd name="T6" fmla="*/ 3 w 191"/>
                <a:gd name="T7" fmla="*/ 3 h 128"/>
                <a:gd name="T8" fmla="*/ 0 w 191"/>
                <a:gd name="T9" fmla="*/ 0 h 128"/>
                <a:gd name="T10" fmla="*/ 0 60000 65536"/>
                <a:gd name="T11" fmla="*/ 0 60000 65536"/>
                <a:gd name="T12" fmla="*/ 0 60000 65536"/>
                <a:gd name="T13" fmla="*/ 0 60000 65536"/>
                <a:gd name="T14" fmla="*/ 0 60000 65536"/>
                <a:gd name="T15" fmla="*/ 0 w 191"/>
                <a:gd name="T16" fmla="*/ 0 h 128"/>
                <a:gd name="T17" fmla="*/ 191 w 191"/>
                <a:gd name="T18" fmla="*/ 128 h 128"/>
              </a:gdLst>
              <a:ahLst/>
              <a:cxnLst>
                <a:cxn ang="T10">
                  <a:pos x="T0" y="T1"/>
                </a:cxn>
                <a:cxn ang="T11">
                  <a:pos x="T2" y="T3"/>
                </a:cxn>
                <a:cxn ang="T12">
                  <a:pos x="T4" y="T5"/>
                </a:cxn>
                <a:cxn ang="T13">
                  <a:pos x="T6" y="T7"/>
                </a:cxn>
                <a:cxn ang="T14">
                  <a:pos x="T8" y="T9"/>
                </a:cxn>
              </a:cxnLst>
              <a:rect l="T15" t="T16" r="T17" b="T18"/>
              <a:pathLst>
                <a:path w="191" h="128">
                  <a:moveTo>
                    <a:pt x="0" y="0"/>
                  </a:moveTo>
                  <a:lnTo>
                    <a:pt x="103" y="27"/>
                  </a:lnTo>
                  <a:lnTo>
                    <a:pt x="191" y="128"/>
                  </a:lnTo>
                  <a:lnTo>
                    <a:pt x="140" y="109"/>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588" name="Freeform 258"/>
            <p:cNvSpPr/>
            <p:nvPr/>
          </p:nvSpPr>
          <p:spPr bwMode="auto">
            <a:xfrm>
              <a:off x="1887243" y="2073354"/>
              <a:ext cx="192061" cy="132071"/>
            </a:xfrm>
            <a:custGeom>
              <a:avLst/>
              <a:gdLst>
                <a:gd name="T0" fmla="*/ 0 w 399"/>
                <a:gd name="T1" fmla="*/ 5 h 289"/>
                <a:gd name="T2" fmla="*/ 0 w 399"/>
                <a:gd name="T3" fmla="*/ 4 h 289"/>
                <a:gd name="T4" fmla="*/ 2 w 399"/>
                <a:gd name="T5" fmla="*/ 1 h 289"/>
                <a:gd name="T6" fmla="*/ 1 w 399"/>
                <a:gd name="T7" fmla="*/ 0 h 289"/>
                <a:gd name="T8" fmla="*/ 4 w 399"/>
                <a:gd name="T9" fmla="*/ 0 h 289"/>
                <a:gd name="T10" fmla="*/ 6 w 399"/>
                <a:gd name="T11" fmla="*/ 1 h 289"/>
                <a:gd name="T12" fmla="*/ 7 w 399"/>
                <a:gd name="T13" fmla="*/ 1 h 289"/>
                <a:gd name="T14" fmla="*/ 9 w 399"/>
                <a:gd name="T15" fmla="*/ 2 h 289"/>
                <a:gd name="T16" fmla="*/ 5 w 399"/>
                <a:gd name="T17" fmla="*/ 5 h 289"/>
                <a:gd name="T18" fmla="*/ 5 w 399"/>
                <a:gd name="T19" fmla="*/ 6 h 289"/>
                <a:gd name="T20" fmla="*/ 3 w 399"/>
                <a:gd name="T21" fmla="*/ 7 h 289"/>
                <a:gd name="T22" fmla="*/ 2 w 399"/>
                <a:gd name="T23" fmla="*/ 6 h 289"/>
                <a:gd name="T24" fmla="*/ 0 w 399"/>
                <a:gd name="T25" fmla="*/ 5 h 2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9"/>
                <a:gd name="T40" fmla="*/ 0 h 289"/>
                <a:gd name="T41" fmla="*/ 399 w 399"/>
                <a:gd name="T42" fmla="*/ 289 h 2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9" h="289">
                  <a:moveTo>
                    <a:pt x="0" y="220"/>
                  </a:moveTo>
                  <a:lnTo>
                    <a:pt x="15" y="182"/>
                  </a:lnTo>
                  <a:lnTo>
                    <a:pt x="76" y="63"/>
                  </a:lnTo>
                  <a:lnTo>
                    <a:pt x="47" y="11"/>
                  </a:lnTo>
                  <a:lnTo>
                    <a:pt x="171" y="0"/>
                  </a:lnTo>
                  <a:lnTo>
                    <a:pt x="257" y="48"/>
                  </a:lnTo>
                  <a:lnTo>
                    <a:pt x="312" y="21"/>
                  </a:lnTo>
                  <a:lnTo>
                    <a:pt x="399" y="88"/>
                  </a:lnTo>
                  <a:lnTo>
                    <a:pt x="217" y="195"/>
                  </a:lnTo>
                  <a:lnTo>
                    <a:pt x="200" y="259"/>
                  </a:lnTo>
                  <a:lnTo>
                    <a:pt x="112" y="289"/>
                  </a:lnTo>
                  <a:lnTo>
                    <a:pt x="70" y="239"/>
                  </a:lnTo>
                  <a:lnTo>
                    <a:pt x="0" y="22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589" name="Freeform 259"/>
            <p:cNvSpPr/>
            <p:nvPr/>
          </p:nvSpPr>
          <p:spPr bwMode="auto">
            <a:xfrm>
              <a:off x="1944525" y="1952423"/>
              <a:ext cx="133095" cy="73195"/>
            </a:xfrm>
            <a:custGeom>
              <a:avLst/>
              <a:gdLst>
                <a:gd name="T0" fmla="*/ 0 w 279"/>
                <a:gd name="T1" fmla="*/ 3 h 161"/>
                <a:gd name="T2" fmla="*/ 1 w 279"/>
                <a:gd name="T3" fmla="*/ 3 h 161"/>
                <a:gd name="T4" fmla="*/ 2 w 279"/>
                <a:gd name="T5" fmla="*/ 3 h 161"/>
                <a:gd name="T6" fmla="*/ 2 w 279"/>
                <a:gd name="T7" fmla="*/ 4 h 161"/>
                <a:gd name="T8" fmla="*/ 3 w 279"/>
                <a:gd name="T9" fmla="*/ 3 h 161"/>
                <a:gd name="T10" fmla="*/ 3 w 279"/>
                <a:gd name="T11" fmla="*/ 3 h 161"/>
                <a:gd name="T12" fmla="*/ 3 w 279"/>
                <a:gd name="T13" fmla="*/ 3 h 161"/>
                <a:gd name="T14" fmla="*/ 4 w 279"/>
                <a:gd name="T15" fmla="*/ 2 h 161"/>
                <a:gd name="T16" fmla="*/ 4 w 279"/>
                <a:gd name="T17" fmla="*/ 1 h 161"/>
                <a:gd name="T18" fmla="*/ 5 w 279"/>
                <a:gd name="T19" fmla="*/ 3 h 161"/>
                <a:gd name="T20" fmla="*/ 6 w 279"/>
                <a:gd name="T21" fmla="*/ 2 h 161"/>
                <a:gd name="T22" fmla="*/ 5 w 279"/>
                <a:gd name="T23" fmla="*/ 1 h 161"/>
                <a:gd name="T24" fmla="*/ 6 w 279"/>
                <a:gd name="T25" fmla="*/ 1 h 161"/>
                <a:gd name="T26" fmla="*/ 5 w 279"/>
                <a:gd name="T27" fmla="*/ 0 h 161"/>
                <a:gd name="T28" fmla="*/ 3 w 279"/>
                <a:gd name="T29" fmla="*/ 1 h 161"/>
                <a:gd name="T30" fmla="*/ 0 w 279"/>
                <a:gd name="T31" fmla="*/ 3 h 16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79"/>
                <a:gd name="T49" fmla="*/ 0 h 161"/>
                <a:gd name="T50" fmla="*/ 279 w 279"/>
                <a:gd name="T51" fmla="*/ 161 h 16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79" h="161">
                  <a:moveTo>
                    <a:pt x="0" y="125"/>
                  </a:moveTo>
                  <a:lnTo>
                    <a:pt x="62" y="148"/>
                  </a:lnTo>
                  <a:lnTo>
                    <a:pt x="78" y="122"/>
                  </a:lnTo>
                  <a:lnTo>
                    <a:pt x="93" y="161"/>
                  </a:lnTo>
                  <a:lnTo>
                    <a:pt x="122" y="146"/>
                  </a:lnTo>
                  <a:lnTo>
                    <a:pt x="116" y="108"/>
                  </a:lnTo>
                  <a:lnTo>
                    <a:pt x="147" y="130"/>
                  </a:lnTo>
                  <a:lnTo>
                    <a:pt x="164" y="72"/>
                  </a:lnTo>
                  <a:lnTo>
                    <a:pt x="189" y="67"/>
                  </a:lnTo>
                  <a:lnTo>
                    <a:pt x="198" y="121"/>
                  </a:lnTo>
                  <a:lnTo>
                    <a:pt x="258" y="80"/>
                  </a:lnTo>
                  <a:lnTo>
                    <a:pt x="241" y="33"/>
                  </a:lnTo>
                  <a:lnTo>
                    <a:pt x="279" y="23"/>
                  </a:lnTo>
                  <a:lnTo>
                    <a:pt x="240" y="0"/>
                  </a:lnTo>
                  <a:lnTo>
                    <a:pt x="136" y="23"/>
                  </a:lnTo>
                  <a:lnTo>
                    <a:pt x="0" y="12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590" name="Freeform 260"/>
            <p:cNvSpPr/>
            <p:nvPr/>
          </p:nvSpPr>
          <p:spPr bwMode="auto">
            <a:xfrm>
              <a:off x="2015284" y="2121091"/>
              <a:ext cx="328526" cy="178215"/>
            </a:xfrm>
            <a:custGeom>
              <a:avLst/>
              <a:gdLst>
                <a:gd name="T0" fmla="*/ 0 w 688"/>
                <a:gd name="T1" fmla="*/ 3 h 394"/>
                <a:gd name="T2" fmla="*/ 1 w 688"/>
                <a:gd name="T3" fmla="*/ 2 h 394"/>
                <a:gd name="T4" fmla="*/ 0 w 688"/>
                <a:gd name="T5" fmla="*/ 2 h 394"/>
                <a:gd name="T6" fmla="*/ 2 w 688"/>
                <a:gd name="T7" fmla="*/ 1 h 394"/>
                <a:gd name="T8" fmla="*/ 4 w 688"/>
                <a:gd name="T9" fmla="*/ 0 h 394"/>
                <a:gd name="T10" fmla="*/ 4 w 688"/>
                <a:gd name="T11" fmla="*/ 1 h 394"/>
                <a:gd name="T12" fmla="*/ 4 w 688"/>
                <a:gd name="T13" fmla="*/ 1 h 394"/>
                <a:gd name="T14" fmla="*/ 5 w 688"/>
                <a:gd name="T15" fmla="*/ 1 h 394"/>
                <a:gd name="T16" fmla="*/ 7 w 688"/>
                <a:gd name="T17" fmla="*/ 1 h 394"/>
                <a:gd name="T18" fmla="*/ 6 w 688"/>
                <a:gd name="T19" fmla="*/ 2 h 394"/>
                <a:gd name="T20" fmla="*/ 8 w 688"/>
                <a:gd name="T21" fmla="*/ 2 h 394"/>
                <a:gd name="T22" fmla="*/ 7 w 688"/>
                <a:gd name="T23" fmla="*/ 1 h 394"/>
                <a:gd name="T24" fmla="*/ 8 w 688"/>
                <a:gd name="T25" fmla="*/ 1 h 394"/>
                <a:gd name="T26" fmla="*/ 9 w 688"/>
                <a:gd name="T27" fmla="*/ 3 h 394"/>
                <a:gd name="T28" fmla="*/ 10 w 688"/>
                <a:gd name="T29" fmla="*/ 3 h 394"/>
                <a:gd name="T30" fmla="*/ 9 w 688"/>
                <a:gd name="T31" fmla="*/ 0 h 394"/>
                <a:gd name="T32" fmla="*/ 10 w 688"/>
                <a:gd name="T33" fmla="*/ 0 h 394"/>
                <a:gd name="T34" fmla="*/ 12 w 688"/>
                <a:gd name="T35" fmla="*/ 1 h 394"/>
                <a:gd name="T36" fmla="*/ 12 w 688"/>
                <a:gd name="T37" fmla="*/ 4 h 394"/>
                <a:gd name="T38" fmla="*/ 16 w 688"/>
                <a:gd name="T39" fmla="*/ 6 h 394"/>
                <a:gd name="T40" fmla="*/ 16 w 688"/>
                <a:gd name="T41" fmla="*/ 7 h 394"/>
                <a:gd name="T42" fmla="*/ 15 w 688"/>
                <a:gd name="T43" fmla="*/ 7 h 394"/>
                <a:gd name="T44" fmla="*/ 14 w 688"/>
                <a:gd name="T45" fmla="*/ 7 h 394"/>
                <a:gd name="T46" fmla="*/ 15 w 688"/>
                <a:gd name="T47" fmla="*/ 8 h 394"/>
                <a:gd name="T48" fmla="*/ 14 w 688"/>
                <a:gd name="T49" fmla="*/ 9 h 394"/>
                <a:gd name="T50" fmla="*/ 12 w 688"/>
                <a:gd name="T51" fmla="*/ 8 h 394"/>
                <a:gd name="T52" fmla="*/ 11 w 688"/>
                <a:gd name="T53" fmla="*/ 7 h 394"/>
                <a:gd name="T54" fmla="*/ 8 w 688"/>
                <a:gd name="T55" fmla="*/ 9 h 394"/>
                <a:gd name="T56" fmla="*/ 5 w 688"/>
                <a:gd name="T57" fmla="*/ 9 h 394"/>
                <a:gd name="T58" fmla="*/ 4 w 688"/>
                <a:gd name="T59" fmla="*/ 8 h 394"/>
                <a:gd name="T60" fmla="*/ 3 w 688"/>
                <a:gd name="T61" fmla="*/ 8 h 394"/>
                <a:gd name="T62" fmla="*/ 1 w 688"/>
                <a:gd name="T63" fmla="*/ 6 h 394"/>
                <a:gd name="T64" fmla="*/ 6 w 688"/>
                <a:gd name="T65" fmla="*/ 6 h 394"/>
                <a:gd name="T66" fmla="*/ 1 w 688"/>
                <a:gd name="T67" fmla="*/ 5 h 394"/>
                <a:gd name="T68" fmla="*/ 1 w 688"/>
                <a:gd name="T69" fmla="*/ 5 h 394"/>
                <a:gd name="T70" fmla="*/ 3 w 688"/>
                <a:gd name="T71" fmla="*/ 4 h 394"/>
                <a:gd name="T72" fmla="*/ 1 w 688"/>
                <a:gd name="T73" fmla="*/ 4 h 394"/>
                <a:gd name="T74" fmla="*/ 1 w 688"/>
                <a:gd name="T75" fmla="*/ 3 h 394"/>
                <a:gd name="T76" fmla="*/ 0 w 688"/>
                <a:gd name="T77" fmla="*/ 3 h 39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88"/>
                <a:gd name="T118" fmla="*/ 0 h 394"/>
                <a:gd name="T119" fmla="*/ 688 w 688"/>
                <a:gd name="T120" fmla="*/ 394 h 39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88" h="394">
                  <a:moveTo>
                    <a:pt x="0" y="128"/>
                  </a:moveTo>
                  <a:lnTo>
                    <a:pt x="37" y="96"/>
                  </a:lnTo>
                  <a:lnTo>
                    <a:pt x="17" y="80"/>
                  </a:lnTo>
                  <a:lnTo>
                    <a:pt x="101" y="23"/>
                  </a:lnTo>
                  <a:lnTo>
                    <a:pt x="168" y="0"/>
                  </a:lnTo>
                  <a:lnTo>
                    <a:pt x="189" y="40"/>
                  </a:lnTo>
                  <a:lnTo>
                    <a:pt x="166" y="65"/>
                  </a:lnTo>
                  <a:lnTo>
                    <a:pt x="226" y="32"/>
                  </a:lnTo>
                  <a:lnTo>
                    <a:pt x="296" y="59"/>
                  </a:lnTo>
                  <a:lnTo>
                    <a:pt x="268" y="88"/>
                  </a:lnTo>
                  <a:lnTo>
                    <a:pt x="349" y="69"/>
                  </a:lnTo>
                  <a:lnTo>
                    <a:pt x="326" y="35"/>
                  </a:lnTo>
                  <a:lnTo>
                    <a:pt x="356" y="39"/>
                  </a:lnTo>
                  <a:lnTo>
                    <a:pt x="416" y="146"/>
                  </a:lnTo>
                  <a:lnTo>
                    <a:pt x="439" y="120"/>
                  </a:lnTo>
                  <a:lnTo>
                    <a:pt x="414" y="4"/>
                  </a:lnTo>
                  <a:lnTo>
                    <a:pt x="466" y="5"/>
                  </a:lnTo>
                  <a:lnTo>
                    <a:pt x="521" y="47"/>
                  </a:lnTo>
                  <a:lnTo>
                    <a:pt x="552" y="191"/>
                  </a:lnTo>
                  <a:lnTo>
                    <a:pt x="688" y="261"/>
                  </a:lnTo>
                  <a:lnTo>
                    <a:pt x="686" y="299"/>
                  </a:lnTo>
                  <a:lnTo>
                    <a:pt x="651" y="283"/>
                  </a:lnTo>
                  <a:lnTo>
                    <a:pt x="609" y="308"/>
                  </a:lnTo>
                  <a:lnTo>
                    <a:pt x="665" y="341"/>
                  </a:lnTo>
                  <a:lnTo>
                    <a:pt x="612" y="371"/>
                  </a:lnTo>
                  <a:lnTo>
                    <a:pt x="525" y="354"/>
                  </a:lnTo>
                  <a:lnTo>
                    <a:pt x="476" y="315"/>
                  </a:lnTo>
                  <a:lnTo>
                    <a:pt x="359" y="380"/>
                  </a:lnTo>
                  <a:lnTo>
                    <a:pt x="218" y="394"/>
                  </a:lnTo>
                  <a:lnTo>
                    <a:pt x="189" y="333"/>
                  </a:lnTo>
                  <a:lnTo>
                    <a:pt x="111" y="329"/>
                  </a:lnTo>
                  <a:lnTo>
                    <a:pt x="60" y="274"/>
                  </a:lnTo>
                  <a:lnTo>
                    <a:pt x="263" y="242"/>
                  </a:lnTo>
                  <a:lnTo>
                    <a:pt x="53" y="226"/>
                  </a:lnTo>
                  <a:lnTo>
                    <a:pt x="28" y="192"/>
                  </a:lnTo>
                  <a:lnTo>
                    <a:pt x="134" y="157"/>
                  </a:lnTo>
                  <a:lnTo>
                    <a:pt x="37" y="164"/>
                  </a:lnTo>
                  <a:lnTo>
                    <a:pt x="42" y="146"/>
                  </a:lnTo>
                  <a:lnTo>
                    <a:pt x="0" y="12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591" name="Freeform 261"/>
            <p:cNvSpPr/>
            <p:nvPr/>
          </p:nvSpPr>
          <p:spPr bwMode="auto">
            <a:xfrm>
              <a:off x="2037186" y="1981065"/>
              <a:ext cx="225756" cy="98655"/>
            </a:xfrm>
            <a:custGeom>
              <a:avLst/>
              <a:gdLst>
                <a:gd name="T0" fmla="*/ 0 w 468"/>
                <a:gd name="T1" fmla="*/ 3 h 217"/>
                <a:gd name="T2" fmla="*/ 0 w 468"/>
                <a:gd name="T3" fmla="*/ 3 h 217"/>
                <a:gd name="T4" fmla="*/ 2 w 468"/>
                <a:gd name="T5" fmla="*/ 3 h 217"/>
                <a:gd name="T6" fmla="*/ 0 w 468"/>
                <a:gd name="T7" fmla="*/ 3 h 217"/>
                <a:gd name="T8" fmla="*/ 3 w 468"/>
                <a:gd name="T9" fmla="*/ 2 h 217"/>
                <a:gd name="T10" fmla="*/ 1 w 468"/>
                <a:gd name="T11" fmla="*/ 2 h 217"/>
                <a:gd name="T12" fmla="*/ 1 w 468"/>
                <a:gd name="T13" fmla="*/ 1 h 217"/>
                <a:gd name="T14" fmla="*/ 3 w 468"/>
                <a:gd name="T15" fmla="*/ 1 h 217"/>
                <a:gd name="T16" fmla="*/ 1 w 468"/>
                <a:gd name="T17" fmla="*/ 1 h 217"/>
                <a:gd name="T18" fmla="*/ 3 w 468"/>
                <a:gd name="T19" fmla="*/ 1 h 217"/>
                <a:gd name="T20" fmla="*/ 5 w 468"/>
                <a:gd name="T21" fmla="*/ 1 h 217"/>
                <a:gd name="T22" fmla="*/ 6 w 468"/>
                <a:gd name="T23" fmla="*/ 3 h 217"/>
                <a:gd name="T24" fmla="*/ 8 w 468"/>
                <a:gd name="T25" fmla="*/ 3 h 217"/>
                <a:gd name="T26" fmla="*/ 7 w 468"/>
                <a:gd name="T27" fmla="*/ 2 h 217"/>
                <a:gd name="T28" fmla="*/ 7 w 468"/>
                <a:gd name="T29" fmla="*/ 1 h 217"/>
                <a:gd name="T30" fmla="*/ 7 w 468"/>
                <a:gd name="T31" fmla="*/ 1 h 217"/>
                <a:gd name="T32" fmla="*/ 8 w 468"/>
                <a:gd name="T33" fmla="*/ 0 h 217"/>
                <a:gd name="T34" fmla="*/ 9 w 468"/>
                <a:gd name="T35" fmla="*/ 1 h 217"/>
                <a:gd name="T36" fmla="*/ 8 w 468"/>
                <a:gd name="T37" fmla="*/ 2 h 217"/>
                <a:gd name="T38" fmla="*/ 9 w 468"/>
                <a:gd name="T39" fmla="*/ 2 h 217"/>
                <a:gd name="T40" fmla="*/ 9 w 468"/>
                <a:gd name="T41" fmla="*/ 2 h 217"/>
                <a:gd name="T42" fmla="*/ 10 w 468"/>
                <a:gd name="T43" fmla="*/ 3 h 217"/>
                <a:gd name="T44" fmla="*/ 10 w 468"/>
                <a:gd name="T45" fmla="*/ 2 h 217"/>
                <a:gd name="T46" fmla="*/ 11 w 468"/>
                <a:gd name="T47" fmla="*/ 3 h 217"/>
                <a:gd name="T48" fmla="*/ 11 w 468"/>
                <a:gd name="T49" fmla="*/ 4 h 217"/>
                <a:gd name="T50" fmla="*/ 8 w 468"/>
                <a:gd name="T51" fmla="*/ 4 h 217"/>
                <a:gd name="T52" fmla="*/ 5 w 468"/>
                <a:gd name="T53" fmla="*/ 5 h 217"/>
                <a:gd name="T54" fmla="*/ 3 w 468"/>
                <a:gd name="T55" fmla="*/ 4 h 217"/>
                <a:gd name="T56" fmla="*/ 6 w 468"/>
                <a:gd name="T57" fmla="*/ 3 h 217"/>
                <a:gd name="T58" fmla="*/ 3 w 468"/>
                <a:gd name="T59" fmla="*/ 4 h 217"/>
                <a:gd name="T60" fmla="*/ 4 w 468"/>
                <a:gd name="T61" fmla="*/ 3 h 217"/>
                <a:gd name="T62" fmla="*/ 3 w 468"/>
                <a:gd name="T63" fmla="*/ 4 h 217"/>
                <a:gd name="T64" fmla="*/ 1 w 468"/>
                <a:gd name="T65" fmla="*/ 4 h 217"/>
                <a:gd name="T66" fmla="*/ 0 w 468"/>
                <a:gd name="T67" fmla="*/ 3 h 21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68"/>
                <a:gd name="T103" fmla="*/ 0 h 217"/>
                <a:gd name="T104" fmla="*/ 468 w 468"/>
                <a:gd name="T105" fmla="*/ 217 h 21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68" h="217">
                  <a:moveTo>
                    <a:pt x="0" y="143"/>
                  </a:moveTo>
                  <a:lnTo>
                    <a:pt x="18" y="125"/>
                  </a:lnTo>
                  <a:lnTo>
                    <a:pt x="100" y="105"/>
                  </a:lnTo>
                  <a:lnTo>
                    <a:pt x="18" y="109"/>
                  </a:lnTo>
                  <a:lnTo>
                    <a:pt x="113" y="88"/>
                  </a:lnTo>
                  <a:lnTo>
                    <a:pt x="36" y="88"/>
                  </a:lnTo>
                  <a:lnTo>
                    <a:pt x="44" y="64"/>
                  </a:lnTo>
                  <a:lnTo>
                    <a:pt x="115" y="63"/>
                  </a:lnTo>
                  <a:lnTo>
                    <a:pt x="64" y="57"/>
                  </a:lnTo>
                  <a:lnTo>
                    <a:pt x="106" y="36"/>
                  </a:lnTo>
                  <a:lnTo>
                    <a:pt x="200" y="63"/>
                  </a:lnTo>
                  <a:lnTo>
                    <a:pt x="247" y="117"/>
                  </a:lnTo>
                  <a:lnTo>
                    <a:pt x="334" y="120"/>
                  </a:lnTo>
                  <a:lnTo>
                    <a:pt x="300" y="88"/>
                  </a:lnTo>
                  <a:lnTo>
                    <a:pt x="317" y="65"/>
                  </a:lnTo>
                  <a:lnTo>
                    <a:pt x="280" y="40"/>
                  </a:lnTo>
                  <a:lnTo>
                    <a:pt x="342" y="0"/>
                  </a:lnTo>
                  <a:lnTo>
                    <a:pt x="366" y="48"/>
                  </a:lnTo>
                  <a:lnTo>
                    <a:pt x="349" y="69"/>
                  </a:lnTo>
                  <a:lnTo>
                    <a:pt x="384" y="76"/>
                  </a:lnTo>
                  <a:lnTo>
                    <a:pt x="369" y="99"/>
                  </a:lnTo>
                  <a:lnTo>
                    <a:pt x="414" y="107"/>
                  </a:lnTo>
                  <a:lnTo>
                    <a:pt x="439" y="75"/>
                  </a:lnTo>
                  <a:lnTo>
                    <a:pt x="468" y="111"/>
                  </a:lnTo>
                  <a:lnTo>
                    <a:pt x="446" y="161"/>
                  </a:lnTo>
                  <a:lnTo>
                    <a:pt x="344" y="157"/>
                  </a:lnTo>
                  <a:lnTo>
                    <a:pt x="191" y="217"/>
                  </a:lnTo>
                  <a:lnTo>
                    <a:pt x="129" y="187"/>
                  </a:lnTo>
                  <a:lnTo>
                    <a:pt x="259" y="137"/>
                  </a:lnTo>
                  <a:lnTo>
                    <a:pt x="146" y="167"/>
                  </a:lnTo>
                  <a:lnTo>
                    <a:pt x="165" y="128"/>
                  </a:lnTo>
                  <a:lnTo>
                    <a:pt x="108" y="170"/>
                  </a:lnTo>
                  <a:lnTo>
                    <a:pt x="44" y="157"/>
                  </a:lnTo>
                  <a:lnTo>
                    <a:pt x="0" y="143"/>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592" name="Freeform 262"/>
            <p:cNvSpPr/>
            <p:nvPr/>
          </p:nvSpPr>
          <p:spPr bwMode="auto">
            <a:xfrm>
              <a:off x="2262942" y="1877636"/>
              <a:ext cx="116248" cy="60466"/>
            </a:xfrm>
            <a:custGeom>
              <a:avLst/>
              <a:gdLst>
                <a:gd name="T0" fmla="*/ 0 w 244"/>
                <a:gd name="T1" fmla="*/ 0 h 134"/>
                <a:gd name="T2" fmla="*/ 1 w 244"/>
                <a:gd name="T3" fmla="*/ 1 h 134"/>
                <a:gd name="T4" fmla="*/ 2 w 244"/>
                <a:gd name="T5" fmla="*/ 1 h 134"/>
                <a:gd name="T6" fmla="*/ 1 w 244"/>
                <a:gd name="T7" fmla="*/ 1 h 134"/>
                <a:gd name="T8" fmla="*/ 2 w 244"/>
                <a:gd name="T9" fmla="*/ 2 h 134"/>
                <a:gd name="T10" fmla="*/ 1 w 244"/>
                <a:gd name="T11" fmla="*/ 2 h 134"/>
                <a:gd name="T12" fmla="*/ 2 w 244"/>
                <a:gd name="T13" fmla="*/ 2 h 134"/>
                <a:gd name="T14" fmla="*/ 6 w 244"/>
                <a:gd name="T15" fmla="*/ 3 h 134"/>
                <a:gd name="T16" fmla="*/ 5 w 244"/>
                <a:gd name="T17" fmla="*/ 1 h 134"/>
                <a:gd name="T18" fmla="*/ 3 w 244"/>
                <a:gd name="T19" fmla="*/ 0 h 134"/>
                <a:gd name="T20" fmla="*/ 2 w 244"/>
                <a:gd name="T21" fmla="*/ 1 h 134"/>
                <a:gd name="T22" fmla="*/ 2 w 244"/>
                <a:gd name="T23" fmla="*/ 0 h 134"/>
                <a:gd name="T24" fmla="*/ 0 w 244"/>
                <a:gd name="T25" fmla="*/ 0 h 1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4"/>
                <a:gd name="T40" fmla="*/ 0 h 134"/>
                <a:gd name="T41" fmla="*/ 244 w 244"/>
                <a:gd name="T42" fmla="*/ 134 h 13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4" h="134">
                  <a:moveTo>
                    <a:pt x="0" y="0"/>
                  </a:moveTo>
                  <a:lnTo>
                    <a:pt x="22" y="48"/>
                  </a:lnTo>
                  <a:lnTo>
                    <a:pt x="79" y="48"/>
                  </a:lnTo>
                  <a:lnTo>
                    <a:pt x="59" y="60"/>
                  </a:lnTo>
                  <a:lnTo>
                    <a:pt x="75" y="76"/>
                  </a:lnTo>
                  <a:lnTo>
                    <a:pt x="23" y="83"/>
                  </a:lnTo>
                  <a:lnTo>
                    <a:pt x="107" y="100"/>
                  </a:lnTo>
                  <a:lnTo>
                    <a:pt x="244" y="134"/>
                  </a:lnTo>
                  <a:lnTo>
                    <a:pt x="221" y="58"/>
                  </a:lnTo>
                  <a:lnTo>
                    <a:pt x="123" y="11"/>
                  </a:lnTo>
                  <a:lnTo>
                    <a:pt x="93" y="31"/>
                  </a:lnTo>
                  <a:lnTo>
                    <a:pt x="85" y="0"/>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593" name="Freeform 263"/>
            <p:cNvSpPr/>
            <p:nvPr/>
          </p:nvSpPr>
          <p:spPr bwMode="auto">
            <a:xfrm>
              <a:off x="2315169" y="1993795"/>
              <a:ext cx="94346" cy="62057"/>
            </a:xfrm>
            <a:custGeom>
              <a:avLst/>
              <a:gdLst>
                <a:gd name="T0" fmla="*/ 0 w 195"/>
                <a:gd name="T1" fmla="*/ 2 h 137"/>
                <a:gd name="T2" fmla="*/ 1 w 195"/>
                <a:gd name="T3" fmla="*/ 1 h 137"/>
                <a:gd name="T4" fmla="*/ 1 w 195"/>
                <a:gd name="T5" fmla="*/ 1 h 137"/>
                <a:gd name="T6" fmla="*/ 0 w 195"/>
                <a:gd name="T7" fmla="*/ 1 h 137"/>
                <a:gd name="T8" fmla="*/ 1 w 195"/>
                <a:gd name="T9" fmla="*/ 0 h 137"/>
                <a:gd name="T10" fmla="*/ 2 w 195"/>
                <a:gd name="T11" fmla="*/ 1 h 137"/>
                <a:gd name="T12" fmla="*/ 1 w 195"/>
                <a:gd name="T13" fmla="*/ 0 h 137"/>
                <a:gd name="T14" fmla="*/ 4 w 195"/>
                <a:gd name="T15" fmla="*/ 0 h 137"/>
                <a:gd name="T16" fmla="*/ 5 w 195"/>
                <a:gd name="T17" fmla="*/ 2 h 137"/>
                <a:gd name="T18" fmla="*/ 4 w 195"/>
                <a:gd name="T19" fmla="*/ 2 h 137"/>
                <a:gd name="T20" fmla="*/ 4 w 195"/>
                <a:gd name="T21" fmla="*/ 3 h 137"/>
                <a:gd name="T22" fmla="*/ 2 w 195"/>
                <a:gd name="T23" fmla="*/ 3 h 137"/>
                <a:gd name="T24" fmla="*/ 2 w 195"/>
                <a:gd name="T25" fmla="*/ 3 h 137"/>
                <a:gd name="T26" fmla="*/ 2 w 195"/>
                <a:gd name="T27" fmla="*/ 2 h 137"/>
                <a:gd name="T28" fmla="*/ 3 w 195"/>
                <a:gd name="T29" fmla="*/ 2 h 137"/>
                <a:gd name="T30" fmla="*/ 0 w 195"/>
                <a:gd name="T31" fmla="*/ 2 h 13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5"/>
                <a:gd name="T49" fmla="*/ 0 h 137"/>
                <a:gd name="T50" fmla="*/ 195 w 195"/>
                <a:gd name="T51" fmla="*/ 137 h 13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5" h="137">
                  <a:moveTo>
                    <a:pt x="0" y="90"/>
                  </a:moveTo>
                  <a:lnTo>
                    <a:pt x="23" y="58"/>
                  </a:lnTo>
                  <a:lnTo>
                    <a:pt x="58" y="64"/>
                  </a:lnTo>
                  <a:lnTo>
                    <a:pt x="11" y="30"/>
                  </a:lnTo>
                  <a:lnTo>
                    <a:pt x="24" y="10"/>
                  </a:lnTo>
                  <a:lnTo>
                    <a:pt x="99" y="54"/>
                  </a:lnTo>
                  <a:lnTo>
                    <a:pt x="57" y="7"/>
                  </a:lnTo>
                  <a:lnTo>
                    <a:pt x="175" y="0"/>
                  </a:lnTo>
                  <a:lnTo>
                    <a:pt x="195" y="100"/>
                  </a:lnTo>
                  <a:lnTo>
                    <a:pt x="171" y="83"/>
                  </a:lnTo>
                  <a:lnTo>
                    <a:pt x="170" y="137"/>
                  </a:lnTo>
                  <a:lnTo>
                    <a:pt x="76" y="131"/>
                  </a:lnTo>
                  <a:lnTo>
                    <a:pt x="92" y="117"/>
                  </a:lnTo>
                  <a:lnTo>
                    <a:pt x="69" y="98"/>
                  </a:lnTo>
                  <a:lnTo>
                    <a:pt x="138" y="69"/>
                  </a:lnTo>
                  <a:lnTo>
                    <a:pt x="0" y="9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594" name="Freeform 264"/>
            <p:cNvSpPr/>
            <p:nvPr/>
          </p:nvSpPr>
          <p:spPr bwMode="auto">
            <a:xfrm>
              <a:off x="2316854" y="2101997"/>
              <a:ext cx="109509" cy="97064"/>
            </a:xfrm>
            <a:custGeom>
              <a:avLst/>
              <a:gdLst>
                <a:gd name="T0" fmla="*/ 0 w 228"/>
                <a:gd name="T1" fmla="*/ 3 h 214"/>
                <a:gd name="T2" fmla="*/ 0 w 228"/>
                <a:gd name="T3" fmla="*/ 2 h 214"/>
                <a:gd name="T4" fmla="*/ 2 w 228"/>
                <a:gd name="T5" fmla="*/ 2 h 214"/>
                <a:gd name="T6" fmla="*/ 2 w 228"/>
                <a:gd name="T7" fmla="*/ 1 h 214"/>
                <a:gd name="T8" fmla="*/ 2 w 228"/>
                <a:gd name="T9" fmla="*/ 1 h 214"/>
                <a:gd name="T10" fmla="*/ 1 w 228"/>
                <a:gd name="T11" fmla="*/ 1 h 214"/>
                <a:gd name="T12" fmla="*/ 2 w 228"/>
                <a:gd name="T13" fmla="*/ 1 h 214"/>
                <a:gd name="T14" fmla="*/ 1 w 228"/>
                <a:gd name="T15" fmla="*/ 0 h 214"/>
                <a:gd name="T16" fmla="*/ 5 w 228"/>
                <a:gd name="T17" fmla="*/ 0 h 214"/>
                <a:gd name="T18" fmla="*/ 5 w 228"/>
                <a:gd name="T19" fmla="*/ 1 h 214"/>
                <a:gd name="T20" fmla="*/ 4 w 228"/>
                <a:gd name="T21" fmla="*/ 2 h 214"/>
                <a:gd name="T22" fmla="*/ 5 w 228"/>
                <a:gd name="T23" fmla="*/ 2 h 214"/>
                <a:gd name="T24" fmla="*/ 5 w 228"/>
                <a:gd name="T25" fmla="*/ 4 h 214"/>
                <a:gd name="T26" fmla="*/ 3 w 228"/>
                <a:gd name="T27" fmla="*/ 5 h 214"/>
                <a:gd name="T28" fmla="*/ 2 w 228"/>
                <a:gd name="T29" fmla="*/ 4 h 214"/>
                <a:gd name="T30" fmla="*/ 0 w 228"/>
                <a:gd name="T31" fmla="*/ 3 h 2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8"/>
                <a:gd name="T49" fmla="*/ 0 h 214"/>
                <a:gd name="T50" fmla="*/ 228 w 228"/>
                <a:gd name="T51" fmla="*/ 214 h 21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8" h="214">
                  <a:moveTo>
                    <a:pt x="0" y="107"/>
                  </a:moveTo>
                  <a:lnTo>
                    <a:pt x="14" y="80"/>
                  </a:lnTo>
                  <a:lnTo>
                    <a:pt x="87" y="95"/>
                  </a:lnTo>
                  <a:lnTo>
                    <a:pt x="77" y="62"/>
                  </a:lnTo>
                  <a:lnTo>
                    <a:pt x="95" y="64"/>
                  </a:lnTo>
                  <a:lnTo>
                    <a:pt x="45" y="45"/>
                  </a:lnTo>
                  <a:lnTo>
                    <a:pt x="72" y="35"/>
                  </a:lnTo>
                  <a:lnTo>
                    <a:pt x="47" y="18"/>
                  </a:lnTo>
                  <a:lnTo>
                    <a:pt x="196" y="0"/>
                  </a:lnTo>
                  <a:lnTo>
                    <a:pt x="200" y="46"/>
                  </a:lnTo>
                  <a:lnTo>
                    <a:pt x="155" y="84"/>
                  </a:lnTo>
                  <a:lnTo>
                    <a:pt x="219" y="95"/>
                  </a:lnTo>
                  <a:lnTo>
                    <a:pt x="228" y="173"/>
                  </a:lnTo>
                  <a:lnTo>
                    <a:pt x="132" y="214"/>
                  </a:lnTo>
                  <a:lnTo>
                    <a:pt x="87" y="154"/>
                  </a:lnTo>
                  <a:lnTo>
                    <a:pt x="0" y="10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595" name="Freeform 265"/>
            <p:cNvSpPr/>
            <p:nvPr/>
          </p:nvSpPr>
          <p:spPr bwMode="auto">
            <a:xfrm>
              <a:off x="2394352" y="1893548"/>
              <a:ext cx="65705" cy="49328"/>
            </a:xfrm>
            <a:custGeom>
              <a:avLst/>
              <a:gdLst>
                <a:gd name="T0" fmla="*/ 0 w 136"/>
                <a:gd name="T1" fmla="*/ 0 h 109"/>
                <a:gd name="T2" fmla="*/ 0 w 136"/>
                <a:gd name="T3" fmla="*/ 1 h 109"/>
                <a:gd name="T4" fmla="*/ 1 w 136"/>
                <a:gd name="T5" fmla="*/ 2 h 109"/>
                <a:gd name="T6" fmla="*/ 1 w 136"/>
                <a:gd name="T7" fmla="*/ 2 h 109"/>
                <a:gd name="T8" fmla="*/ 1 w 136"/>
                <a:gd name="T9" fmla="*/ 3 h 109"/>
                <a:gd name="T10" fmla="*/ 3 w 136"/>
                <a:gd name="T11" fmla="*/ 2 h 109"/>
                <a:gd name="T12" fmla="*/ 3 w 136"/>
                <a:gd name="T13" fmla="*/ 1 h 109"/>
                <a:gd name="T14" fmla="*/ 0 w 136"/>
                <a:gd name="T15" fmla="*/ 0 h 109"/>
                <a:gd name="T16" fmla="*/ 0 60000 65536"/>
                <a:gd name="T17" fmla="*/ 0 60000 65536"/>
                <a:gd name="T18" fmla="*/ 0 60000 65536"/>
                <a:gd name="T19" fmla="*/ 0 60000 65536"/>
                <a:gd name="T20" fmla="*/ 0 60000 65536"/>
                <a:gd name="T21" fmla="*/ 0 60000 65536"/>
                <a:gd name="T22" fmla="*/ 0 60000 65536"/>
                <a:gd name="T23" fmla="*/ 0 60000 65536"/>
                <a:gd name="T24" fmla="*/ 0 w 136"/>
                <a:gd name="T25" fmla="*/ 0 h 109"/>
                <a:gd name="T26" fmla="*/ 136 w 136"/>
                <a:gd name="T27" fmla="*/ 109 h 10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6" h="109">
                  <a:moveTo>
                    <a:pt x="0" y="0"/>
                  </a:moveTo>
                  <a:lnTo>
                    <a:pt x="18" y="65"/>
                  </a:lnTo>
                  <a:lnTo>
                    <a:pt x="59" y="71"/>
                  </a:lnTo>
                  <a:lnTo>
                    <a:pt x="23" y="79"/>
                  </a:lnTo>
                  <a:lnTo>
                    <a:pt x="42" y="109"/>
                  </a:lnTo>
                  <a:lnTo>
                    <a:pt x="127" y="91"/>
                  </a:lnTo>
                  <a:lnTo>
                    <a:pt x="136" y="54"/>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596" name="Freeform 266"/>
            <p:cNvSpPr/>
            <p:nvPr/>
          </p:nvSpPr>
          <p:spPr bwMode="auto">
            <a:xfrm>
              <a:off x="2417938" y="1969926"/>
              <a:ext cx="316732" cy="109793"/>
            </a:xfrm>
            <a:custGeom>
              <a:avLst/>
              <a:gdLst>
                <a:gd name="T0" fmla="*/ 0 w 659"/>
                <a:gd name="T1" fmla="*/ 1 h 241"/>
                <a:gd name="T2" fmla="*/ 1 w 659"/>
                <a:gd name="T3" fmla="*/ 0 h 241"/>
                <a:gd name="T4" fmla="*/ 2 w 659"/>
                <a:gd name="T5" fmla="*/ 0 h 241"/>
                <a:gd name="T6" fmla="*/ 3 w 659"/>
                <a:gd name="T7" fmla="*/ 1 h 241"/>
                <a:gd name="T8" fmla="*/ 3 w 659"/>
                <a:gd name="T9" fmla="*/ 1 h 241"/>
                <a:gd name="T10" fmla="*/ 5 w 659"/>
                <a:gd name="T11" fmla="*/ 1 h 241"/>
                <a:gd name="T12" fmla="*/ 6 w 659"/>
                <a:gd name="T13" fmla="*/ 1 h 241"/>
                <a:gd name="T14" fmla="*/ 5 w 659"/>
                <a:gd name="T15" fmla="*/ 1 h 241"/>
                <a:gd name="T16" fmla="*/ 7 w 659"/>
                <a:gd name="T17" fmla="*/ 2 h 241"/>
                <a:gd name="T18" fmla="*/ 5 w 659"/>
                <a:gd name="T19" fmla="*/ 2 h 241"/>
                <a:gd name="T20" fmla="*/ 6 w 659"/>
                <a:gd name="T21" fmla="*/ 3 h 241"/>
                <a:gd name="T22" fmla="*/ 5 w 659"/>
                <a:gd name="T23" fmla="*/ 3 h 241"/>
                <a:gd name="T24" fmla="*/ 6 w 659"/>
                <a:gd name="T25" fmla="*/ 3 h 241"/>
                <a:gd name="T26" fmla="*/ 7 w 659"/>
                <a:gd name="T27" fmla="*/ 4 h 241"/>
                <a:gd name="T28" fmla="*/ 7 w 659"/>
                <a:gd name="T29" fmla="*/ 3 h 241"/>
                <a:gd name="T30" fmla="*/ 10 w 659"/>
                <a:gd name="T31" fmla="*/ 4 h 241"/>
                <a:gd name="T32" fmla="*/ 13 w 659"/>
                <a:gd name="T33" fmla="*/ 3 h 241"/>
                <a:gd name="T34" fmla="*/ 15 w 659"/>
                <a:gd name="T35" fmla="*/ 4 h 241"/>
                <a:gd name="T36" fmla="*/ 15 w 659"/>
                <a:gd name="T37" fmla="*/ 5 h 241"/>
                <a:gd name="T38" fmla="*/ 15 w 659"/>
                <a:gd name="T39" fmla="*/ 5 h 241"/>
                <a:gd name="T40" fmla="*/ 13 w 659"/>
                <a:gd name="T41" fmla="*/ 6 h 241"/>
                <a:gd name="T42" fmla="*/ 12 w 659"/>
                <a:gd name="T43" fmla="*/ 5 h 241"/>
                <a:gd name="T44" fmla="*/ 12 w 659"/>
                <a:gd name="T45" fmla="*/ 5 h 241"/>
                <a:gd name="T46" fmla="*/ 11 w 659"/>
                <a:gd name="T47" fmla="*/ 5 h 241"/>
                <a:gd name="T48" fmla="*/ 8 w 659"/>
                <a:gd name="T49" fmla="*/ 6 h 241"/>
                <a:gd name="T50" fmla="*/ 7 w 659"/>
                <a:gd name="T51" fmla="*/ 5 h 241"/>
                <a:gd name="T52" fmla="*/ 6 w 659"/>
                <a:gd name="T53" fmla="*/ 5 h 241"/>
                <a:gd name="T54" fmla="*/ 5 w 659"/>
                <a:gd name="T55" fmla="*/ 5 h 241"/>
                <a:gd name="T56" fmla="*/ 5 w 659"/>
                <a:gd name="T57" fmla="*/ 5 h 241"/>
                <a:gd name="T58" fmla="*/ 3 w 659"/>
                <a:gd name="T59" fmla="*/ 2 h 241"/>
                <a:gd name="T60" fmla="*/ 2 w 659"/>
                <a:gd name="T61" fmla="*/ 2 h 241"/>
                <a:gd name="T62" fmla="*/ 0 w 659"/>
                <a:gd name="T63" fmla="*/ 1 h 2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59"/>
                <a:gd name="T97" fmla="*/ 0 h 241"/>
                <a:gd name="T98" fmla="*/ 659 w 659"/>
                <a:gd name="T99" fmla="*/ 241 h 2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59" h="241">
                  <a:moveTo>
                    <a:pt x="0" y="38"/>
                  </a:moveTo>
                  <a:lnTo>
                    <a:pt x="41" y="0"/>
                  </a:lnTo>
                  <a:lnTo>
                    <a:pt x="97" y="19"/>
                  </a:lnTo>
                  <a:lnTo>
                    <a:pt x="137" y="38"/>
                  </a:lnTo>
                  <a:lnTo>
                    <a:pt x="126" y="65"/>
                  </a:lnTo>
                  <a:lnTo>
                    <a:pt x="200" y="42"/>
                  </a:lnTo>
                  <a:lnTo>
                    <a:pt x="250" y="65"/>
                  </a:lnTo>
                  <a:lnTo>
                    <a:pt x="209" y="65"/>
                  </a:lnTo>
                  <a:lnTo>
                    <a:pt x="293" y="84"/>
                  </a:lnTo>
                  <a:lnTo>
                    <a:pt x="200" y="92"/>
                  </a:lnTo>
                  <a:lnTo>
                    <a:pt x="250" y="108"/>
                  </a:lnTo>
                  <a:lnTo>
                    <a:pt x="214" y="126"/>
                  </a:lnTo>
                  <a:lnTo>
                    <a:pt x="260" y="112"/>
                  </a:lnTo>
                  <a:lnTo>
                    <a:pt x="301" y="158"/>
                  </a:lnTo>
                  <a:lnTo>
                    <a:pt x="310" y="135"/>
                  </a:lnTo>
                  <a:lnTo>
                    <a:pt x="430" y="158"/>
                  </a:lnTo>
                  <a:lnTo>
                    <a:pt x="555" y="114"/>
                  </a:lnTo>
                  <a:lnTo>
                    <a:pt x="659" y="167"/>
                  </a:lnTo>
                  <a:lnTo>
                    <a:pt x="626" y="191"/>
                  </a:lnTo>
                  <a:lnTo>
                    <a:pt x="635" y="231"/>
                  </a:lnTo>
                  <a:lnTo>
                    <a:pt x="576" y="241"/>
                  </a:lnTo>
                  <a:lnTo>
                    <a:pt x="509" y="203"/>
                  </a:lnTo>
                  <a:lnTo>
                    <a:pt x="509" y="231"/>
                  </a:lnTo>
                  <a:lnTo>
                    <a:pt x="473" y="238"/>
                  </a:lnTo>
                  <a:lnTo>
                    <a:pt x="325" y="241"/>
                  </a:lnTo>
                  <a:lnTo>
                    <a:pt x="310" y="207"/>
                  </a:lnTo>
                  <a:lnTo>
                    <a:pt x="274" y="238"/>
                  </a:lnTo>
                  <a:lnTo>
                    <a:pt x="227" y="207"/>
                  </a:lnTo>
                  <a:lnTo>
                    <a:pt x="197" y="229"/>
                  </a:lnTo>
                  <a:lnTo>
                    <a:pt x="141" y="72"/>
                  </a:lnTo>
                  <a:lnTo>
                    <a:pt x="75" y="87"/>
                  </a:lnTo>
                  <a:lnTo>
                    <a:pt x="0" y="3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597" name="Freeform 267"/>
            <p:cNvSpPr/>
            <p:nvPr/>
          </p:nvSpPr>
          <p:spPr bwMode="auto">
            <a:xfrm>
              <a:off x="2431417" y="1782164"/>
              <a:ext cx="203855" cy="146390"/>
            </a:xfrm>
            <a:custGeom>
              <a:avLst/>
              <a:gdLst>
                <a:gd name="T0" fmla="*/ 0 w 428"/>
                <a:gd name="T1" fmla="*/ 2 h 323"/>
                <a:gd name="T2" fmla="*/ 2 w 428"/>
                <a:gd name="T3" fmla="*/ 2 h 323"/>
                <a:gd name="T4" fmla="*/ 1 w 428"/>
                <a:gd name="T5" fmla="*/ 1 h 323"/>
                <a:gd name="T6" fmla="*/ 3 w 428"/>
                <a:gd name="T7" fmla="*/ 1 h 323"/>
                <a:gd name="T8" fmla="*/ 1 w 428"/>
                <a:gd name="T9" fmla="*/ 0 h 323"/>
                <a:gd name="T10" fmla="*/ 4 w 428"/>
                <a:gd name="T11" fmla="*/ 1 h 323"/>
                <a:gd name="T12" fmla="*/ 5 w 428"/>
                <a:gd name="T13" fmla="*/ 2 h 323"/>
                <a:gd name="T14" fmla="*/ 6 w 428"/>
                <a:gd name="T15" fmla="*/ 2 h 323"/>
                <a:gd name="T16" fmla="*/ 7 w 428"/>
                <a:gd name="T17" fmla="*/ 3 h 323"/>
                <a:gd name="T18" fmla="*/ 7 w 428"/>
                <a:gd name="T19" fmla="*/ 2 h 323"/>
                <a:gd name="T20" fmla="*/ 8 w 428"/>
                <a:gd name="T21" fmla="*/ 2 h 323"/>
                <a:gd name="T22" fmla="*/ 7 w 428"/>
                <a:gd name="T23" fmla="*/ 3 h 323"/>
                <a:gd name="T24" fmla="*/ 8 w 428"/>
                <a:gd name="T25" fmla="*/ 3 h 323"/>
                <a:gd name="T26" fmla="*/ 8 w 428"/>
                <a:gd name="T27" fmla="*/ 4 h 323"/>
                <a:gd name="T28" fmla="*/ 9 w 428"/>
                <a:gd name="T29" fmla="*/ 4 h 323"/>
                <a:gd name="T30" fmla="*/ 10 w 428"/>
                <a:gd name="T31" fmla="*/ 5 h 323"/>
                <a:gd name="T32" fmla="*/ 8 w 428"/>
                <a:gd name="T33" fmla="*/ 5 h 323"/>
                <a:gd name="T34" fmla="*/ 7 w 428"/>
                <a:gd name="T35" fmla="*/ 6 h 323"/>
                <a:gd name="T36" fmla="*/ 7 w 428"/>
                <a:gd name="T37" fmla="*/ 5 h 323"/>
                <a:gd name="T38" fmla="*/ 7 w 428"/>
                <a:gd name="T39" fmla="*/ 7 h 323"/>
                <a:gd name="T40" fmla="*/ 5 w 428"/>
                <a:gd name="T41" fmla="*/ 6 h 323"/>
                <a:gd name="T42" fmla="*/ 6 w 428"/>
                <a:gd name="T43" fmla="*/ 7 h 323"/>
                <a:gd name="T44" fmla="*/ 4 w 428"/>
                <a:gd name="T45" fmla="*/ 7 h 323"/>
                <a:gd name="T46" fmla="*/ 3 w 428"/>
                <a:gd name="T47" fmla="*/ 7 h 323"/>
                <a:gd name="T48" fmla="*/ 4 w 428"/>
                <a:gd name="T49" fmla="*/ 7 h 323"/>
                <a:gd name="T50" fmla="*/ 3 w 428"/>
                <a:gd name="T51" fmla="*/ 7 h 323"/>
                <a:gd name="T52" fmla="*/ 3 w 428"/>
                <a:gd name="T53" fmla="*/ 6 h 323"/>
                <a:gd name="T54" fmla="*/ 3 w 428"/>
                <a:gd name="T55" fmla="*/ 6 h 323"/>
                <a:gd name="T56" fmla="*/ 2 w 428"/>
                <a:gd name="T57" fmla="*/ 5 h 323"/>
                <a:gd name="T58" fmla="*/ 5 w 428"/>
                <a:gd name="T59" fmla="*/ 5 h 323"/>
                <a:gd name="T60" fmla="*/ 1 w 428"/>
                <a:gd name="T61" fmla="*/ 5 h 323"/>
                <a:gd name="T62" fmla="*/ 1 w 428"/>
                <a:gd name="T63" fmla="*/ 4 h 323"/>
                <a:gd name="T64" fmla="*/ 2 w 428"/>
                <a:gd name="T65" fmla="*/ 4 h 323"/>
                <a:gd name="T66" fmla="*/ 0 w 428"/>
                <a:gd name="T67" fmla="*/ 3 h 323"/>
                <a:gd name="T68" fmla="*/ 1 w 428"/>
                <a:gd name="T69" fmla="*/ 3 h 323"/>
                <a:gd name="T70" fmla="*/ 0 w 428"/>
                <a:gd name="T71" fmla="*/ 3 h 323"/>
                <a:gd name="T72" fmla="*/ 2 w 428"/>
                <a:gd name="T73" fmla="*/ 3 h 323"/>
                <a:gd name="T74" fmla="*/ 0 w 428"/>
                <a:gd name="T75" fmla="*/ 2 h 32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28"/>
                <a:gd name="T115" fmla="*/ 0 h 323"/>
                <a:gd name="T116" fmla="*/ 428 w 428"/>
                <a:gd name="T117" fmla="*/ 323 h 32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28" h="323">
                  <a:moveTo>
                    <a:pt x="0" y="103"/>
                  </a:moveTo>
                  <a:lnTo>
                    <a:pt x="103" y="84"/>
                  </a:lnTo>
                  <a:lnTo>
                    <a:pt x="52" y="39"/>
                  </a:lnTo>
                  <a:lnTo>
                    <a:pt x="140" y="20"/>
                  </a:lnTo>
                  <a:lnTo>
                    <a:pt x="67" y="0"/>
                  </a:lnTo>
                  <a:lnTo>
                    <a:pt x="184" y="25"/>
                  </a:lnTo>
                  <a:lnTo>
                    <a:pt x="217" y="85"/>
                  </a:lnTo>
                  <a:lnTo>
                    <a:pt x="277" y="87"/>
                  </a:lnTo>
                  <a:lnTo>
                    <a:pt x="299" y="130"/>
                  </a:lnTo>
                  <a:lnTo>
                    <a:pt x="305" y="100"/>
                  </a:lnTo>
                  <a:lnTo>
                    <a:pt x="332" y="103"/>
                  </a:lnTo>
                  <a:lnTo>
                    <a:pt x="320" y="130"/>
                  </a:lnTo>
                  <a:lnTo>
                    <a:pt x="354" y="150"/>
                  </a:lnTo>
                  <a:lnTo>
                    <a:pt x="332" y="177"/>
                  </a:lnTo>
                  <a:lnTo>
                    <a:pt x="401" y="175"/>
                  </a:lnTo>
                  <a:lnTo>
                    <a:pt x="428" y="217"/>
                  </a:lnTo>
                  <a:lnTo>
                    <a:pt x="350" y="230"/>
                  </a:lnTo>
                  <a:lnTo>
                    <a:pt x="327" y="271"/>
                  </a:lnTo>
                  <a:lnTo>
                    <a:pt x="310" y="229"/>
                  </a:lnTo>
                  <a:lnTo>
                    <a:pt x="290" y="322"/>
                  </a:lnTo>
                  <a:lnTo>
                    <a:pt x="237" y="273"/>
                  </a:lnTo>
                  <a:lnTo>
                    <a:pt x="265" y="323"/>
                  </a:lnTo>
                  <a:lnTo>
                    <a:pt x="162" y="317"/>
                  </a:lnTo>
                  <a:lnTo>
                    <a:pt x="133" y="290"/>
                  </a:lnTo>
                  <a:lnTo>
                    <a:pt x="180" y="287"/>
                  </a:lnTo>
                  <a:lnTo>
                    <a:pt x="129" y="277"/>
                  </a:lnTo>
                  <a:lnTo>
                    <a:pt x="113" y="263"/>
                  </a:lnTo>
                  <a:lnTo>
                    <a:pt x="140" y="261"/>
                  </a:lnTo>
                  <a:lnTo>
                    <a:pt x="100" y="240"/>
                  </a:lnTo>
                  <a:lnTo>
                    <a:pt x="235" y="211"/>
                  </a:lnTo>
                  <a:lnTo>
                    <a:pt x="67" y="217"/>
                  </a:lnTo>
                  <a:lnTo>
                    <a:pt x="39" y="184"/>
                  </a:lnTo>
                  <a:lnTo>
                    <a:pt x="100" y="171"/>
                  </a:lnTo>
                  <a:lnTo>
                    <a:pt x="7" y="150"/>
                  </a:lnTo>
                  <a:lnTo>
                    <a:pt x="27" y="148"/>
                  </a:lnTo>
                  <a:lnTo>
                    <a:pt x="3" y="127"/>
                  </a:lnTo>
                  <a:lnTo>
                    <a:pt x="103" y="127"/>
                  </a:lnTo>
                  <a:lnTo>
                    <a:pt x="0" y="103"/>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598" name="Freeform 268"/>
            <p:cNvSpPr/>
            <p:nvPr/>
          </p:nvSpPr>
          <p:spPr bwMode="auto">
            <a:xfrm>
              <a:off x="2431417" y="2033575"/>
              <a:ext cx="48857" cy="38189"/>
            </a:xfrm>
            <a:custGeom>
              <a:avLst/>
              <a:gdLst>
                <a:gd name="T0" fmla="*/ 0 w 103"/>
                <a:gd name="T1" fmla="*/ 1 h 82"/>
                <a:gd name="T2" fmla="*/ 0 w 103"/>
                <a:gd name="T3" fmla="*/ 0 h 82"/>
                <a:gd name="T4" fmla="*/ 2 w 103"/>
                <a:gd name="T5" fmla="*/ 0 h 82"/>
                <a:gd name="T6" fmla="*/ 2 w 103"/>
                <a:gd name="T7" fmla="*/ 2 h 82"/>
                <a:gd name="T8" fmla="*/ 0 w 103"/>
                <a:gd name="T9" fmla="*/ 1 h 82"/>
                <a:gd name="T10" fmla="*/ 0 60000 65536"/>
                <a:gd name="T11" fmla="*/ 0 60000 65536"/>
                <a:gd name="T12" fmla="*/ 0 60000 65536"/>
                <a:gd name="T13" fmla="*/ 0 60000 65536"/>
                <a:gd name="T14" fmla="*/ 0 60000 65536"/>
                <a:gd name="T15" fmla="*/ 0 w 103"/>
                <a:gd name="T16" fmla="*/ 0 h 82"/>
                <a:gd name="T17" fmla="*/ 103 w 103"/>
                <a:gd name="T18" fmla="*/ 82 h 82"/>
              </a:gdLst>
              <a:ahLst/>
              <a:cxnLst>
                <a:cxn ang="T10">
                  <a:pos x="T0" y="T1"/>
                </a:cxn>
                <a:cxn ang="T11">
                  <a:pos x="T2" y="T3"/>
                </a:cxn>
                <a:cxn ang="T12">
                  <a:pos x="T4" y="T5"/>
                </a:cxn>
                <a:cxn ang="T13">
                  <a:pos x="T6" y="T7"/>
                </a:cxn>
                <a:cxn ang="T14">
                  <a:pos x="T8" y="T9"/>
                </a:cxn>
              </a:cxnLst>
              <a:rect l="T15" t="T16" r="T17" b="T18"/>
              <a:pathLst>
                <a:path w="103" h="82">
                  <a:moveTo>
                    <a:pt x="0" y="55"/>
                  </a:moveTo>
                  <a:lnTo>
                    <a:pt x="18" y="0"/>
                  </a:lnTo>
                  <a:lnTo>
                    <a:pt x="86" y="16"/>
                  </a:lnTo>
                  <a:lnTo>
                    <a:pt x="103" y="82"/>
                  </a:lnTo>
                  <a:lnTo>
                    <a:pt x="0" y="5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599" name="Freeform 269"/>
            <p:cNvSpPr/>
            <p:nvPr/>
          </p:nvSpPr>
          <p:spPr bwMode="auto">
            <a:xfrm>
              <a:off x="2433101" y="1942876"/>
              <a:ext cx="53912" cy="12729"/>
            </a:xfrm>
            <a:custGeom>
              <a:avLst/>
              <a:gdLst>
                <a:gd name="T0" fmla="*/ 0 w 116"/>
                <a:gd name="T1" fmla="*/ 0 h 29"/>
                <a:gd name="T2" fmla="*/ 1 w 116"/>
                <a:gd name="T3" fmla="*/ 1 h 29"/>
                <a:gd name="T4" fmla="*/ 2 w 116"/>
                <a:gd name="T5" fmla="*/ 0 h 29"/>
                <a:gd name="T6" fmla="*/ 1 w 116"/>
                <a:gd name="T7" fmla="*/ 0 h 29"/>
                <a:gd name="T8" fmla="*/ 0 w 116"/>
                <a:gd name="T9" fmla="*/ 0 h 29"/>
                <a:gd name="T10" fmla="*/ 0 60000 65536"/>
                <a:gd name="T11" fmla="*/ 0 60000 65536"/>
                <a:gd name="T12" fmla="*/ 0 60000 65536"/>
                <a:gd name="T13" fmla="*/ 0 60000 65536"/>
                <a:gd name="T14" fmla="*/ 0 60000 65536"/>
                <a:gd name="T15" fmla="*/ 0 w 116"/>
                <a:gd name="T16" fmla="*/ 0 h 29"/>
                <a:gd name="T17" fmla="*/ 116 w 116"/>
                <a:gd name="T18" fmla="*/ 29 h 29"/>
              </a:gdLst>
              <a:ahLst/>
              <a:cxnLst>
                <a:cxn ang="T10">
                  <a:pos x="T0" y="T1"/>
                </a:cxn>
                <a:cxn ang="T11">
                  <a:pos x="T2" y="T3"/>
                </a:cxn>
                <a:cxn ang="T12">
                  <a:pos x="T4" y="T5"/>
                </a:cxn>
                <a:cxn ang="T13">
                  <a:pos x="T6" y="T7"/>
                </a:cxn>
                <a:cxn ang="T14">
                  <a:pos x="T8" y="T9"/>
                </a:cxn>
              </a:cxnLst>
              <a:rect l="T15" t="T16" r="T17" b="T18"/>
              <a:pathLst>
                <a:path w="116" h="29">
                  <a:moveTo>
                    <a:pt x="0" y="12"/>
                  </a:moveTo>
                  <a:lnTo>
                    <a:pt x="26" y="29"/>
                  </a:lnTo>
                  <a:lnTo>
                    <a:pt x="116" y="12"/>
                  </a:lnTo>
                  <a:lnTo>
                    <a:pt x="31" y="0"/>
                  </a:lnTo>
                  <a:lnTo>
                    <a:pt x="0" y="1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00" name="Freeform 270"/>
            <p:cNvSpPr/>
            <p:nvPr/>
          </p:nvSpPr>
          <p:spPr bwMode="auto">
            <a:xfrm>
              <a:off x="2443210" y="2095632"/>
              <a:ext cx="97716" cy="79561"/>
            </a:xfrm>
            <a:custGeom>
              <a:avLst/>
              <a:gdLst>
                <a:gd name="T0" fmla="*/ 0 w 204"/>
                <a:gd name="T1" fmla="*/ 1 h 172"/>
                <a:gd name="T2" fmla="*/ 0 w 204"/>
                <a:gd name="T3" fmla="*/ 3 h 172"/>
                <a:gd name="T4" fmla="*/ 1 w 204"/>
                <a:gd name="T5" fmla="*/ 3 h 172"/>
                <a:gd name="T6" fmla="*/ 1 w 204"/>
                <a:gd name="T7" fmla="*/ 4 h 172"/>
                <a:gd name="T8" fmla="*/ 1 w 204"/>
                <a:gd name="T9" fmla="*/ 4 h 172"/>
                <a:gd name="T10" fmla="*/ 2 w 204"/>
                <a:gd name="T11" fmla="*/ 3 h 172"/>
                <a:gd name="T12" fmla="*/ 1 w 204"/>
                <a:gd name="T13" fmla="*/ 3 h 172"/>
                <a:gd name="T14" fmla="*/ 3 w 204"/>
                <a:gd name="T15" fmla="*/ 3 h 172"/>
                <a:gd name="T16" fmla="*/ 5 w 204"/>
                <a:gd name="T17" fmla="*/ 0 h 172"/>
                <a:gd name="T18" fmla="*/ 0 w 204"/>
                <a:gd name="T19" fmla="*/ 0 h 172"/>
                <a:gd name="T20" fmla="*/ 1 w 204"/>
                <a:gd name="T21" fmla="*/ 1 h 172"/>
                <a:gd name="T22" fmla="*/ 0 w 204"/>
                <a:gd name="T23" fmla="*/ 1 h 1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4"/>
                <a:gd name="T37" fmla="*/ 0 h 172"/>
                <a:gd name="T38" fmla="*/ 204 w 204"/>
                <a:gd name="T39" fmla="*/ 172 h 17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4" h="172">
                  <a:moveTo>
                    <a:pt x="0" y="30"/>
                  </a:moveTo>
                  <a:lnTo>
                    <a:pt x="3" y="107"/>
                  </a:lnTo>
                  <a:lnTo>
                    <a:pt x="28" y="123"/>
                  </a:lnTo>
                  <a:lnTo>
                    <a:pt x="21" y="168"/>
                  </a:lnTo>
                  <a:lnTo>
                    <a:pt x="48" y="172"/>
                  </a:lnTo>
                  <a:lnTo>
                    <a:pt x="81" y="134"/>
                  </a:lnTo>
                  <a:lnTo>
                    <a:pt x="48" y="107"/>
                  </a:lnTo>
                  <a:lnTo>
                    <a:pt x="131" y="107"/>
                  </a:lnTo>
                  <a:lnTo>
                    <a:pt x="204" y="12"/>
                  </a:lnTo>
                  <a:lnTo>
                    <a:pt x="15" y="0"/>
                  </a:lnTo>
                  <a:lnTo>
                    <a:pt x="38" y="31"/>
                  </a:lnTo>
                  <a:lnTo>
                    <a:pt x="0" y="3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01" name="Freeform 271"/>
            <p:cNvSpPr/>
            <p:nvPr/>
          </p:nvSpPr>
          <p:spPr bwMode="auto">
            <a:xfrm>
              <a:off x="2508914" y="1696238"/>
              <a:ext cx="562706" cy="315059"/>
            </a:xfrm>
            <a:custGeom>
              <a:avLst/>
              <a:gdLst>
                <a:gd name="T0" fmla="*/ 1 w 1173"/>
                <a:gd name="T1" fmla="*/ 4 h 695"/>
                <a:gd name="T2" fmla="*/ 3 w 1173"/>
                <a:gd name="T3" fmla="*/ 5 h 695"/>
                <a:gd name="T4" fmla="*/ 7 w 1173"/>
                <a:gd name="T5" fmla="*/ 5 h 695"/>
                <a:gd name="T6" fmla="*/ 6 w 1173"/>
                <a:gd name="T7" fmla="*/ 5 h 695"/>
                <a:gd name="T8" fmla="*/ 5 w 1173"/>
                <a:gd name="T9" fmla="*/ 6 h 695"/>
                <a:gd name="T10" fmla="*/ 7 w 1173"/>
                <a:gd name="T11" fmla="*/ 6 h 695"/>
                <a:gd name="T12" fmla="*/ 11 w 1173"/>
                <a:gd name="T13" fmla="*/ 5 h 695"/>
                <a:gd name="T14" fmla="*/ 15 w 1173"/>
                <a:gd name="T15" fmla="*/ 5 h 695"/>
                <a:gd name="T16" fmla="*/ 11 w 1173"/>
                <a:gd name="T17" fmla="*/ 8 h 695"/>
                <a:gd name="T18" fmla="*/ 5 w 1173"/>
                <a:gd name="T19" fmla="*/ 7 h 695"/>
                <a:gd name="T20" fmla="*/ 5 w 1173"/>
                <a:gd name="T21" fmla="*/ 8 h 695"/>
                <a:gd name="T22" fmla="*/ 9 w 1173"/>
                <a:gd name="T23" fmla="*/ 10 h 695"/>
                <a:gd name="T24" fmla="*/ 6 w 1173"/>
                <a:gd name="T25" fmla="*/ 10 h 695"/>
                <a:gd name="T26" fmla="*/ 5 w 1173"/>
                <a:gd name="T27" fmla="*/ 11 h 695"/>
                <a:gd name="T28" fmla="*/ 7 w 1173"/>
                <a:gd name="T29" fmla="*/ 11 h 695"/>
                <a:gd name="T30" fmla="*/ 5 w 1173"/>
                <a:gd name="T31" fmla="*/ 12 h 695"/>
                <a:gd name="T32" fmla="*/ 6 w 1173"/>
                <a:gd name="T33" fmla="*/ 13 h 695"/>
                <a:gd name="T34" fmla="*/ 7 w 1173"/>
                <a:gd name="T35" fmla="*/ 14 h 695"/>
                <a:gd name="T36" fmla="*/ 5 w 1173"/>
                <a:gd name="T37" fmla="*/ 14 h 695"/>
                <a:gd name="T38" fmla="*/ 3 w 1173"/>
                <a:gd name="T39" fmla="*/ 15 h 695"/>
                <a:gd name="T40" fmla="*/ 6 w 1173"/>
                <a:gd name="T41" fmla="*/ 16 h 695"/>
                <a:gd name="T42" fmla="*/ 7 w 1173"/>
                <a:gd name="T43" fmla="*/ 15 h 695"/>
                <a:gd name="T44" fmla="*/ 9 w 1173"/>
                <a:gd name="T45" fmla="*/ 15 h 695"/>
                <a:gd name="T46" fmla="*/ 10 w 1173"/>
                <a:gd name="T47" fmla="*/ 16 h 695"/>
                <a:gd name="T48" fmla="*/ 11 w 1173"/>
                <a:gd name="T49" fmla="*/ 15 h 695"/>
                <a:gd name="T50" fmla="*/ 12 w 1173"/>
                <a:gd name="T51" fmla="*/ 14 h 695"/>
                <a:gd name="T52" fmla="*/ 14 w 1173"/>
                <a:gd name="T53" fmla="*/ 12 h 695"/>
                <a:gd name="T54" fmla="*/ 15 w 1173"/>
                <a:gd name="T55" fmla="*/ 11 h 695"/>
                <a:gd name="T56" fmla="*/ 15 w 1173"/>
                <a:gd name="T57" fmla="*/ 10 h 695"/>
                <a:gd name="T58" fmla="*/ 13 w 1173"/>
                <a:gd name="T59" fmla="*/ 10 h 695"/>
                <a:gd name="T60" fmla="*/ 13 w 1173"/>
                <a:gd name="T61" fmla="*/ 9 h 695"/>
                <a:gd name="T62" fmla="*/ 18 w 1173"/>
                <a:gd name="T63" fmla="*/ 8 h 695"/>
                <a:gd name="T64" fmla="*/ 19 w 1173"/>
                <a:gd name="T65" fmla="*/ 7 h 695"/>
                <a:gd name="T66" fmla="*/ 24 w 1173"/>
                <a:gd name="T67" fmla="*/ 4 h 695"/>
                <a:gd name="T68" fmla="*/ 20 w 1173"/>
                <a:gd name="T69" fmla="*/ 4 h 695"/>
                <a:gd name="T70" fmla="*/ 27 w 1173"/>
                <a:gd name="T71" fmla="*/ 3 h 695"/>
                <a:gd name="T72" fmla="*/ 25 w 1173"/>
                <a:gd name="T73" fmla="*/ 1 h 695"/>
                <a:gd name="T74" fmla="*/ 16 w 1173"/>
                <a:gd name="T75" fmla="*/ 0 h 695"/>
                <a:gd name="T76" fmla="*/ 15 w 1173"/>
                <a:gd name="T77" fmla="*/ 0 h 695"/>
                <a:gd name="T78" fmla="*/ 13 w 1173"/>
                <a:gd name="T79" fmla="*/ 2 h 695"/>
                <a:gd name="T80" fmla="*/ 10 w 1173"/>
                <a:gd name="T81" fmla="*/ 1 h 695"/>
                <a:gd name="T82" fmla="*/ 8 w 1173"/>
                <a:gd name="T83" fmla="*/ 1 h 695"/>
                <a:gd name="T84" fmla="*/ 9 w 1173"/>
                <a:gd name="T85" fmla="*/ 3 h 695"/>
                <a:gd name="T86" fmla="*/ 6 w 1173"/>
                <a:gd name="T87" fmla="*/ 3 h 69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73"/>
                <a:gd name="T133" fmla="*/ 0 h 695"/>
                <a:gd name="T134" fmla="*/ 1173 w 1173"/>
                <a:gd name="T135" fmla="*/ 695 h 69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73" h="695">
                  <a:moveTo>
                    <a:pt x="0" y="165"/>
                  </a:moveTo>
                  <a:lnTo>
                    <a:pt x="104" y="165"/>
                  </a:lnTo>
                  <a:lnTo>
                    <a:pt x="67" y="189"/>
                  </a:lnTo>
                  <a:lnTo>
                    <a:pt x="211" y="170"/>
                  </a:lnTo>
                  <a:lnTo>
                    <a:pt x="87" y="189"/>
                  </a:lnTo>
                  <a:lnTo>
                    <a:pt x="126" y="201"/>
                  </a:lnTo>
                  <a:lnTo>
                    <a:pt x="84" y="204"/>
                  </a:lnTo>
                  <a:lnTo>
                    <a:pt x="102" y="223"/>
                  </a:lnTo>
                  <a:lnTo>
                    <a:pt x="287" y="195"/>
                  </a:lnTo>
                  <a:lnTo>
                    <a:pt x="104" y="238"/>
                  </a:lnTo>
                  <a:lnTo>
                    <a:pt x="183" y="272"/>
                  </a:lnTo>
                  <a:lnTo>
                    <a:pt x="255" y="222"/>
                  </a:lnTo>
                  <a:lnTo>
                    <a:pt x="379" y="214"/>
                  </a:lnTo>
                  <a:lnTo>
                    <a:pt x="249" y="232"/>
                  </a:lnTo>
                  <a:lnTo>
                    <a:pt x="219" y="272"/>
                  </a:lnTo>
                  <a:lnTo>
                    <a:pt x="294" y="276"/>
                  </a:lnTo>
                  <a:lnTo>
                    <a:pt x="379" y="237"/>
                  </a:lnTo>
                  <a:lnTo>
                    <a:pt x="322" y="273"/>
                  </a:lnTo>
                  <a:lnTo>
                    <a:pt x="379" y="273"/>
                  </a:lnTo>
                  <a:lnTo>
                    <a:pt x="467" y="246"/>
                  </a:lnTo>
                  <a:lnTo>
                    <a:pt x="456" y="205"/>
                  </a:lnTo>
                  <a:lnTo>
                    <a:pt x="551" y="176"/>
                  </a:lnTo>
                  <a:lnTo>
                    <a:pt x="481" y="241"/>
                  </a:lnTo>
                  <a:lnTo>
                    <a:pt x="631" y="228"/>
                  </a:lnTo>
                  <a:lnTo>
                    <a:pt x="328" y="293"/>
                  </a:lnTo>
                  <a:lnTo>
                    <a:pt x="396" y="360"/>
                  </a:lnTo>
                  <a:lnTo>
                    <a:pt x="458" y="360"/>
                  </a:lnTo>
                  <a:lnTo>
                    <a:pt x="427" y="373"/>
                  </a:lnTo>
                  <a:lnTo>
                    <a:pt x="307" y="304"/>
                  </a:lnTo>
                  <a:lnTo>
                    <a:pt x="209" y="293"/>
                  </a:lnTo>
                  <a:lnTo>
                    <a:pt x="207" y="322"/>
                  </a:lnTo>
                  <a:lnTo>
                    <a:pt x="253" y="337"/>
                  </a:lnTo>
                  <a:lnTo>
                    <a:pt x="208" y="346"/>
                  </a:lnTo>
                  <a:lnTo>
                    <a:pt x="328" y="423"/>
                  </a:lnTo>
                  <a:lnTo>
                    <a:pt x="279" y="426"/>
                  </a:lnTo>
                  <a:lnTo>
                    <a:pt x="399" y="431"/>
                  </a:lnTo>
                  <a:lnTo>
                    <a:pt x="332" y="448"/>
                  </a:lnTo>
                  <a:lnTo>
                    <a:pt x="368" y="473"/>
                  </a:lnTo>
                  <a:lnTo>
                    <a:pt x="260" y="434"/>
                  </a:lnTo>
                  <a:lnTo>
                    <a:pt x="198" y="450"/>
                  </a:lnTo>
                  <a:lnTo>
                    <a:pt x="172" y="512"/>
                  </a:lnTo>
                  <a:lnTo>
                    <a:pt x="235" y="491"/>
                  </a:lnTo>
                  <a:lnTo>
                    <a:pt x="222" y="514"/>
                  </a:lnTo>
                  <a:lnTo>
                    <a:pt x="245" y="514"/>
                  </a:lnTo>
                  <a:lnTo>
                    <a:pt x="283" y="466"/>
                  </a:lnTo>
                  <a:lnTo>
                    <a:pt x="269" y="506"/>
                  </a:lnTo>
                  <a:lnTo>
                    <a:pt x="304" y="511"/>
                  </a:lnTo>
                  <a:lnTo>
                    <a:pt x="239" y="530"/>
                  </a:lnTo>
                  <a:lnTo>
                    <a:pt x="279" y="531"/>
                  </a:lnTo>
                  <a:lnTo>
                    <a:pt x="245" y="542"/>
                  </a:lnTo>
                  <a:lnTo>
                    <a:pt x="273" y="568"/>
                  </a:lnTo>
                  <a:lnTo>
                    <a:pt x="322" y="568"/>
                  </a:lnTo>
                  <a:lnTo>
                    <a:pt x="368" y="521"/>
                  </a:lnTo>
                  <a:lnTo>
                    <a:pt x="287" y="590"/>
                  </a:lnTo>
                  <a:lnTo>
                    <a:pt x="208" y="535"/>
                  </a:lnTo>
                  <a:lnTo>
                    <a:pt x="143" y="545"/>
                  </a:lnTo>
                  <a:lnTo>
                    <a:pt x="199" y="602"/>
                  </a:lnTo>
                  <a:lnTo>
                    <a:pt x="102" y="632"/>
                  </a:lnTo>
                  <a:lnTo>
                    <a:pt x="112" y="673"/>
                  </a:lnTo>
                  <a:lnTo>
                    <a:pt x="129" y="637"/>
                  </a:lnTo>
                  <a:lnTo>
                    <a:pt x="134" y="673"/>
                  </a:lnTo>
                  <a:lnTo>
                    <a:pt x="200" y="656"/>
                  </a:lnTo>
                  <a:lnTo>
                    <a:pt x="249" y="690"/>
                  </a:lnTo>
                  <a:lnTo>
                    <a:pt x="284" y="687"/>
                  </a:lnTo>
                  <a:lnTo>
                    <a:pt x="259" y="660"/>
                  </a:lnTo>
                  <a:lnTo>
                    <a:pt x="328" y="668"/>
                  </a:lnTo>
                  <a:lnTo>
                    <a:pt x="322" y="642"/>
                  </a:lnTo>
                  <a:lnTo>
                    <a:pt x="352" y="673"/>
                  </a:lnTo>
                  <a:lnTo>
                    <a:pt x="371" y="667"/>
                  </a:lnTo>
                  <a:lnTo>
                    <a:pt x="360" y="648"/>
                  </a:lnTo>
                  <a:lnTo>
                    <a:pt x="417" y="667"/>
                  </a:lnTo>
                  <a:lnTo>
                    <a:pt x="418" y="695"/>
                  </a:lnTo>
                  <a:lnTo>
                    <a:pt x="517" y="667"/>
                  </a:lnTo>
                  <a:lnTo>
                    <a:pt x="536" y="627"/>
                  </a:lnTo>
                  <a:lnTo>
                    <a:pt x="489" y="637"/>
                  </a:lnTo>
                  <a:lnTo>
                    <a:pt x="489" y="598"/>
                  </a:lnTo>
                  <a:lnTo>
                    <a:pt x="379" y="596"/>
                  </a:lnTo>
                  <a:lnTo>
                    <a:pt x="526" y="588"/>
                  </a:lnTo>
                  <a:lnTo>
                    <a:pt x="549" y="560"/>
                  </a:lnTo>
                  <a:lnTo>
                    <a:pt x="526" y="526"/>
                  </a:lnTo>
                  <a:lnTo>
                    <a:pt x="610" y="530"/>
                  </a:lnTo>
                  <a:lnTo>
                    <a:pt x="628" y="514"/>
                  </a:lnTo>
                  <a:lnTo>
                    <a:pt x="571" y="506"/>
                  </a:lnTo>
                  <a:lnTo>
                    <a:pt x="647" y="500"/>
                  </a:lnTo>
                  <a:lnTo>
                    <a:pt x="597" y="477"/>
                  </a:lnTo>
                  <a:lnTo>
                    <a:pt x="656" y="462"/>
                  </a:lnTo>
                  <a:lnTo>
                    <a:pt x="653" y="444"/>
                  </a:lnTo>
                  <a:lnTo>
                    <a:pt x="543" y="434"/>
                  </a:lnTo>
                  <a:lnTo>
                    <a:pt x="605" y="418"/>
                  </a:lnTo>
                  <a:lnTo>
                    <a:pt x="541" y="414"/>
                  </a:lnTo>
                  <a:lnTo>
                    <a:pt x="656" y="426"/>
                  </a:lnTo>
                  <a:lnTo>
                    <a:pt x="660" y="407"/>
                  </a:lnTo>
                  <a:lnTo>
                    <a:pt x="541" y="400"/>
                  </a:lnTo>
                  <a:lnTo>
                    <a:pt x="700" y="373"/>
                  </a:lnTo>
                  <a:lnTo>
                    <a:pt x="654" y="349"/>
                  </a:lnTo>
                  <a:lnTo>
                    <a:pt x="774" y="360"/>
                  </a:lnTo>
                  <a:lnTo>
                    <a:pt x="808" y="322"/>
                  </a:lnTo>
                  <a:lnTo>
                    <a:pt x="751" y="319"/>
                  </a:lnTo>
                  <a:lnTo>
                    <a:pt x="825" y="316"/>
                  </a:lnTo>
                  <a:lnTo>
                    <a:pt x="817" y="287"/>
                  </a:lnTo>
                  <a:lnTo>
                    <a:pt x="853" y="293"/>
                  </a:lnTo>
                  <a:lnTo>
                    <a:pt x="1050" y="178"/>
                  </a:lnTo>
                  <a:lnTo>
                    <a:pt x="833" y="220"/>
                  </a:lnTo>
                  <a:lnTo>
                    <a:pt x="952" y="170"/>
                  </a:lnTo>
                  <a:lnTo>
                    <a:pt x="879" y="176"/>
                  </a:lnTo>
                  <a:lnTo>
                    <a:pt x="863" y="153"/>
                  </a:lnTo>
                  <a:lnTo>
                    <a:pt x="998" y="165"/>
                  </a:lnTo>
                  <a:lnTo>
                    <a:pt x="1173" y="107"/>
                  </a:lnTo>
                  <a:lnTo>
                    <a:pt x="1171" y="78"/>
                  </a:lnTo>
                  <a:lnTo>
                    <a:pt x="1099" y="78"/>
                  </a:lnTo>
                  <a:lnTo>
                    <a:pt x="1082" y="28"/>
                  </a:lnTo>
                  <a:lnTo>
                    <a:pt x="879" y="51"/>
                  </a:lnTo>
                  <a:lnTo>
                    <a:pt x="964" y="19"/>
                  </a:lnTo>
                  <a:lnTo>
                    <a:pt x="699" y="0"/>
                  </a:lnTo>
                  <a:lnTo>
                    <a:pt x="677" y="24"/>
                  </a:lnTo>
                  <a:lnTo>
                    <a:pt x="698" y="36"/>
                  </a:lnTo>
                  <a:lnTo>
                    <a:pt x="647" y="13"/>
                  </a:lnTo>
                  <a:lnTo>
                    <a:pt x="528" y="15"/>
                  </a:lnTo>
                  <a:lnTo>
                    <a:pt x="613" y="62"/>
                  </a:lnTo>
                  <a:lnTo>
                    <a:pt x="582" y="78"/>
                  </a:lnTo>
                  <a:lnTo>
                    <a:pt x="541" y="27"/>
                  </a:lnTo>
                  <a:lnTo>
                    <a:pt x="430" y="23"/>
                  </a:lnTo>
                  <a:lnTo>
                    <a:pt x="451" y="44"/>
                  </a:lnTo>
                  <a:lnTo>
                    <a:pt x="369" y="36"/>
                  </a:lnTo>
                  <a:lnTo>
                    <a:pt x="411" y="70"/>
                  </a:lnTo>
                  <a:lnTo>
                    <a:pt x="343" y="50"/>
                  </a:lnTo>
                  <a:lnTo>
                    <a:pt x="366" y="70"/>
                  </a:lnTo>
                  <a:lnTo>
                    <a:pt x="326" y="78"/>
                  </a:lnTo>
                  <a:lnTo>
                    <a:pt x="411" y="123"/>
                  </a:lnTo>
                  <a:lnTo>
                    <a:pt x="227" y="72"/>
                  </a:lnTo>
                  <a:lnTo>
                    <a:pt x="182" y="108"/>
                  </a:lnTo>
                  <a:lnTo>
                    <a:pt x="254" y="126"/>
                  </a:lnTo>
                  <a:lnTo>
                    <a:pt x="134" y="112"/>
                  </a:lnTo>
                  <a:lnTo>
                    <a:pt x="0" y="16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02" name="Freeform 272"/>
            <p:cNvSpPr/>
            <p:nvPr/>
          </p:nvSpPr>
          <p:spPr bwMode="auto">
            <a:xfrm>
              <a:off x="2544295" y="2103588"/>
              <a:ext cx="525641" cy="408940"/>
            </a:xfrm>
            <a:custGeom>
              <a:avLst/>
              <a:gdLst>
                <a:gd name="T0" fmla="*/ 0 w 1094"/>
                <a:gd name="T1" fmla="*/ 2 h 902"/>
                <a:gd name="T2" fmla="*/ 3 w 1094"/>
                <a:gd name="T3" fmla="*/ 0 h 902"/>
                <a:gd name="T4" fmla="*/ 3 w 1094"/>
                <a:gd name="T5" fmla="*/ 2 h 902"/>
                <a:gd name="T6" fmla="*/ 4 w 1094"/>
                <a:gd name="T7" fmla="*/ 5 h 902"/>
                <a:gd name="T8" fmla="*/ 5 w 1094"/>
                <a:gd name="T9" fmla="*/ 5 h 902"/>
                <a:gd name="T10" fmla="*/ 4 w 1094"/>
                <a:gd name="T11" fmla="*/ 4 h 902"/>
                <a:gd name="T12" fmla="*/ 4 w 1094"/>
                <a:gd name="T13" fmla="*/ 2 h 902"/>
                <a:gd name="T14" fmla="*/ 4 w 1094"/>
                <a:gd name="T15" fmla="*/ 1 h 902"/>
                <a:gd name="T16" fmla="*/ 4 w 1094"/>
                <a:gd name="T17" fmla="*/ 1 h 902"/>
                <a:gd name="T18" fmla="*/ 7 w 1094"/>
                <a:gd name="T19" fmla="*/ 0 h 902"/>
                <a:gd name="T20" fmla="*/ 8 w 1094"/>
                <a:gd name="T21" fmla="*/ 1 h 902"/>
                <a:gd name="T22" fmla="*/ 8 w 1094"/>
                <a:gd name="T23" fmla="*/ 4 h 902"/>
                <a:gd name="T24" fmla="*/ 10 w 1094"/>
                <a:gd name="T25" fmla="*/ 3 h 902"/>
                <a:gd name="T26" fmla="*/ 13 w 1094"/>
                <a:gd name="T27" fmla="*/ 3 h 902"/>
                <a:gd name="T28" fmla="*/ 13 w 1094"/>
                <a:gd name="T29" fmla="*/ 4 h 902"/>
                <a:gd name="T30" fmla="*/ 14 w 1094"/>
                <a:gd name="T31" fmla="*/ 5 h 902"/>
                <a:gd name="T32" fmla="*/ 15 w 1094"/>
                <a:gd name="T33" fmla="*/ 4 h 902"/>
                <a:gd name="T34" fmla="*/ 17 w 1094"/>
                <a:gd name="T35" fmla="*/ 5 h 902"/>
                <a:gd name="T36" fmla="*/ 17 w 1094"/>
                <a:gd name="T37" fmla="*/ 5 h 902"/>
                <a:gd name="T38" fmla="*/ 18 w 1094"/>
                <a:gd name="T39" fmla="*/ 6 h 902"/>
                <a:gd name="T40" fmla="*/ 19 w 1094"/>
                <a:gd name="T41" fmla="*/ 6 h 902"/>
                <a:gd name="T42" fmla="*/ 19 w 1094"/>
                <a:gd name="T43" fmla="*/ 7 h 902"/>
                <a:gd name="T44" fmla="*/ 19 w 1094"/>
                <a:gd name="T45" fmla="*/ 7 h 902"/>
                <a:gd name="T46" fmla="*/ 19 w 1094"/>
                <a:gd name="T47" fmla="*/ 8 h 902"/>
                <a:gd name="T48" fmla="*/ 19 w 1094"/>
                <a:gd name="T49" fmla="*/ 9 h 902"/>
                <a:gd name="T50" fmla="*/ 19 w 1094"/>
                <a:gd name="T51" fmla="*/ 10 h 902"/>
                <a:gd name="T52" fmla="*/ 23 w 1094"/>
                <a:gd name="T53" fmla="*/ 11 h 902"/>
                <a:gd name="T54" fmla="*/ 24 w 1094"/>
                <a:gd name="T55" fmla="*/ 12 h 902"/>
                <a:gd name="T56" fmla="*/ 25 w 1094"/>
                <a:gd name="T57" fmla="*/ 13 h 902"/>
                <a:gd name="T58" fmla="*/ 25 w 1094"/>
                <a:gd name="T59" fmla="*/ 14 h 902"/>
                <a:gd name="T60" fmla="*/ 25 w 1094"/>
                <a:gd name="T61" fmla="*/ 15 h 902"/>
                <a:gd name="T62" fmla="*/ 23 w 1094"/>
                <a:gd name="T63" fmla="*/ 16 h 902"/>
                <a:gd name="T64" fmla="*/ 19 w 1094"/>
                <a:gd name="T65" fmla="*/ 14 h 902"/>
                <a:gd name="T66" fmla="*/ 20 w 1094"/>
                <a:gd name="T67" fmla="*/ 15 h 902"/>
                <a:gd name="T68" fmla="*/ 21 w 1094"/>
                <a:gd name="T69" fmla="*/ 16 h 902"/>
                <a:gd name="T70" fmla="*/ 22 w 1094"/>
                <a:gd name="T71" fmla="*/ 17 h 902"/>
                <a:gd name="T72" fmla="*/ 23 w 1094"/>
                <a:gd name="T73" fmla="*/ 20 h 902"/>
                <a:gd name="T74" fmla="*/ 21 w 1094"/>
                <a:gd name="T75" fmla="*/ 21 h 902"/>
                <a:gd name="T76" fmla="*/ 16 w 1094"/>
                <a:gd name="T77" fmla="*/ 18 h 902"/>
                <a:gd name="T78" fmla="*/ 15 w 1094"/>
                <a:gd name="T79" fmla="*/ 18 h 902"/>
                <a:gd name="T80" fmla="*/ 14 w 1094"/>
                <a:gd name="T81" fmla="*/ 16 h 902"/>
                <a:gd name="T82" fmla="*/ 13 w 1094"/>
                <a:gd name="T83" fmla="*/ 17 h 902"/>
                <a:gd name="T84" fmla="*/ 11 w 1094"/>
                <a:gd name="T85" fmla="*/ 17 h 902"/>
                <a:gd name="T86" fmla="*/ 15 w 1094"/>
                <a:gd name="T87" fmla="*/ 15 h 902"/>
                <a:gd name="T88" fmla="*/ 16 w 1094"/>
                <a:gd name="T89" fmla="*/ 12 h 902"/>
                <a:gd name="T90" fmla="*/ 13 w 1094"/>
                <a:gd name="T91" fmla="*/ 9 h 902"/>
                <a:gd name="T92" fmla="*/ 12 w 1094"/>
                <a:gd name="T93" fmla="*/ 10 h 902"/>
                <a:gd name="T94" fmla="*/ 13 w 1094"/>
                <a:gd name="T95" fmla="*/ 9 h 902"/>
                <a:gd name="T96" fmla="*/ 11 w 1094"/>
                <a:gd name="T97" fmla="*/ 7 h 902"/>
                <a:gd name="T98" fmla="*/ 10 w 1094"/>
                <a:gd name="T99" fmla="*/ 7 h 902"/>
                <a:gd name="T100" fmla="*/ 8 w 1094"/>
                <a:gd name="T101" fmla="*/ 8 h 902"/>
                <a:gd name="T102" fmla="*/ 1 w 1094"/>
                <a:gd name="T103" fmla="*/ 5 h 902"/>
                <a:gd name="T104" fmla="*/ 0 w 1094"/>
                <a:gd name="T105" fmla="*/ 5 h 90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094"/>
                <a:gd name="T160" fmla="*/ 0 h 902"/>
                <a:gd name="T161" fmla="*/ 1094 w 1094"/>
                <a:gd name="T162" fmla="*/ 902 h 90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094" h="902">
                  <a:moveTo>
                    <a:pt x="0" y="202"/>
                  </a:moveTo>
                  <a:lnTo>
                    <a:pt x="9" y="103"/>
                  </a:lnTo>
                  <a:lnTo>
                    <a:pt x="54" y="31"/>
                  </a:lnTo>
                  <a:lnTo>
                    <a:pt x="130" y="0"/>
                  </a:lnTo>
                  <a:lnTo>
                    <a:pt x="191" y="14"/>
                  </a:lnTo>
                  <a:lnTo>
                    <a:pt x="125" y="103"/>
                  </a:lnTo>
                  <a:lnTo>
                    <a:pt x="144" y="158"/>
                  </a:lnTo>
                  <a:lnTo>
                    <a:pt x="191" y="212"/>
                  </a:lnTo>
                  <a:lnTo>
                    <a:pt x="130" y="231"/>
                  </a:lnTo>
                  <a:lnTo>
                    <a:pt x="195" y="230"/>
                  </a:lnTo>
                  <a:lnTo>
                    <a:pt x="204" y="184"/>
                  </a:lnTo>
                  <a:lnTo>
                    <a:pt x="155" y="156"/>
                  </a:lnTo>
                  <a:lnTo>
                    <a:pt x="195" y="123"/>
                  </a:lnTo>
                  <a:lnTo>
                    <a:pt x="166" y="78"/>
                  </a:lnTo>
                  <a:lnTo>
                    <a:pt x="229" y="89"/>
                  </a:lnTo>
                  <a:lnTo>
                    <a:pt x="170" y="68"/>
                  </a:lnTo>
                  <a:lnTo>
                    <a:pt x="236" y="73"/>
                  </a:lnTo>
                  <a:lnTo>
                    <a:pt x="190" y="42"/>
                  </a:lnTo>
                  <a:lnTo>
                    <a:pt x="242" y="43"/>
                  </a:lnTo>
                  <a:lnTo>
                    <a:pt x="279" y="14"/>
                  </a:lnTo>
                  <a:lnTo>
                    <a:pt x="324" y="11"/>
                  </a:lnTo>
                  <a:lnTo>
                    <a:pt x="326" y="51"/>
                  </a:lnTo>
                  <a:lnTo>
                    <a:pt x="358" y="68"/>
                  </a:lnTo>
                  <a:lnTo>
                    <a:pt x="348" y="158"/>
                  </a:lnTo>
                  <a:lnTo>
                    <a:pt x="392" y="115"/>
                  </a:lnTo>
                  <a:lnTo>
                    <a:pt x="414" y="134"/>
                  </a:lnTo>
                  <a:lnTo>
                    <a:pt x="476" y="91"/>
                  </a:lnTo>
                  <a:lnTo>
                    <a:pt x="564" y="115"/>
                  </a:lnTo>
                  <a:lnTo>
                    <a:pt x="603" y="158"/>
                  </a:lnTo>
                  <a:lnTo>
                    <a:pt x="575" y="184"/>
                  </a:lnTo>
                  <a:lnTo>
                    <a:pt x="630" y="173"/>
                  </a:lnTo>
                  <a:lnTo>
                    <a:pt x="614" y="199"/>
                  </a:lnTo>
                  <a:lnTo>
                    <a:pt x="646" y="212"/>
                  </a:lnTo>
                  <a:lnTo>
                    <a:pt x="671" y="180"/>
                  </a:lnTo>
                  <a:lnTo>
                    <a:pt x="711" y="196"/>
                  </a:lnTo>
                  <a:lnTo>
                    <a:pt x="724" y="222"/>
                  </a:lnTo>
                  <a:lnTo>
                    <a:pt x="690" y="230"/>
                  </a:lnTo>
                  <a:lnTo>
                    <a:pt x="742" y="230"/>
                  </a:lnTo>
                  <a:lnTo>
                    <a:pt x="733" y="265"/>
                  </a:lnTo>
                  <a:lnTo>
                    <a:pt x="772" y="246"/>
                  </a:lnTo>
                  <a:lnTo>
                    <a:pt x="748" y="276"/>
                  </a:lnTo>
                  <a:lnTo>
                    <a:pt x="826" y="268"/>
                  </a:lnTo>
                  <a:lnTo>
                    <a:pt x="782" y="299"/>
                  </a:lnTo>
                  <a:lnTo>
                    <a:pt x="820" y="299"/>
                  </a:lnTo>
                  <a:lnTo>
                    <a:pt x="804" y="321"/>
                  </a:lnTo>
                  <a:lnTo>
                    <a:pt x="838" y="291"/>
                  </a:lnTo>
                  <a:lnTo>
                    <a:pt x="874" y="322"/>
                  </a:lnTo>
                  <a:lnTo>
                    <a:pt x="810" y="348"/>
                  </a:lnTo>
                  <a:lnTo>
                    <a:pt x="900" y="371"/>
                  </a:lnTo>
                  <a:lnTo>
                    <a:pt x="825" y="379"/>
                  </a:lnTo>
                  <a:lnTo>
                    <a:pt x="853" y="391"/>
                  </a:lnTo>
                  <a:lnTo>
                    <a:pt x="829" y="419"/>
                  </a:lnTo>
                  <a:lnTo>
                    <a:pt x="921" y="473"/>
                  </a:lnTo>
                  <a:lnTo>
                    <a:pt x="968" y="464"/>
                  </a:lnTo>
                  <a:lnTo>
                    <a:pt x="986" y="529"/>
                  </a:lnTo>
                  <a:lnTo>
                    <a:pt x="1031" y="523"/>
                  </a:lnTo>
                  <a:lnTo>
                    <a:pt x="1029" y="551"/>
                  </a:lnTo>
                  <a:lnTo>
                    <a:pt x="1094" y="565"/>
                  </a:lnTo>
                  <a:lnTo>
                    <a:pt x="1086" y="599"/>
                  </a:lnTo>
                  <a:lnTo>
                    <a:pt x="1053" y="594"/>
                  </a:lnTo>
                  <a:lnTo>
                    <a:pt x="1068" y="614"/>
                  </a:lnTo>
                  <a:lnTo>
                    <a:pt x="1052" y="647"/>
                  </a:lnTo>
                  <a:lnTo>
                    <a:pt x="1020" y="632"/>
                  </a:lnTo>
                  <a:lnTo>
                    <a:pt x="1013" y="697"/>
                  </a:lnTo>
                  <a:lnTo>
                    <a:pt x="888" y="578"/>
                  </a:lnTo>
                  <a:lnTo>
                    <a:pt x="842" y="588"/>
                  </a:lnTo>
                  <a:lnTo>
                    <a:pt x="874" y="618"/>
                  </a:lnTo>
                  <a:lnTo>
                    <a:pt x="849" y="647"/>
                  </a:lnTo>
                  <a:lnTo>
                    <a:pt x="868" y="645"/>
                  </a:lnTo>
                  <a:lnTo>
                    <a:pt x="895" y="703"/>
                  </a:lnTo>
                  <a:lnTo>
                    <a:pt x="956" y="717"/>
                  </a:lnTo>
                  <a:lnTo>
                    <a:pt x="950" y="751"/>
                  </a:lnTo>
                  <a:lnTo>
                    <a:pt x="983" y="778"/>
                  </a:lnTo>
                  <a:lnTo>
                    <a:pt x="969" y="858"/>
                  </a:lnTo>
                  <a:lnTo>
                    <a:pt x="810" y="775"/>
                  </a:lnTo>
                  <a:lnTo>
                    <a:pt x="916" y="902"/>
                  </a:lnTo>
                  <a:lnTo>
                    <a:pt x="719" y="832"/>
                  </a:lnTo>
                  <a:lnTo>
                    <a:pt x="691" y="789"/>
                  </a:lnTo>
                  <a:lnTo>
                    <a:pt x="718" y="785"/>
                  </a:lnTo>
                  <a:lnTo>
                    <a:pt x="654" y="762"/>
                  </a:lnTo>
                  <a:lnTo>
                    <a:pt x="635" y="713"/>
                  </a:lnTo>
                  <a:lnTo>
                    <a:pt x="584" y="697"/>
                  </a:lnTo>
                  <a:lnTo>
                    <a:pt x="581" y="729"/>
                  </a:lnTo>
                  <a:lnTo>
                    <a:pt x="553" y="713"/>
                  </a:lnTo>
                  <a:lnTo>
                    <a:pt x="512" y="744"/>
                  </a:lnTo>
                  <a:lnTo>
                    <a:pt x="457" y="713"/>
                  </a:lnTo>
                  <a:lnTo>
                    <a:pt x="483" y="657"/>
                  </a:lnTo>
                  <a:lnTo>
                    <a:pt x="630" y="657"/>
                  </a:lnTo>
                  <a:lnTo>
                    <a:pt x="594" y="602"/>
                  </a:lnTo>
                  <a:lnTo>
                    <a:pt x="677" y="523"/>
                  </a:lnTo>
                  <a:lnTo>
                    <a:pt x="619" y="417"/>
                  </a:lnTo>
                  <a:lnTo>
                    <a:pt x="578" y="407"/>
                  </a:lnTo>
                  <a:lnTo>
                    <a:pt x="602" y="391"/>
                  </a:lnTo>
                  <a:lnTo>
                    <a:pt x="513" y="418"/>
                  </a:lnTo>
                  <a:lnTo>
                    <a:pt x="512" y="388"/>
                  </a:lnTo>
                  <a:lnTo>
                    <a:pt x="544" y="371"/>
                  </a:lnTo>
                  <a:lnTo>
                    <a:pt x="477" y="329"/>
                  </a:lnTo>
                  <a:lnTo>
                    <a:pt x="476" y="298"/>
                  </a:lnTo>
                  <a:lnTo>
                    <a:pt x="412" y="280"/>
                  </a:lnTo>
                  <a:lnTo>
                    <a:pt x="428" y="325"/>
                  </a:lnTo>
                  <a:lnTo>
                    <a:pt x="321" y="308"/>
                  </a:lnTo>
                  <a:lnTo>
                    <a:pt x="350" y="334"/>
                  </a:lnTo>
                  <a:lnTo>
                    <a:pt x="71" y="289"/>
                  </a:lnTo>
                  <a:lnTo>
                    <a:pt x="22" y="230"/>
                  </a:lnTo>
                  <a:lnTo>
                    <a:pt x="111" y="233"/>
                  </a:lnTo>
                  <a:lnTo>
                    <a:pt x="0" y="20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03" name="Freeform 273"/>
            <p:cNvSpPr/>
            <p:nvPr/>
          </p:nvSpPr>
          <p:spPr bwMode="auto">
            <a:xfrm>
              <a:off x="2598206" y="2385231"/>
              <a:ext cx="121301" cy="89108"/>
            </a:xfrm>
            <a:custGeom>
              <a:avLst/>
              <a:gdLst>
                <a:gd name="T0" fmla="*/ 0 w 254"/>
                <a:gd name="T1" fmla="*/ 4 h 197"/>
                <a:gd name="T2" fmla="*/ 1 w 254"/>
                <a:gd name="T3" fmla="*/ 3 h 197"/>
                <a:gd name="T4" fmla="*/ 1 w 254"/>
                <a:gd name="T5" fmla="*/ 0 h 197"/>
                <a:gd name="T6" fmla="*/ 2 w 254"/>
                <a:gd name="T7" fmla="*/ 1 h 197"/>
                <a:gd name="T8" fmla="*/ 3 w 254"/>
                <a:gd name="T9" fmla="*/ 1 h 197"/>
                <a:gd name="T10" fmla="*/ 6 w 254"/>
                <a:gd name="T11" fmla="*/ 3 h 197"/>
                <a:gd name="T12" fmla="*/ 5 w 254"/>
                <a:gd name="T13" fmla="*/ 4 h 197"/>
                <a:gd name="T14" fmla="*/ 3 w 254"/>
                <a:gd name="T15" fmla="*/ 3 h 197"/>
                <a:gd name="T16" fmla="*/ 2 w 254"/>
                <a:gd name="T17" fmla="*/ 5 h 197"/>
                <a:gd name="T18" fmla="*/ 1 w 254"/>
                <a:gd name="T19" fmla="*/ 3 h 197"/>
                <a:gd name="T20" fmla="*/ 0 w 254"/>
                <a:gd name="T21" fmla="*/ 4 h 19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4"/>
                <a:gd name="T34" fmla="*/ 0 h 197"/>
                <a:gd name="T35" fmla="*/ 254 w 254"/>
                <a:gd name="T36" fmla="*/ 197 h 19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4" h="197">
                  <a:moveTo>
                    <a:pt x="0" y="161"/>
                  </a:moveTo>
                  <a:lnTo>
                    <a:pt x="36" y="123"/>
                  </a:lnTo>
                  <a:lnTo>
                    <a:pt x="59" y="0"/>
                  </a:lnTo>
                  <a:lnTo>
                    <a:pt x="80" y="45"/>
                  </a:lnTo>
                  <a:lnTo>
                    <a:pt x="140" y="55"/>
                  </a:lnTo>
                  <a:lnTo>
                    <a:pt x="254" y="145"/>
                  </a:lnTo>
                  <a:lnTo>
                    <a:pt x="239" y="176"/>
                  </a:lnTo>
                  <a:lnTo>
                    <a:pt x="136" y="134"/>
                  </a:lnTo>
                  <a:lnTo>
                    <a:pt x="73" y="197"/>
                  </a:lnTo>
                  <a:lnTo>
                    <a:pt x="57" y="145"/>
                  </a:lnTo>
                  <a:lnTo>
                    <a:pt x="0" y="16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04" name="Freeform 274"/>
            <p:cNvSpPr/>
            <p:nvPr/>
          </p:nvSpPr>
          <p:spPr bwMode="auto">
            <a:xfrm>
              <a:off x="3108685" y="2805309"/>
              <a:ext cx="121301" cy="132071"/>
            </a:xfrm>
            <a:custGeom>
              <a:avLst/>
              <a:gdLst>
                <a:gd name="T0" fmla="*/ 0 w 255"/>
                <a:gd name="T1" fmla="*/ 6 h 286"/>
                <a:gd name="T2" fmla="*/ 2 w 255"/>
                <a:gd name="T3" fmla="*/ 0 h 286"/>
                <a:gd name="T4" fmla="*/ 3 w 255"/>
                <a:gd name="T5" fmla="*/ 0 h 286"/>
                <a:gd name="T6" fmla="*/ 2 w 255"/>
                <a:gd name="T7" fmla="*/ 3 h 286"/>
                <a:gd name="T8" fmla="*/ 3 w 255"/>
                <a:gd name="T9" fmla="*/ 2 h 286"/>
                <a:gd name="T10" fmla="*/ 3 w 255"/>
                <a:gd name="T11" fmla="*/ 3 h 286"/>
                <a:gd name="T12" fmla="*/ 5 w 255"/>
                <a:gd name="T13" fmla="*/ 3 h 286"/>
                <a:gd name="T14" fmla="*/ 5 w 255"/>
                <a:gd name="T15" fmla="*/ 4 h 286"/>
                <a:gd name="T16" fmla="*/ 5 w 255"/>
                <a:gd name="T17" fmla="*/ 4 h 286"/>
                <a:gd name="T18" fmla="*/ 5 w 255"/>
                <a:gd name="T19" fmla="*/ 6 h 286"/>
                <a:gd name="T20" fmla="*/ 6 w 255"/>
                <a:gd name="T21" fmla="*/ 5 h 286"/>
                <a:gd name="T22" fmla="*/ 6 w 255"/>
                <a:gd name="T23" fmla="*/ 6 h 286"/>
                <a:gd name="T24" fmla="*/ 5 w 255"/>
                <a:gd name="T25" fmla="*/ 7 h 286"/>
                <a:gd name="T26" fmla="*/ 5 w 255"/>
                <a:gd name="T27" fmla="*/ 6 h 286"/>
                <a:gd name="T28" fmla="*/ 5 w 255"/>
                <a:gd name="T29" fmla="*/ 7 h 286"/>
                <a:gd name="T30" fmla="*/ 5 w 255"/>
                <a:gd name="T31" fmla="*/ 5 h 286"/>
                <a:gd name="T32" fmla="*/ 3 w 255"/>
                <a:gd name="T33" fmla="*/ 7 h 286"/>
                <a:gd name="T34" fmla="*/ 4 w 255"/>
                <a:gd name="T35" fmla="*/ 6 h 286"/>
                <a:gd name="T36" fmla="*/ 3 w 255"/>
                <a:gd name="T37" fmla="*/ 6 h 286"/>
                <a:gd name="T38" fmla="*/ 3 w 255"/>
                <a:gd name="T39" fmla="*/ 5 h 286"/>
                <a:gd name="T40" fmla="*/ 0 w 255"/>
                <a:gd name="T41" fmla="*/ 6 h 2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5"/>
                <a:gd name="T64" fmla="*/ 0 h 286"/>
                <a:gd name="T65" fmla="*/ 255 w 255"/>
                <a:gd name="T66" fmla="*/ 286 h 2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5" h="286">
                  <a:moveTo>
                    <a:pt x="0" y="223"/>
                  </a:moveTo>
                  <a:lnTo>
                    <a:pt x="106" y="15"/>
                  </a:lnTo>
                  <a:lnTo>
                    <a:pt x="146" y="0"/>
                  </a:lnTo>
                  <a:lnTo>
                    <a:pt x="97" y="112"/>
                  </a:lnTo>
                  <a:lnTo>
                    <a:pt x="130" y="87"/>
                  </a:lnTo>
                  <a:lnTo>
                    <a:pt x="152" y="135"/>
                  </a:lnTo>
                  <a:lnTo>
                    <a:pt x="219" y="135"/>
                  </a:lnTo>
                  <a:lnTo>
                    <a:pt x="205" y="177"/>
                  </a:lnTo>
                  <a:lnTo>
                    <a:pt x="240" y="173"/>
                  </a:lnTo>
                  <a:lnTo>
                    <a:pt x="214" y="219"/>
                  </a:lnTo>
                  <a:lnTo>
                    <a:pt x="248" y="194"/>
                  </a:lnTo>
                  <a:lnTo>
                    <a:pt x="255" y="237"/>
                  </a:lnTo>
                  <a:lnTo>
                    <a:pt x="222" y="286"/>
                  </a:lnTo>
                  <a:lnTo>
                    <a:pt x="219" y="250"/>
                  </a:lnTo>
                  <a:lnTo>
                    <a:pt x="204" y="269"/>
                  </a:lnTo>
                  <a:lnTo>
                    <a:pt x="204" y="214"/>
                  </a:lnTo>
                  <a:lnTo>
                    <a:pt x="140" y="269"/>
                  </a:lnTo>
                  <a:lnTo>
                    <a:pt x="178" y="233"/>
                  </a:lnTo>
                  <a:lnTo>
                    <a:pt x="123" y="237"/>
                  </a:lnTo>
                  <a:lnTo>
                    <a:pt x="138" y="217"/>
                  </a:lnTo>
                  <a:lnTo>
                    <a:pt x="0" y="223"/>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05" name="Freeform 275"/>
            <p:cNvSpPr/>
            <p:nvPr/>
          </p:nvSpPr>
          <p:spPr bwMode="auto">
            <a:xfrm>
              <a:off x="2812170" y="4291497"/>
              <a:ext cx="151627" cy="838566"/>
            </a:xfrm>
            <a:custGeom>
              <a:avLst/>
              <a:gdLst>
                <a:gd name="T0" fmla="*/ 0 w 317"/>
                <a:gd name="T1" fmla="*/ 33 h 1850"/>
                <a:gd name="T2" fmla="*/ 1 w 317"/>
                <a:gd name="T3" fmla="*/ 32 h 1850"/>
                <a:gd name="T4" fmla="*/ 1 w 317"/>
                <a:gd name="T5" fmla="*/ 33 h 1850"/>
                <a:gd name="T6" fmla="*/ 3 w 317"/>
                <a:gd name="T7" fmla="*/ 31 h 1850"/>
                <a:gd name="T8" fmla="*/ 2 w 317"/>
                <a:gd name="T9" fmla="*/ 30 h 1850"/>
                <a:gd name="T10" fmla="*/ 3 w 317"/>
                <a:gd name="T11" fmla="*/ 27 h 1850"/>
                <a:gd name="T12" fmla="*/ 1 w 317"/>
                <a:gd name="T13" fmla="*/ 27 h 1850"/>
                <a:gd name="T14" fmla="*/ 2 w 317"/>
                <a:gd name="T15" fmla="*/ 22 h 1850"/>
                <a:gd name="T16" fmla="*/ 3 w 317"/>
                <a:gd name="T17" fmla="*/ 17 h 1850"/>
                <a:gd name="T18" fmla="*/ 3 w 317"/>
                <a:gd name="T19" fmla="*/ 13 h 1850"/>
                <a:gd name="T20" fmla="*/ 5 w 317"/>
                <a:gd name="T21" fmla="*/ 4 h 1850"/>
                <a:gd name="T22" fmla="*/ 4 w 317"/>
                <a:gd name="T23" fmla="*/ 1 h 1850"/>
                <a:gd name="T24" fmla="*/ 5 w 317"/>
                <a:gd name="T25" fmla="*/ 0 h 1850"/>
                <a:gd name="T26" fmla="*/ 6 w 317"/>
                <a:gd name="T27" fmla="*/ 2 h 1850"/>
                <a:gd name="T28" fmla="*/ 7 w 317"/>
                <a:gd name="T29" fmla="*/ 6 h 1850"/>
                <a:gd name="T30" fmla="*/ 7 w 317"/>
                <a:gd name="T31" fmla="*/ 6 h 1850"/>
                <a:gd name="T32" fmla="*/ 7 w 317"/>
                <a:gd name="T33" fmla="*/ 7 h 1850"/>
                <a:gd name="T34" fmla="*/ 6 w 317"/>
                <a:gd name="T35" fmla="*/ 7 h 1850"/>
                <a:gd name="T36" fmla="*/ 6 w 317"/>
                <a:gd name="T37" fmla="*/ 10 h 1850"/>
                <a:gd name="T38" fmla="*/ 5 w 317"/>
                <a:gd name="T39" fmla="*/ 11 h 1850"/>
                <a:gd name="T40" fmla="*/ 5 w 317"/>
                <a:gd name="T41" fmla="*/ 15 h 1850"/>
                <a:gd name="T42" fmla="*/ 5 w 317"/>
                <a:gd name="T43" fmla="*/ 18 h 1850"/>
                <a:gd name="T44" fmla="*/ 4 w 317"/>
                <a:gd name="T45" fmla="*/ 21 h 1850"/>
                <a:gd name="T46" fmla="*/ 3 w 317"/>
                <a:gd name="T47" fmla="*/ 28 h 1850"/>
                <a:gd name="T48" fmla="*/ 4 w 317"/>
                <a:gd name="T49" fmla="*/ 31 h 1850"/>
                <a:gd name="T50" fmla="*/ 3 w 317"/>
                <a:gd name="T51" fmla="*/ 31 h 1850"/>
                <a:gd name="T52" fmla="*/ 3 w 317"/>
                <a:gd name="T53" fmla="*/ 33 h 1850"/>
                <a:gd name="T54" fmla="*/ 2 w 317"/>
                <a:gd name="T55" fmla="*/ 38 h 1850"/>
                <a:gd name="T56" fmla="*/ 2 w 317"/>
                <a:gd name="T57" fmla="*/ 39 h 1850"/>
                <a:gd name="T58" fmla="*/ 3 w 317"/>
                <a:gd name="T59" fmla="*/ 38 h 1850"/>
                <a:gd name="T60" fmla="*/ 3 w 317"/>
                <a:gd name="T61" fmla="*/ 40 h 1850"/>
                <a:gd name="T62" fmla="*/ 6 w 317"/>
                <a:gd name="T63" fmla="*/ 41 h 1850"/>
                <a:gd name="T64" fmla="*/ 4 w 317"/>
                <a:gd name="T65" fmla="*/ 41 h 1850"/>
                <a:gd name="T66" fmla="*/ 4 w 317"/>
                <a:gd name="T67" fmla="*/ 43 h 1850"/>
                <a:gd name="T68" fmla="*/ 3 w 317"/>
                <a:gd name="T69" fmla="*/ 42 h 1850"/>
                <a:gd name="T70" fmla="*/ 4 w 317"/>
                <a:gd name="T71" fmla="*/ 42 h 1850"/>
                <a:gd name="T72" fmla="*/ 3 w 317"/>
                <a:gd name="T73" fmla="*/ 41 h 1850"/>
                <a:gd name="T74" fmla="*/ 2 w 317"/>
                <a:gd name="T75" fmla="*/ 40 h 1850"/>
                <a:gd name="T76" fmla="*/ 2 w 317"/>
                <a:gd name="T77" fmla="*/ 40 h 1850"/>
                <a:gd name="T78" fmla="*/ 1 w 317"/>
                <a:gd name="T79" fmla="*/ 39 h 1850"/>
                <a:gd name="T80" fmla="*/ 1 w 317"/>
                <a:gd name="T81" fmla="*/ 38 h 1850"/>
                <a:gd name="T82" fmla="*/ 1 w 317"/>
                <a:gd name="T83" fmla="*/ 38 h 1850"/>
                <a:gd name="T84" fmla="*/ 1 w 317"/>
                <a:gd name="T85" fmla="*/ 37 h 1850"/>
                <a:gd name="T86" fmla="*/ 1 w 317"/>
                <a:gd name="T87" fmla="*/ 35 h 1850"/>
                <a:gd name="T88" fmla="*/ 2 w 317"/>
                <a:gd name="T89" fmla="*/ 35 h 1850"/>
                <a:gd name="T90" fmla="*/ 1 w 317"/>
                <a:gd name="T91" fmla="*/ 34 h 1850"/>
                <a:gd name="T92" fmla="*/ 1 w 317"/>
                <a:gd name="T93" fmla="*/ 33 h 1850"/>
                <a:gd name="T94" fmla="*/ 0 w 317"/>
                <a:gd name="T95" fmla="*/ 33 h 185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17"/>
                <a:gd name="T145" fmla="*/ 0 h 1850"/>
                <a:gd name="T146" fmla="*/ 317 w 317"/>
                <a:gd name="T147" fmla="*/ 1850 h 185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17" h="1850">
                  <a:moveTo>
                    <a:pt x="0" y="1447"/>
                  </a:moveTo>
                  <a:lnTo>
                    <a:pt x="22" y="1397"/>
                  </a:lnTo>
                  <a:lnTo>
                    <a:pt x="68" y="1434"/>
                  </a:lnTo>
                  <a:lnTo>
                    <a:pt x="108" y="1339"/>
                  </a:lnTo>
                  <a:lnTo>
                    <a:pt x="91" y="1302"/>
                  </a:lnTo>
                  <a:lnTo>
                    <a:pt x="124" y="1171"/>
                  </a:lnTo>
                  <a:lnTo>
                    <a:pt x="67" y="1160"/>
                  </a:lnTo>
                  <a:lnTo>
                    <a:pt x="74" y="948"/>
                  </a:lnTo>
                  <a:lnTo>
                    <a:pt x="153" y="726"/>
                  </a:lnTo>
                  <a:lnTo>
                    <a:pt x="152" y="541"/>
                  </a:lnTo>
                  <a:lnTo>
                    <a:pt x="207" y="188"/>
                  </a:lnTo>
                  <a:lnTo>
                    <a:pt x="188" y="32"/>
                  </a:lnTo>
                  <a:lnTo>
                    <a:pt x="226" y="0"/>
                  </a:lnTo>
                  <a:lnTo>
                    <a:pt x="266" y="81"/>
                  </a:lnTo>
                  <a:lnTo>
                    <a:pt x="289" y="246"/>
                  </a:lnTo>
                  <a:lnTo>
                    <a:pt x="317" y="249"/>
                  </a:lnTo>
                  <a:lnTo>
                    <a:pt x="312" y="304"/>
                  </a:lnTo>
                  <a:lnTo>
                    <a:pt x="270" y="327"/>
                  </a:lnTo>
                  <a:lnTo>
                    <a:pt x="271" y="435"/>
                  </a:lnTo>
                  <a:lnTo>
                    <a:pt x="226" y="496"/>
                  </a:lnTo>
                  <a:lnTo>
                    <a:pt x="192" y="648"/>
                  </a:lnTo>
                  <a:lnTo>
                    <a:pt x="218" y="791"/>
                  </a:lnTo>
                  <a:lnTo>
                    <a:pt x="168" y="913"/>
                  </a:lnTo>
                  <a:lnTo>
                    <a:pt x="135" y="1218"/>
                  </a:lnTo>
                  <a:lnTo>
                    <a:pt x="162" y="1329"/>
                  </a:lnTo>
                  <a:lnTo>
                    <a:pt x="137" y="1339"/>
                  </a:lnTo>
                  <a:lnTo>
                    <a:pt x="148" y="1438"/>
                  </a:lnTo>
                  <a:lnTo>
                    <a:pt x="83" y="1643"/>
                  </a:lnTo>
                  <a:lnTo>
                    <a:pt x="90" y="1677"/>
                  </a:lnTo>
                  <a:lnTo>
                    <a:pt x="121" y="1664"/>
                  </a:lnTo>
                  <a:lnTo>
                    <a:pt x="135" y="1743"/>
                  </a:lnTo>
                  <a:lnTo>
                    <a:pt x="271" y="1761"/>
                  </a:lnTo>
                  <a:lnTo>
                    <a:pt x="180" y="1792"/>
                  </a:lnTo>
                  <a:lnTo>
                    <a:pt x="168" y="1850"/>
                  </a:lnTo>
                  <a:lnTo>
                    <a:pt x="129" y="1834"/>
                  </a:lnTo>
                  <a:lnTo>
                    <a:pt x="171" y="1797"/>
                  </a:lnTo>
                  <a:lnTo>
                    <a:pt x="107" y="1780"/>
                  </a:lnTo>
                  <a:lnTo>
                    <a:pt x="98" y="1715"/>
                  </a:lnTo>
                  <a:lnTo>
                    <a:pt x="80" y="1746"/>
                  </a:lnTo>
                  <a:lnTo>
                    <a:pt x="56" y="1685"/>
                  </a:lnTo>
                  <a:lnTo>
                    <a:pt x="68" y="1668"/>
                  </a:lnTo>
                  <a:lnTo>
                    <a:pt x="36" y="1638"/>
                  </a:lnTo>
                  <a:lnTo>
                    <a:pt x="67" y="1607"/>
                  </a:lnTo>
                  <a:lnTo>
                    <a:pt x="38" y="1516"/>
                  </a:lnTo>
                  <a:lnTo>
                    <a:pt x="89" y="1526"/>
                  </a:lnTo>
                  <a:lnTo>
                    <a:pt x="38" y="1478"/>
                  </a:lnTo>
                  <a:lnTo>
                    <a:pt x="51" y="1446"/>
                  </a:lnTo>
                  <a:lnTo>
                    <a:pt x="0" y="144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06" name="Freeform 276"/>
            <p:cNvSpPr/>
            <p:nvPr/>
          </p:nvSpPr>
          <p:spPr bwMode="auto">
            <a:xfrm>
              <a:off x="2818908" y="4996402"/>
              <a:ext cx="11793" cy="31825"/>
            </a:xfrm>
            <a:custGeom>
              <a:avLst/>
              <a:gdLst>
                <a:gd name="T0" fmla="*/ 0 w 23"/>
                <a:gd name="T1" fmla="*/ 1 h 69"/>
                <a:gd name="T2" fmla="*/ 0 w 23"/>
                <a:gd name="T3" fmla="*/ 0 h 69"/>
                <a:gd name="T4" fmla="*/ 1 w 23"/>
                <a:gd name="T5" fmla="*/ 2 h 69"/>
                <a:gd name="T6" fmla="*/ 0 w 23"/>
                <a:gd name="T7" fmla="*/ 1 h 69"/>
                <a:gd name="T8" fmla="*/ 0 60000 65536"/>
                <a:gd name="T9" fmla="*/ 0 60000 65536"/>
                <a:gd name="T10" fmla="*/ 0 60000 65536"/>
                <a:gd name="T11" fmla="*/ 0 60000 65536"/>
                <a:gd name="T12" fmla="*/ 0 w 23"/>
                <a:gd name="T13" fmla="*/ 0 h 69"/>
                <a:gd name="T14" fmla="*/ 23 w 23"/>
                <a:gd name="T15" fmla="*/ 69 h 69"/>
              </a:gdLst>
              <a:ahLst/>
              <a:cxnLst>
                <a:cxn ang="T8">
                  <a:pos x="T0" y="T1"/>
                </a:cxn>
                <a:cxn ang="T9">
                  <a:pos x="T2" y="T3"/>
                </a:cxn>
                <a:cxn ang="T10">
                  <a:pos x="T4" y="T5"/>
                </a:cxn>
                <a:cxn ang="T11">
                  <a:pos x="T6" y="T7"/>
                </a:cxn>
              </a:cxnLst>
              <a:rect l="T12" t="T13" r="T14" b="T15"/>
              <a:pathLst>
                <a:path w="23" h="69">
                  <a:moveTo>
                    <a:pt x="0" y="31"/>
                  </a:moveTo>
                  <a:lnTo>
                    <a:pt x="7" y="0"/>
                  </a:lnTo>
                  <a:lnTo>
                    <a:pt x="23" y="69"/>
                  </a:lnTo>
                  <a:lnTo>
                    <a:pt x="0" y="3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07" name="Freeform 277"/>
            <p:cNvSpPr/>
            <p:nvPr/>
          </p:nvSpPr>
          <p:spPr bwMode="auto">
            <a:xfrm>
              <a:off x="2832386" y="4826143"/>
              <a:ext cx="10108" cy="38189"/>
            </a:xfrm>
            <a:custGeom>
              <a:avLst/>
              <a:gdLst>
                <a:gd name="T0" fmla="*/ 0 w 23"/>
                <a:gd name="T1" fmla="*/ 2 h 85"/>
                <a:gd name="T2" fmla="*/ 1 w 23"/>
                <a:gd name="T3" fmla="*/ 0 h 85"/>
                <a:gd name="T4" fmla="*/ 1 w 23"/>
                <a:gd name="T5" fmla="*/ 2 h 85"/>
                <a:gd name="T6" fmla="*/ 0 w 23"/>
                <a:gd name="T7" fmla="*/ 2 h 85"/>
                <a:gd name="T8" fmla="*/ 0 60000 65536"/>
                <a:gd name="T9" fmla="*/ 0 60000 65536"/>
                <a:gd name="T10" fmla="*/ 0 60000 65536"/>
                <a:gd name="T11" fmla="*/ 0 60000 65536"/>
                <a:gd name="T12" fmla="*/ 0 w 23"/>
                <a:gd name="T13" fmla="*/ 0 h 85"/>
                <a:gd name="T14" fmla="*/ 23 w 23"/>
                <a:gd name="T15" fmla="*/ 85 h 85"/>
              </a:gdLst>
              <a:ahLst/>
              <a:cxnLst>
                <a:cxn ang="T8">
                  <a:pos x="T0" y="T1"/>
                </a:cxn>
                <a:cxn ang="T9">
                  <a:pos x="T2" y="T3"/>
                </a:cxn>
                <a:cxn ang="T10">
                  <a:pos x="T4" y="T5"/>
                </a:cxn>
                <a:cxn ang="T11">
                  <a:pos x="T6" y="T7"/>
                </a:cxn>
              </a:cxnLst>
              <a:rect l="T12" t="T13" r="T14" b="T15"/>
              <a:pathLst>
                <a:path w="23" h="85">
                  <a:moveTo>
                    <a:pt x="0" y="75"/>
                  </a:moveTo>
                  <a:lnTo>
                    <a:pt x="23" y="0"/>
                  </a:lnTo>
                  <a:lnTo>
                    <a:pt x="23" y="85"/>
                  </a:lnTo>
                  <a:lnTo>
                    <a:pt x="0" y="7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08" name="Freeform 278"/>
            <p:cNvSpPr/>
            <p:nvPr/>
          </p:nvSpPr>
          <p:spPr bwMode="auto">
            <a:xfrm>
              <a:off x="2844179" y="5120516"/>
              <a:ext cx="25271" cy="17504"/>
            </a:xfrm>
            <a:custGeom>
              <a:avLst/>
              <a:gdLst>
                <a:gd name="T0" fmla="*/ 0 w 51"/>
                <a:gd name="T1" fmla="*/ 0 h 39"/>
                <a:gd name="T2" fmla="*/ 1 w 51"/>
                <a:gd name="T3" fmla="*/ 0 h 39"/>
                <a:gd name="T4" fmla="*/ 1 w 51"/>
                <a:gd name="T5" fmla="*/ 1 h 39"/>
                <a:gd name="T6" fmla="*/ 0 w 51"/>
                <a:gd name="T7" fmla="*/ 0 h 39"/>
                <a:gd name="T8" fmla="*/ 0 60000 65536"/>
                <a:gd name="T9" fmla="*/ 0 60000 65536"/>
                <a:gd name="T10" fmla="*/ 0 60000 65536"/>
                <a:gd name="T11" fmla="*/ 0 60000 65536"/>
                <a:gd name="T12" fmla="*/ 0 w 51"/>
                <a:gd name="T13" fmla="*/ 0 h 39"/>
                <a:gd name="T14" fmla="*/ 51 w 51"/>
                <a:gd name="T15" fmla="*/ 39 h 39"/>
              </a:gdLst>
              <a:ahLst/>
              <a:cxnLst>
                <a:cxn ang="T8">
                  <a:pos x="T0" y="T1"/>
                </a:cxn>
                <a:cxn ang="T9">
                  <a:pos x="T2" y="T3"/>
                </a:cxn>
                <a:cxn ang="T10">
                  <a:pos x="T4" y="T5"/>
                </a:cxn>
                <a:cxn ang="T11">
                  <a:pos x="T6" y="T7"/>
                </a:cxn>
              </a:cxnLst>
              <a:rect l="T12" t="T13" r="T14" b="T15"/>
              <a:pathLst>
                <a:path w="51" h="39">
                  <a:moveTo>
                    <a:pt x="0" y="0"/>
                  </a:moveTo>
                  <a:lnTo>
                    <a:pt x="49" y="9"/>
                  </a:lnTo>
                  <a:lnTo>
                    <a:pt x="51" y="39"/>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09" name="Freeform 279"/>
            <p:cNvSpPr/>
            <p:nvPr/>
          </p:nvSpPr>
          <p:spPr bwMode="auto">
            <a:xfrm>
              <a:off x="2849233" y="5082327"/>
              <a:ext cx="35380" cy="39780"/>
            </a:xfrm>
            <a:custGeom>
              <a:avLst/>
              <a:gdLst>
                <a:gd name="T0" fmla="*/ 0 w 75"/>
                <a:gd name="T1" fmla="*/ 0 h 88"/>
                <a:gd name="T2" fmla="*/ 1 w 75"/>
                <a:gd name="T3" fmla="*/ 0 h 88"/>
                <a:gd name="T4" fmla="*/ 0 w 75"/>
                <a:gd name="T5" fmla="*/ 1 h 88"/>
                <a:gd name="T6" fmla="*/ 2 w 75"/>
                <a:gd name="T7" fmla="*/ 1 h 88"/>
                <a:gd name="T8" fmla="*/ 1 w 75"/>
                <a:gd name="T9" fmla="*/ 2 h 88"/>
                <a:gd name="T10" fmla="*/ 0 w 75"/>
                <a:gd name="T11" fmla="*/ 0 h 88"/>
                <a:gd name="T12" fmla="*/ 0 60000 65536"/>
                <a:gd name="T13" fmla="*/ 0 60000 65536"/>
                <a:gd name="T14" fmla="*/ 0 60000 65536"/>
                <a:gd name="T15" fmla="*/ 0 60000 65536"/>
                <a:gd name="T16" fmla="*/ 0 60000 65536"/>
                <a:gd name="T17" fmla="*/ 0 60000 65536"/>
                <a:gd name="T18" fmla="*/ 0 w 75"/>
                <a:gd name="T19" fmla="*/ 0 h 88"/>
                <a:gd name="T20" fmla="*/ 75 w 75"/>
                <a:gd name="T21" fmla="*/ 88 h 88"/>
              </a:gdLst>
              <a:ahLst/>
              <a:cxnLst>
                <a:cxn ang="T12">
                  <a:pos x="T0" y="T1"/>
                </a:cxn>
                <a:cxn ang="T13">
                  <a:pos x="T2" y="T3"/>
                </a:cxn>
                <a:cxn ang="T14">
                  <a:pos x="T4" y="T5"/>
                </a:cxn>
                <a:cxn ang="T15">
                  <a:pos x="T6" y="T7"/>
                </a:cxn>
                <a:cxn ang="T16">
                  <a:pos x="T8" y="T9"/>
                </a:cxn>
                <a:cxn ang="T17">
                  <a:pos x="T10" y="T11"/>
                </a:cxn>
              </a:cxnLst>
              <a:rect l="T18" t="T19" r="T20" b="T21"/>
              <a:pathLst>
                <a:path w="75" h="88">
                  <a:moveTo>
                    <a:pt x="0" y="15"/>
                  </a:moveTo>
                  <a:lnTo>
                    <a:pt x="21" y="0"/>
                  </a:lnTo>
                  <a:lnTo>
                    <a:pt x="19" y="42"/>
                  </a:lnTo>
                  <a:lnTo>
                    <a:pt x="75" y="57"/>
                  </a:lnTo>
                  <a:lnTo>
                    <a:pt x="39" y="88"/>
                  </a:lnTo>
                  <a:lnTo>
                    <a:pt x="0" y="1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10" name="Freeform 280"/>
            <p:cNvSpPr/>
            <p:nvPr/>
          </p:nvSpPr>
          <p:spPr bwMode="auto">
            <a:xfrm>
              <a:off x="2876189" y="5133245"/>
              <a:ext cx="18532" cy="11138"/>
            </a:xfrm>
            <a:custGeom>
              <a:avLst/>
              <a:gdLst>
                <a:gd name="T0" fmla="*/ 0 w 40"/>
                <a:gd name="T1" fmla="*/ 1 h 23"/>
                <a:gd name="T2" fmla="*/ 0 w 40"/>
                <a:gd name="T3" fmla="*/ 0 h 23"/>
                <a:gd name="T4" fmla="*/ 1 w 40"/>
                <a:gd name="T5" fmla="*/ 1 h 23"/>
                <a:gd name="T6" fmla="*/ 0 w 40"/>
                <a:gd name="T7" fmla="*/ 1 h 23"/>
                <a:gd name="T8" fmla="*/ 0 60000 65536"/>
                <a:gd name="T9" fmla="*/ 0 60000 65536"/>
                <a:gd name="T10" fmla="*/ 0 60000 65536"/>
                <a:gd name="T11" fmla="*/ 0 60000 65536"/>
                <a:gd name="T12" fmla="*/ 0 w 40"/>
                <a:gd name="T13" fmla="*/ 0 h 23"/>
                <a:gd name="T14" fmla="*/ 40 w 40"/>
                <a:gd name="T15" fmla="*/ 23 h 23"/>
              </a:gdLst>
              <a:ahLst/>
              <a:cxnLst>
                <a:cxn ang="T8">
                  <a:pos x="T0" y="T1"/>
                </a:cxn>
                <a:cxn ang="T9">
                  <a:pos x="T2" y="T3"/>
                </a:cxn>
                <a:cxn ang="T10">
                  <a:pos x="T4" y="T5"/>
                </a:cxn>
                <a:cxn ang="T11">
                  <a:pos x="T6" y="T7"/>
                </a:cxn>
              </a:cxnLst>
              <a:rect l="T12" t="T13" r="T14" b="T15"/>
              <a:pathLst>
                <a:path w="40" h="23">
                  <a:moveTo>
                    <a:pt x="0" y="17"/>
                  </a:moveTo>
                  <a:lnTo>
                    <a:pt x="11" y="0"/>
                  </a:lnTo>
                  <a:lnTo>
                    <a:pt x="40" y="23"/>
                  </a:lnTo>
                  <a:lnTo>
                    <a:pt x="0" y="1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11" name="Freeform 281"/>
            <p:cNvSpPr/>
            <p:nvPr/>
          </p:nvSpPr>
          <p:spPr bwMode="auto">
            <a:xfrm>
              <a:off x="2889668" y="5101421"/>
              <a:ext cx="50543" cy="58875"/>
            </a:xfrm>
            <a:custGeom>
              <a:avLst/>
              <a:gdLst>
                <a:gd name="T0" fmla="*/ 0 w 104"/>
                <a:gd name="T1" fmla="*/ 2 h 134"/>
                <a:gd name="T2" fmla="*/ 0 w 104"/>
                <a:gd name="T3" fmla="*/ 2 h 134"/>
                <a:gd name="T4" fmla="*/ 2 w 104"/>
                <a:gd name="T5" fmla="*/ 2 h 134"/>
                <a:gd name="T6" fmla="*/ 1 w 104"/>
                <a:gd name="T7" fmla="*/ 1 h 134"/>
                <a:gd name="T8" fmla="*/ 2 w 104"/>
                <a:gd name="T9" fmla="*/ 1 h 134"/>
                <a:gd name="T10" fmla="*/ 1 w 104"/>
                <a:gd name="T11" fmla="*/ 1 h 134"/>
                <a:gd name="T12" fmla="*/ 1 w 104"/>
                <a:gd name="T13" fmla="*/ 0 h 134"/>
                <a:gd name="T14" fmla="*/ 2 w 104"/>
                <a:gd name="T15" fmla="*/ 0 h 134"/>
                <a:gd name="T16" fmla="*/ 3 w 104"/>
                <a:gd name="T17" fmla="*/ 3 h 134"/>
                <a:gd name="T18" fmla="*/ 0 w 104"/>
                <a:gd name="T19" fmla="*/ 2 h 1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4"/>
                <a:gd name="T31" fmla="*/ 0 h 134"/>
                <a:gd name="T32" fmla="*/ 104 w 104"/>
                <a:gd name="T33" fmla="*/ 134 h 1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4" h="134">
                  <a:moveTo>
                    <a:pt x="0" y="108"/>
                  </a:moveTo>
                  <a:lnTo>
                    <a:pt x="15" y="88"/>
                  </a:lnTo>
                  <a:lnTo>
                    <a:pt x="73" y="100"/>
                  </a:lnTo>
                  <a:lnTo>
                    <a:pt x="47" y="65"/>
                  </a:lnTo>
                  <a:lnTo>
                    <a:pt x="74" y="44"/>
                  </a:lnTo>
                  <a:lnTo>
                    <a:pt x="32" y="40"/>
                  </a:lnTo>
                  <a:lnTo>
                    <a:pt x="32" y="7"/>
                  </a:lnTo>
                  <a:lnTo>
                    <a:pt x="102" y="0"/>
                  </a:lnTo>
                  <a:lnTo>
                    <a:pt x="104" y="134"/>
                  </a:lnTo>
                  <a:lnTo>
                    <a:pt x="0" y="10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12" name="Freeform 282"/>
            <p:cNvSpPr/>
            <p:nvPr/>
          </p:nvSpPr>
          <p:spPr bwMode="auto">
            <a:xfrm>
              <a:off x="2914939" y="5169844"/>
              <a:ext cx="37064" cy="12729"/>
            </a:xfrm>
            <a:custGeom>
              <a:avLst/>
              <a:gdLst>
                <a:gd name="T0" fmla="*/ 0 w 78"/>
                <a:gd name="T1" fmla="*/ 0 h 28"/>
                <a:gd name="T2" fmla="*/ 2 w 78"/>
                <a:gd name="T3" fmla="*/ 0 h 28"/>
                <a:gd name="T4" fmla="*/ 2 w 78"/>
                <a:gd name="T5" fmla="*/ 1 h 28"/>
                <a:gd name="T6" fmla="*/ 0 w 78"/>
                <a:gd name="T7" fmla="*/ 0 h 28"/>
                <a:gd name="T8" fmla="*/ 0 60000 65536"/>
                <a:gd name="T9" fmla="*/ 0 60000 65536"/>
                <a:gd name="T10" fmla="*/ 0 60000 65536"/>
                <a:gd name="T11" fmla="*/ 0 60000 65536"/>
                <a:gd name="T12" fmla="*/ 0 w 78"/>
                <a:gd name="T13" fmla="*/ 0 h 28"/>
                <a:gd name="T14" fmla="*/ 78 w 78"/>
                <a:gd name="T15" fmla="*/ 28 h 28"/>
              </a:gdLst>
              <a:ahLst/>
              <a:cxnLst>
                <a:cxn ang="T8">
                  <a:pos x="T0" y="T1"/>
                </a:cxn>
                <a:cxn ang="T9">
                  <a:pos x="T2" y="T3"/>
                </a:cxn>
                <a:cxn ang="T10">
                  <a:pos x="T4" y="T5"/>
                </a:cxn>
                <a:cxn ang="T11">
                  <a:pos x="T6" y="T7"/>
                </a:cxn>
              </a:cxnLst>
              <a:rect l="T12" t="T13" r="T14" b="T15"/>
              <a:pathLst>
                <a:path w="78" h="28">
                  <a:moveTo>
                    <a:pt x="0" y="0"/>
                  </a:moveTo>
                  <a:lnTo>
                    <a:pt x="71" y="7"/>
                  </a:lnTo>
                  <a:lnTo>
                    <a:pt x="78" y="28"/>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13" name="Freeform 283"/>
            <p:cNvSpPr/>
            <p:nvPr/>
          </p:nvSpPr>
          <p:spPr bwMode="auto">
            <a:xfrm>
              <a:off x="2950318" y="5161888"/>
              <a:ext cx="18532" cy="7956"/>
            </a:xfrm>
            <a:custGeom>
              <a:avLst/>
              <a:gdLst>
                <a:gd name="T0" fmla="*/ 0 w 37"/>
                <a:gd name="T1" fmla="*/ 0 h 18"/>
                <a:gd name="T2" fmla="*/ 0 w 37"/>
                <a:gd name="T3" fmla="*/ 0 h 18"/>
                <a:gd name="T4" fmla="*/ 1 w 37"/>
                <a:gd name="T5" fmla="*/ 0 h 18"/>
                <a:gd name="T6" fmla="*/ 0 w 37"/>
                <a:gd name="T7" fmla="*/ 0 h 18"/>
                <a:gd name="T8" fmla="*/ 0 60000 65536"/>
                <a:gd name="T9" fmla="*/ 0 60000 65536"/>
                <a:gd name="T10" fmla="*/ 0 60000 65536"/>
                <a:gd name="T11" fmla="*/ 0 60000 65536"/>
                <a:gd name="T12" fmla="*/ 0 w 37"/>
                <a:gd name="T13" fmla="*/ 0 h 18"/>
                <a:gd name="T14" fmla="*/ 37 w 37"/>
                <a:gd name="T15" fmla="*/ 18 h 18"/>
              </a:gdLst>
              <a:ahLst/>
              <a:cxnLst>
                <a:cxn ang="T8">
                  <a:pos x="T0" y="T1"/>
                </a:cxn>
                <a:cxn ang="T9">
                  <a:pos x="T2" y="T3"/>
                </a:cxn>
                <a:cxn ang="T10">
                  <a:pos x="T4" y="T5"/>
                </a:cxn>
                <a:cxn ang="T11">
                  <a:pos x="T6" y="T7"/>
                </a:cxn>
              </a:cxnLst>
              <a:rect l="T12" t="T13" r="T14" b="T15"/>
              <a:pathLst>
                <a:path w="37" h="18">
                  <a:moveTo>
                    <a:pt x="0" y="18"/>
                  </a:moveTo>
                  <a:lnTo>
                    <a:pt x="8" y="0"/>
                  </a:lnTo>
                  <a:lnTo>
                    <a:pt x="37" y="18"/>
                  </a:lnTo>
                  <a:lnTo>
                    <a:pt x="0" y="1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14" name="Freeform 284"/>
            <p:cNvSpPr/>
            <p:nvPr/>
          </p:nvSpPr>
          <p:spPr bwMode="auto">
            <a:xfrm>
              <a:off x="2751518" y="3691612"/>
              <a:ext cx="219017" cy="330971"/>
            </a:xfrm>
            <a:custGeom>
              <a:avLst/>
              <a:gdLst>
                <a:gd name="T0" fmla="*/ 0 w 459"/>
                <a:gd name="T1" fmla="*/ 11 h 730"/>
                <a:gd name="T2" fmla="*/ 1 w 459"/>
                <a:gd name="T3" fmla="*/ 13 h 730"/>
                <a:gd name="T4" fmla="*/ 3 w 459"/>
                <a:gd name="T5" fmla="*/ 13 h 730"/>
                <a:gd name="T6" fmla="*/ 5 w 459"/>
                <a:gd name="T7" fmla="*/ 15 h 730"/>
                <a:gd name="T8" fmla="*/ 7 w 459"/>
                <a:gd name="T9" fmla="*/ 15 h 730"/>
                <a:gd name="T10" fmla="*/ 7 w 459"/>
                <a:gd name="T11" fmla="*/ 17 h 730"/>
                <a:gd name="T12" fmla="*/ 8 w 459"/>
                <a:gd name="T13" fmla="*/ 17 h 730"/>
                <a:gd name="T14" fmla="*/ 8 w 459"/>
                <a:gd name="T15" fmla="*/ 14 h 730"/>
                <a:gd name="T16" fmla="*/ 8 w 459"/>
                <a:gd name="T17" fmla="*/ 12 h 730"/>
                <a:gd name="T18" fmla="*/ 8 w 459"/>
                <a:gd name="T19" fmla="*/ 12 h 730"/>
                <a:gd name="T20" fmla="*/ 8 w 459"/>
                <a:gd name="T21" fmla="*/ 11 h 730"/>
                <a:gd name="T22" fmla="*/ 10 w 459"/>
                <a:gd name="T23" fmla="*/ 11 h 730"/>
                <a:gd name="T24" fmla="*/ 10 w 459"/>
                <a:gd name="T25" fmla="*/ 11 h 730"/>
                <a:gd name="T26" fmla="*/ 10 w 459"/>
                <a:gd name="T27" fmla="*/ 10 h 730"/>
                <a:gd name="T28" fmla="*/ 10 w 459"/>
                <a:gd name="T29" fmla="*/ 6 h 730"/>
                <a:gd name="T30" fmla="*/ 8 w 459"/>
                <a:gd name="T31" fmla="*/ 7 h 730"/>
                <a:gd name="T32" fmla="*/ 8 w 459"/>
                <a:gd name="T33" fmla="*/ 6 h 730"/>
                <a:gd name="T34" fmla="*/ 6 w 459"/>
                <a:gd name="T35" fmla="*/ 5 h 730"/>
                <a:gd name="T36" fmla="*/ 5 w 459"/>
                <a:gd name="T37" fmla="*/ 3 h 730"/>
                <a:gd name="T38" fmla="*/ 7 w 459"/>
                <a:gd name="T39" fmla="*/ 1 h 730"/>
                <a:gd name="T40" fmla="*/ 6 w 459"/>
                <a:gd name="T41" fmla="*/ 0 h 730"/>
                <a:gd name="T42" fmla="*/ 3 w 459"/>
                <a:gd name="T43" fmla="*/ 1 h 730"/>
                <a:gd name="T44" fmla="*/ 2 w 459"/>
                <a:gd name="T45" fmla="*/ 5 h 730"/>
                <a:gd name="T46" fmla="*/ 1 w 459"/>
                <a:gd name="T47" fmla="*/ 4 h 730"/>
                <a:gd name="T48" fmla="*/ 1 w 459"/>
                <a:gd name="T49" fmla="*/ 5 h 730"/>
                <a:gd name="T50" fmla="*/ 1 w 459"/>
                <a:gd name="T51" fmla="*/ 9 h 730"/>
                <a:gd name="T52" fmla="*/ 2 w 459"/>
                <a:gd name="T53" fmla="*/ 9 h 730"/>
                <a:gd name="T54" fmla="*/ 0 w 459"/>
                <a:gd name="T55" fmla="*/ 11 h 7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59"/>
                <a:gd name="T85" fmla="*/ 0 h 730"/>
                <a:gd name="T86" fmla="*/ 459 w 459"/>
                <a:gd name="T87" fmla="*/ 730 h 7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59" h="730">
                  <a:moveTo>
                    <a:pt x="0" y="488"/>
                  </a:moveTo>
                  <a:lnTo>
                    <a:pt x="56" y="540"/>
                  </a:lnTo>
                  <a:lnTo>
                    <a:pt x="138" y="552"/>
                  </a:lnTo>
                  <a:lnTo>
                    <a:pt x="220" y="653"/>
                  </a:lnTo>
                  <a:lnTo>
                    <a:pt x="330" y="663"/>
                  </a:lnTo>
                  <a:lnTo>
                    <a:pt x="314" y="713"/>
                  </a:lnTo>
                  <a:lnTo>
                    <a:pt x="342" y="730"/>
                  </a:lnTo>
                  <a:lnTo>
                    <a:pt x="359" y="604"/>
                  </a:lnTo>
                  <a:lnTo>
                    <a:pt x="338" y="525"/>
                  </a:lnTo>
                  <a:lnTo>
                    <a:pt x="375" y="522"/>
                  </a:lnTo>
                  <a:lnTo>
                    <a:pt x="349" y="477"/>
                  </a:lnTo>
                  <a:lnTo>
                    <a:pt x="437" y="461"/>
                  </a:lnTo>
                  <a:lnTo>
                    <a:pt x="459" y="491"/>
                  </a:lnTo>
                  <a:lnTo>
                    <a:pt x="424" y="427"/>
                  </a:lnTo>
                  <a:lnTo>
                    <a:pt x="436" y="274"/>
                  </a:lnTo>
                  <a:lnTo>
                    <a:pt x="362" y="280"/>
                  </a:lnTo>
                  <a:lnTo>
                    <a:pt x="338" y="242"/>
                  </a:lnTo>
                  <a:lnTo>
                    <a:pt x="264" y="231"/>
                  </a:lnTo>
                  <a:lnTo>
                    <a:pt x="216" y="143"/>
                  </a:lnTo>
                  <a:lnTo>
                    <a:pt x="289" y="27"/>
                  </a:lnTo>
                  <a:lnTo>
                    <a:pt x="279" y="0"/>
                  </a:lnTo>
                  <a:lnTo>
                    <a:pt x="148" y="63"/>
                  </a:lnTo>
                  <a:lnTo>
                    <a:pt x="78" y="195"/>
                  </a:lnTo>
                  <a:lnTo>
                    <a:pt x="54" y="165"/>
                  </a:lnTo>
                  <a:lnTo>
                    <a:pt x="39" y="228"/>
                  </a:lnTo>
                  <a:lnTo>
                    <a:pt x="54" y="373"/>
                  </a:lnTo>
                  <a:lnTo>
                    <a:pt x="71" y="373"/>
                  </a:lnTo>
                  <a:lnTo>
                    <a:pt x="0" y="48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15" name="Freeform 285"/>
            <p:cNvSpPr/>
            <p:nvPr/>
          </p:nvSpPr>
          <p:spPr bwMode="auto">
            <a:xfrm>
              <a:off x="2625162" y="3718663"/>
              <a:ext cx="57282" cy="54101"/>
            </a:xfrm>
            <a:custGeom>
              <a:avLst/>
              <a:gdLst>
                <a:gd name="T0" fmla="*/ 0 w 118"/>
                <a:gd name="T1" fmla="*/ 0 h 118"/>
                <a:gd name="T2" fmla="*/ 0 w 118"/>
                <a:gd name="T3" fmla="*/ 1 h 118"/>
                <a:gd name="T4" fmla="*/ 1 w 118"/>
                <a:gd name="T5" fmla="*/ 1 h 118"/>
                <a:gd name="T6" fmla="*/ 2 w 118"/>
                <a:gd name="T7" fmla="*/ 3 h 118"/>
                <a:gd name="T8" fmla="*/ 3 w 118"/>
                <a:gd name="T9" fmla="*/ 1 h 118"/>
                <a:gd name="T10" fmla="*/ 2 w 118"/>
                <a:gd name="T11" fmla="*/ 0 h 118"/>
                <a:gd name="T12" fmla="*/ 0 w 118"/>
                <a:gd name="T13" fmla="*/ 0 h 118"/>
                <a:gd name="T14" fmla="*/ 0 60000 65536"/>
                <a:gd name="T15" fmla="*/ 0 60000 65536"/>
                <a:gd name="T16" fmla="*/ 0 60000 65536"/>
                <a:gd name="T17" fmla="*/ 0 60000 65536"/>
                <a:gd name="T18" fmla="*/ 0 60000 65536"/>
                <a:gd name="T19" fmla="*/ 0 60000 65536"/>
                <a:gd name="T20" fmla="*/ 0 60000 65536"/>
                <a:gd name="T21" fmla="*/ 0 w 118"/>
                <a:gd name="T22" fmla="*/ 0 h 118"/>
                <a:gd name="T23" fmla="*/ 118 w 118"/>
                <a:gd name="T24" fmla="*/ 118 h 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8" h="118">
                  <a:moveTo>
                    <a:pt x="0" y="0"/>
                  </a:moveTo>
                  <a:lnTo>
                    <a:pt x="1" y="46"/>
                  </a:lnTo>
                  <a:lnTo>
                    <a:pt x="26" y="39"/>
                  </a:lnTo>
                  <a:lnTo>
                    <a:pt x="100" y="118"/>
                  </a:lnTo>
                  <a:lnTo>
                    <a:pt x="118" y="58"/>
                  </a:lnTo>
                  <a:lnTo>
                    <a:pt x="79" y="4"/>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16" name="Freeform 286"/>
            <p:cNvSpPr/>
            <p:nvPr/>
          </p:nvSpPr>
          <p:spPr bwMode="auto">
            <a:xfrm>
              <a:off x="2638640" y="3470435"/>
              <a:ext cx="197116" cy="66830"/>
            </a:xfrm>
            <a:custGeom>
              <a:avLst/>
              <a:gdLst>
                <a:gd name="T0" fmla="*/ 0 w 412"/>
                <a:gd name="T1" fmla="*/ 1 h 149"/>
                <a:gd name="T2" fmla="*/ 1 w 412"/>
                <a:gd name="T3" fmla="*/ 0 h 149"/>
                <a:gd name="T4" fmla="*/ 4 w 412"/>
                <a:gd name="T5" fmla="*/ 0 h 149"/>
                <a:gd name="T6" fmla="*/ 9 w 412"/>
                <a:gd name="T7" fmla="*/ 3 h 149"/>
                <a:gd name="T8" fmla="*/ 6 w 412"/>
                <a:gd name="T9" fmla="*/ 3 h 149"/>
                <a:gd name="T10" fmla="*/ 7 w 412"/>
                <a:gd name="T11" fmla="*/ 3 h 149"/>
                <a:gd name="T12" fmla="*/ 5 w 412"/>
                <a:gd name="T13" fmla="*/ 2 h 149"/>
                <a:gd name="T14" fmla="*/ 3 w 412"/>
                <a:gd name="T15" fmla="*/ 1 h 149"/>
                <a:gd name="T16" fmla="*/ 3 w 412"/>
                <a:gd name="T17" fmla="*/ 1 h 149"/>
                <a:gd name="T18" fmla="*/ 0 w 412"/>
                <a:gd name="T19" fmla="*/ 1 h 1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12"/>
                <a:gd name="T31" fmla="*/ 0 h 149"/>
                <a:gd name="T32" fmla="*/ 412 w 412"/>
                <a:gd name="T33" fmla="*/ 149 h 1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12" h="149">
                  <a:moveTo>
                    <a:pt x="0" y="58"/>
                  </a:moveTo>
                  <a:lnTo>
                    <a:pt x="56" y="7"/>
                  </a:lnTo>
                  <a:lnTo>
                    <a:pt x="161" y="0"/>
                  </a:lnTo>
                  <a:lnTo>
                    <a:pt x="412" y="127"/>
                  </a:lnTo>
                  <a:lnTo>
                    <a:pt x="279" y="149"/>
                  </a:lnTo>
                  <a:lnTo>
                    <a:pt x="301" y="120"/>
                  </a:lnTo>
                  <a:lnTo>
                    <a:pt x="236" y="72"/>
                  </a:lnTo>
                  <a:lnTo>
                    <a:pt x="115" y="43"/>
                  </a:lnTo>
                  <a:lnTo>
                    <a:pt x="119" y="24"/>
                  </a:lnTo>
                  <a:lnTo>
                    <a:pt x="0" y="5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17" name="Freeform 287"/>
            <p:cNvSpPr/>
            <p:nvPr/>
          </p:nvSpPr>
          <p:spPr bwMode="auto">
            <a:xfrm>
              <a:off x="2881244" y="3537265"/>
              <a:ext cx="58966" cy="36598"/>
            </a:xfrm>
            <a:custGeom>
              <a:avLst/>
              <a:gdLst>
                <a:gd name="T0" fmla="*/ 0 w 127"/>
                <a:gd name="T1" fmla="*/ 0 h 82"/>
                <a:gd name="T2" fmla="*/ 0 w 127"/>
                <a:gd name="T3" fmla="*/ 2 h 82"/>
                <a:gd name="T4" fmla="*/ 3 w 127"/>
                <a:gd name="T5" fmla="*/ 1 h 82"/>
                <a:gd name="T6" fmla="*/ 2 w 127"/>
                <a:gd name="T7" fmla="*/ 0 h 82"/>
                <a:gd name="T8" fmla="*/ 0 w 127"/>
                <a:gd name="T9" fmla="*/ 0 h 82"/>
                <a:gd name="T10" fmla="*/ 0 60000 65536"/>
                <a:gd name="T11" fmla="*/ 0 60000 65536"/>
                <a:gd name="T12" fmla="*/ 0 60000 65536"/>
                <a:gd name="T13" fmla="*/ 0 60000 65536"/>
                <a:gd name="T14" fmla="*/ 0 60000 65536"/>
                <a:gd name="T15" fmla="*/ 0 w 127"/>
                <a:gd name="T16" fmla="*/ 0 h 82"/>
                <a:gd name="T17" fmla="*/ 127 w 127"/>
                <a:gd name="T18" fmla="*/ 82 h 82"/>
              </a:gdLst>
              <a:ahLst/>
              <a:cxnLst>
                <a:cxn ang="T10">
                  <a:pos x="T0" y="T1"/>
                </a:cxn>
                <a:cxn ang="T11">
                  <a:pos x="T2" y="T3"/>
                </a:cxn>
                <a:cxn ang="T12">
                  <a:pos x="T4" y="T5"/>
                </a:cxn>
                <a:cxn ang="T13">
                  <a:pos x="T6" y="T7"/>
                </a:cxn>
                <a:cxn ang="T14">
                  <a:pos x="T8" y="T9"/>
                </a:cxn>
              </a:cxnLst>
              <a:rect l="T15" t="T16" r="T17" b="T18"/>
              <a:pathLst>
                <a:path w="127" h="82">
                  <a:moveTo>
                    <a:pt x="0" y="0"/>
                  </a:moveTo>
                  <a:lnTo>
                    <a:pt x="0" y="82"/>
                  </a:lnTo>
                  <a:lnTo>
                    <a:pt x="127" y="58"/>
                  </a:lnTo>
                  <a:lnTo>
                    <a:pt x="72" y="9"/>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18" name="Freeform 288"/>
            <p:cNvSpPr/>
            <p:nvPr/>
          </p:nvSpPr>
          <p:spPr bwMode="auto">
            <a:xfrm>
              <a:off x="2714454" y="3911199"/>
              <a:ext cx="102769" cy="125705"/>
            </a:xfrm>
            <a:custGeom>
              <a:avLst/>
              <a:gdLst>
                <a:gd name="T0" fmla="*/ 0 w 212"/>
                <a:gd name="T1" fmla="*/ 3 h 275"/>
                <a:gd name="T2" fmla="*/ 0 w 212"/>
                <a:gd name="T3" fmla="*/ 4 h 275"/>
                <a:gd name="T4" fmla="*/ 1 w 212"/>
                <a:gd name="T5" fmla="*/ 4 h 275"/>
                <a:gd name="T6" fmla="*/ 0 w 212"/>
                <a:gd name="T7" fmla="*/ 5 h 275"/>
                <a:gd name="T8" fmla="*/ 0 w 212"/>
                <a:gd name="T9" fmla="*/ 6 h 275"/>
                <a:gd name="T10" fmla="*/ 1 w 212"/>
                <a:gd name="T11" fmla="*/ 7 h 275"/>
                <a:gd name="T12" fmla="*/ 3 w 212"/>
                <a:gd name="T13" fmla="*/ 5 h 275"/>
                <a:gd name="T14" fmla="*/ 5 w 212"/>
                <a:gd name="T15" fmla="*/ 3 h 275"/>
                <a:gd name="T16" fmla="*/ 5 w 212"/>
                <a:gd name="T17" fmla="*/ 1 h 275"/>
                <a:gd name="T18" fmla="*/ 3 w 212"/>
                <a:gd name="T19" fmla="*/ 1 h 275"/>
                <a:gd name="T20" fmla="*/ 2 w 212"/>
                <a:gd name="T21" fmla="*/ 0 h 275"/>
                <a:gd name="T22" fmla="*/ 1 w 212"/>
                <a:gd name="T23" fmla="*/ 1 h 275"/>
                <a:gd name="T24" fmla="*/ 0 w 212"/>
                <a:gd name="T25" fmla="*/ 3 h 2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2"/>
                <a:gd name="T40" fmla="*/ 0 h 275"/>
                <a:gd name="T41" fmla="*/ 212 w 212"/>
                <a:gd name="T42" fmla="*/ 275 h 27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2" h="275">
                  <a:moveTo>
                    <a:pt x="0" y="106"/>
                  </a:moveTo>
                  <a:lnTo>
                    <a:pt x="1" y="160"/>
                  </a:lnTo>
                  <a:lnTo>
                    <a:pt x="42" y="175"/>
                  </a:lnTo>
                  <a:lnTo>
                    <a:pt x="18" y="215"/>
                  </a:lnTo>
                  <a:lnTo>
                    <a:pt x="12" y="263"/>
                  </a:lnTo>
                  <a:lnTo>
                    <a:pt x="62" y="275"/>
                  </a:lnTo>
                  <a:lnTo>
                    <a:pt x="107" y="196"/>
                  </a:lnTo>
                  <a:lnTo>
                    <a:pt x="194" y="139"/>
                  </a:lnTo>
                  <a:lnTo>
                    <a:pt x="212" y="64"/>
                  </a:lnTo>
                  <a:lnTo>
                    <a:pt x="130" y="52"/>
                  </a:lnTo>
                  <a:lnTo>
                    <a:pt x="74" y="0"/>
                  </a:lnTo>
                  <a:lnTo>
                    <a:pt x="28" y="26"/>
                  </a:lnTo>
                  <a:lnTo>
                    <a:pt x="0" y="106"/>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19" name="Freeform 289"/>
            <p:cNvSpPr/>
            <p:nvPr/>
          </p:nvSpPr>
          <p:spPr bwMode="auto">
            <a:xfrm>
              <a:off x="2544295" y="3648650"/>
              <a:ext cx="43804" cy="20685"/>
            </a:xfrm>
            <a:custGeom>
              <a:avLst/>
              <a:gdLst>
                <a:gd name="T0" fmla="*/ 0 w 89"/>
                <a:gd name="T1" fmla="*/ 1 h 44"/>
                <a:gd name="T2" fmla="*/ 1 w 89"/>
                <a:gd name="T3" fmla="*/ 0 h 44"/>
                <a:gd name="T4" fmla="*/ 2 w 89"/>
                <a:gd name="T5" fmla="*/ 1 h 44"/>
                <a:gd name="T6" fmla="*/ 0 w 89"/>
                <a:gd name="T7" fmla="*/ 1 h 44"/>
                <a:gd name="T8" fmla="*/ 0 60000 65536"/>
                <a:gd name="T9" fmla="*/ 0 60000 65536"/>
                <a:gd name="T10" fmla="*/ 0 60000 65536"/>
                <a:gd name="T11" fmla="*/ 0 60000 65536"/>
                <a:gd name="T12" fmla="*/ 0 w 89"/>
                <a:gd name="T13" fmla="*/ 0 h 44"/>
                <a:gd name="T14" fmla="*/ 89 w 89"/>
                <a:gd name="T15" fmla="*/ 44 h 44"/>
              </a:gdLst>
              <a:ahLst/>
              <a:cxnLst>
                <a:cxn ang="T8">
                  <a:pos x="T0" y="T1"/>
                </a:cxn>
                <a:cxn ang="T9">
                  <a:pos x="T2" y="T3"/>
                </a:cxn>
                <a:cxn ang="T10">
                  <a:pos x="T4" y="T5"/>
                </a:cxn>
                <a:cxn ang="T11">
                  <a:pos x="T6" y="T7"/>
                </a:cxn>
              </a:cxnLst>
              <a:rect l="T12" t="T13" r="T14" b="T15"/>
              <a:pathLst>
                <a:path w="89" h="44">
                  <a:moveTo>
                    <a:pt x="0" y="32"/>
                  </a:moveTo>
                  <a:lnTo>
                    <a:pt x="27" y="0"/>
                  </a:lnTo>
                  <a:lnTo>
                    <a:pt x="89" y="44"/>
                  </a:lnTo>
                  <a:lnTo>
                    <a:pt x="0" y="3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20" name="Freeform 290"/>
            <p:cNvSpPr/>
            <p:nvPr/>
          </p:nvSpPr>
          <p:spPr bwMode="auto">
            <a:xfrm>
              <a:off x="3080044" y="5064824"/>
              <a:ext cx="28640" cy="19094"/>
            </a:xfrm>
            <a:custGeom>
              <a:avLst/>
              <a:gdLst>
                <a:gd name="T0" fmla="*/ 0 w 59"/>
                <a:gd name="T1" fmla="*/ 1 h 41"/>
                <a:gd name="T2" fmla="*/ 1 w 59"/>
                <a:gd name="T3" fmla="*/ 1 h 41"/>
                <a:gd name="T4" fmla="*/ 0 w 59"/>
                <a:gd name="T5" fmla="*/ 0 h 41"/>
                <a:gd name="T6" fmla="*/ 1 w 59"/>
                <a:gd name="T7" fmla="*/ 0 h 41"/>
                <a:gd name="T8" fmla="*/ 0 w 59"/>
                <a:gd name="T9" fmla="*/ 1 h 41"/>
                <a:gd name="T10" fmla="*/ 0 60000 65536"/>
                <a:gd name="T11" fmla="*/ 0 60000 65536"/>
                <a:gd name="T12" fmla="*/ 0 60000 65536"/>
                <a:gd name="T13" fmla="*/ 0 60000 65536"/>
                <a:gd name="T14" fmla="*/ 0 60000 65536"/>
                <a:gd name="T15" fmla="*/ 0 w 59"/>
                <a:gd name="T16" fmla="*/ 0 h 41"/>
                <a:gd name="T17" fmla="*/ 59 w 59"/>
                <a:gd name="T18" fmla="*/ 41 h 41"/>
              </a:gdLst>
              <a:ahLst/>
              <a:cxnLst>
                <a:cxn ang="T10">
                  <a:pos x="T0" y="T1"/>
                </a:cxn>
                <a:cxn ang="T11">
                  <a:pos x="T2" y="T3"/>
                </a:cxn>
                <a:cxn ang="T12">
                  <a:pos x="T4" y="T5"/>
                </a:cxn>
                <a:cxn ang="T13">
                  <a:pos x="T6" y="T7"/>
                </a:cxn>
                <a:cxn ang="T14">
                  <a:pos x="T8" y="T9"/>
                </a:cxn>
              </a:cxnLst>
              <a:rect l="T15" t="T16" r="T17" b="T18"/>
              <a:pathLst>
                <a:path w="59" h="41">
                  <a:moveTo>
                    <a:pt x="0" y="41"/>
                  </a:moveTo>
                  <a:lnTo>
                    <a:pt x="32" y="19"/>
                  </a:lnTo>
                  <a:lnTo>
                    <a:pt x="19" y="0"/>
                  </a:lnTo>
                  <a:lnTo>
                    <a:pt x="59" y="6"/>
                  </a:lnTo>
                  <a:lnTo>
                    <a:pt x="0" y="4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21" name="Freeform 291"/>
            <p:cNvSpPr/>
            <p:nvPr/>
          </p:nvSpPr>
          <p:spPr bwMode="auto">
            <a:xfrm>
              <a:off x="3101945" y="5064824"/>
              <a:ext cx="32011" cy="19094"/>
            </a:xfrm>
            <a:custGeom>
              <a:avLst/>
              <a:gdLst>
                <a:gd name="T0" fmla="*/ 0 w 68"/>
                <a:gd name="T1" fmla="*/ 1 h 47"/>
                <a:gd name="T2" fmla="*/ 1 w 68"/>
                <a:gd name="T3" fmla="*/ 0 h 47"/>
                <a:gd name="T4" fmla="*/ 1 w 68"/>
                <a:gd name="T5" fmla="*/ 0 h 47"/>
                <a:gd name="T6" fmla="*/ 0 w 68"/>
                <a:gd name="T7" fmla="*/ 1 h 47"/>
                <a:gd name="T8" fmla="*/ 0 60000 65536"/>
                <a:gd name="T9" fmla="*/ 0 60000 65536"/>
                <a:gd name="T10" fmla="*/ 0 60000 65536"/>
                <a:gd name="T11" fmla="*/ 0 60000 65536"/>
                <a:gd name="T12" fmla="*/ 0 w 68"/>
                <a:gd name="T13" fmla="*/ 0 h 47"/>
                <a:gd name="T14" fmla="*/ 68 w 68"/>
                <a:gd name="T15" fmla="*/ 47 h 47"/>
              </a:gdLst>
              <a:ahLst/>
              <a:cxnLst>
                <a:cxn ang="T8">
                  <a:pos x="T0" y="T1"/>
                </a:cxn>
                <a:cxn ang="T9">
                  <a:pos x="T2" y="T3"/>
                </a:cxn>
                <a:cxn ang="T10">
                  <a:pos x="T4" y="T5"/>
                </a:cxn>
                <a:cxn ang="T11">
                  <a:pos x="T6" y="T7"/>
                </a:cxn>
              </a:cxnLst>
              <a:rect l="T12" t="T13" r="T14" b="T15"/>
              <a:pathLst>
                <a:path w="68" h="47">
                  <a:moveTo>
                    <a:pt x="0" y="47"/>
                  </a:moveTo>
                  <a:lnTo>
                    <a:pt x="34" y="0"/>
                  </a:lnTo>
                  <a:lnTo>
                    <a:pt x="68" y="16"/>
                  </a:lnTo>
                  <a:lnTo>
                    <a:pt x="0" y="4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22" name="Freeform 292"/>
            <p:cNvSpPr/>
            <p:nvPr/>
          </p:nvSpPr>
          <p:spPr bwMode="auto">
            <a:xfrm>
              <a:off x="3199661" y="3828456"/>
              <a:ext cx="52227" cy="70013"/>
            </a:xfrm>
            <a:custGeom>
              <a:avLst/>
              <a:gdLst>
                <a:gd name="T0" fmla="*/ 0 w 107"/>
                <a:gd name="T1" fmla="*/ 3 h 154"/>
                <a:gd name="T2" fmla="*/ 0 w 107"/>
                <a:gd name="T3" fmla="*/ 0 h 154"/>
                <a:gd name="T4" fmla="*/ 3 w 107"/>
                <a:gd name="T5" fmla="*/ 1 h 154"/>
                <a:gd name="T6" fmla="*/ 1 w 107"/>
                <a:gd name="T7" fmla="*/ 4 h 154"/>
                <a:gd name="T8" fmla="*/ 0 w 107"/>
                <a:gd name="T9" fmla="*/ 3 h 154"/>
                <a:gd name="T10" fmla="*/ 0 60000 65536"/>
                <a:gd name="T11" fmla="*/ 0 60000 65536"/>
                <a:gd name="T12" fmla="*/ 0 60000 65536"/>
                <a:gd name="T13" fmla="*/ 0 60000 65536"/>
                <a:gd name="T14" fmla="*/ 0 60000 65536"/>
                <a:gd name="T15" fmla="*/ 0 w 107"/>
                <a:gd name="T16" fmla="*/ 0 h 154"/>
                <a:gd name="T17" fmla="*/ 107 w 107"/>
                <a:gd name="T18" fmla="*/ 154 h 154"/>
              </a:gdLst>
              <a:ahLst/>
              <a:cxnLst>
                <a:cxn ang="T10">
                  <a:pos x="T0" y="T1"/>
                </a:cxn>
                <a:cxn ang="T11">
                  <a:pos x="T2" y="T3"/>
                </a:cxn>
                <a:cxn ang="T12">
                  <a:pos x="T4" y="T5"/>
                </a:cxn>
                <a:cxn ang="T13">
                  <a:pos x="T6" y="T7"/>
                </a:cxn>
                <a:cxn ang="T14">
                  <a:pos x="T8" y="T9"/>
                </a:cxn>
              </a:cxnLst>
              <a:rect l="T15" t="T16" r="T17" b="T18"/>
              <a:pathLst>
                <a:path w="107" h="154">
                  <a:moveTo>
                    <a:pt x="0" y="149"/>
                  </a:moveTo>
                  <a:lnTo>
                    <a:pt x="13" y="0"/>
                  </a:lnTo>
                  <a:lnTo>
                    <a:pt x="107" y="67"/>
                  </a:lnTo>
                  <a:lnTo>
                    <a:pt x="52" y="154"/>
                  </a:lnTo>
                  <a:lnTo>
                    <a:pt x="0" y="14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23" name="Freeform 293"/>
            <p:cNvSpPr/>
            <p:nvPr/>
          </p:nvSpPr>
          <p:spPr bwMode="auto">
            <a:xfrm>
              <a:off x="2859342" y="1675553"/>
              <a:ext cx="1113617" cy="891076"/>
            </a:xfrm>
            <a:custGeom>
              <a:avLst/>
              <a:gdLst>
                <a:gd name="T0" fmla="*/ 6 w 2319"/>
                <a:gd name="T1" fmla="*/ 11 h 1964"/>
                <a:gd name="T2" fmla="*/ 7 w 2319"/>
                <a:gd name="T3" fmla="*/ 9 h 1964"/>
                <a:gd name="T4" fmla="*/ 5 w 2319"/>
                <a:gd name="T5" fmla="*/ 8 h 1964"/>
                <a:gd name="T6" fmla="*/ 10 w 2319"/>
                <a:gd name="T7" fmla="*/ 4 h 1964"/>
                <a:gd name="T8" fmla="*/ 15 w 2319"/>
                <a:gd name="T9" fmla="*/ 3 h 1964"/>
                <a:gd name="T10" fmla="*/ 20 w 2319"/>
                <a:gd name="T11" fmla="*/ 5 h 1964"/>
                <a:gd name="T12" fmla="*/ 19 w 2319"/>
                <a:gd name="T13" fmla="*/ 3 h 1964"/>
                <a:gd name="T14" fmla="*/ 25 w 2319"/>
                <a:gd name="T15" fmla="*/ 4 h 1964"/>
                <a:gd name="T16" fmla="*/ 29 w 2319"/>
                <a:gd name="T17" fmla="*/ 3 h 1964"/>
                <a:gd name="T18" fmla="*/ 24 w 2319"/>
                <a:gd name="T19" fmla="*/ 1 h 1964"/>
                <a:gd name="T20" fmla="*/ 29 w 2319"/>
                <a:gd name="T21" fmla="*/ 2 h 1964"/>
                <a:gd name="T22" fmla="*/ 29 w 2319"/>
                <a:gd name="T23" fmla="*/ 0 h 1964"/>
                <a:gd name="T24" fmla="*/ 40 w 2319"/>
                <a:gd name="T25" fmla="*/ 1 h 1964"/>
                <a:gd name="T26" fmla="*/ 41 w 2319"/>
                <a:gd name="T27" fmla="*/ 1 h 1964"/>
                <a:gd name="T28" fmla="*/ 45 w 2319"/>
                <a:gd name="T29" fmla="*/ 3 h 1964"/>
                <a:gd name="T30" fmla="*/ 34 w 2319"/>
                <a:gd name="T31" fmla="*/ 4 h 1964"/>
                <a:gd name="T32" fmla="*/ 40 w 2319"/>
                <a:gd name="T33" fmla="*/ 5 h 1964"/>
                <a:gd name="T34" fmla="*/ 46 w 2319"/>
                <a:gd name="T35" fmla="*/ 5 h 1964"/>
                <a:gd name="T36" fmla="*/ 51 w 2319"/>
                <a:gd name="T37" fmla="*/ 4 h 1964"/>
                <a:gd name="T38" fmla="*/ 46 w 2319"/>
                <a:gd name="T39" fmla="*/ 7 h 1964"/>
                <a:gd name="T40" fmla="*/ 49 w 2319"/>
                <a:gd name="T41" fmla="*/ 9 h 1964"/>
                <a:gd name="T42" fmla="*/ 46 w 2319"/>
                <a:gd name="T43" fmla="*/ 11 h 1964"/>
                <a:gd name="T44" fmla="*/ 46 w 2319"/>
                <a:gd name="T45" fmla="*/ 14 h 1964"/>
                <a:gd name="T46" fmla="*/ 45 w 2319"/>
                <a:gd name="T47" fmla="*/ 15 h 1964"/>
                <a:gd name="T48" fmla="*/ 47 w 2319"/>
                <a:gd name="T49" fmla="*/ 17 h 1964"/>
                <a:gd name="T50" fmla="*/ 45 w 2319"/>
                <a:gd name="T51" fmla="*/ 19 h 1964"/>
                <a:gd name="T52" fmla="*/ 46 w 2319"/>
                <a:gd name="T53" fmla="*/ 20 h 1964"/>
                <a:gd name="T54" fmla="*/ 46 w 2319"/>
                <a:gd name="T55" fmla="*/ 22 h 1964"/>
                <a:gd name="T56" fmla="*/ 41 w 2319"/>
                <a:gd name="T57" fmla="*/ 23 h 1964"/>
                <a:gd name="T58" fmla="*/ 42 w 2319"/>
                <a:gd name="T59" fmla="*/ 25 h 1964"/>
                <a:gd name="T60" fmla="*/ 45 w 2319"/>
                <a:gd name="T61" fmla="*/ 26 h 1964"/>
                <a:gd name="T62" fmla="*/ 44 w 2319"/>
                <a:gd name="T63" fmla="*/ 28 h 1964"/>
                <a:gd name="T64" fmla="*/ 40 w 2319"/>
                <a:gd name="T65" fmla="*/ 26 h 1964"/>
                <a:gd name="T66" fmla="*/ 41 w 2319"/>
                <a:gd name="T67" fmla="*/ 29 h 1964"/>
                <a:gd name="T68" fmla="*/ 41 w 2319"/>
                <a:gd name="T69" fmla="*/ 32 h 1964"/>
                <a:gd name="T70" fmla="*/ 36 w 2319"/>
                <a:gd name="T71" fmla="*/ 33 h 1964"/>
                <a:gd name="T72" fmla="*/ 32 w 2319"/>
                <a:gd name="T73" fmla="*/ 36 h 1964"/>
                <a:gd name="T74" fmla="*/ 31 w 2319"/>
                <a:gd name="T75" fmla="*/ 36 h 1964"/>
                <a:gd name="T76" fmla="*/ 28 w 2319"/>
                <a:gd name="T77" fmla="*/ 38 h 1964"/>
                <a:gd name="T78" fmla="*/ 28 w 2319"/>
                <a:gd name="T79" fmla="*/ 40 h 1964"/>
                <a:gd name="T80" fmla="*/ 28 w 2319"/>
                <a:gd name="T81" fmla="*/ 41 h 1964"/>
                <a:gd name="T82" fmla="*/ 26 w 2319"/>
                <a:gd name="T83" fmla="*/ 45 h 1964"/>
                <a:gd name="T84" fmla="*/ 22 w 2319"/>
                <a:gd name="T85" fmla="*/ 44 h 1964"/>
                <a:gd name="T86" fmla="*/ 21 w 2319"/>
                <a:gd name="T87" fmla="*/ 43 h 1964"/>
                <a:gd name="T88" fmla="*/ 19 w 2319"/>
                <a:gd name="T89" fmla="*/ 39 h 1964"/>
                <a:gd name="T90" fmla="*/ 19 w 2319"/>
                <a:gd name="T91" fmla="*/ 37 h 1964"/>
                <a:gd name="T92" fmla="*/ 18 w 2319"/>
                <a:gd name="T93" fmla="*/ 33 h 1964"/>
                <a:gd name="T94" fmla="*/ 18 w 2319"/>
                <a:gd name="T95" fmla="*/ 32 h 1964"/>
                <a:gd name="T96" fmla="*/ 18 w 2319"/>
                <a:gd name="T97" fmla="*/ 29 h 1964"/>
                <a:gd name="T98" fmla="*/ 20 w 2319"/>
                <a:gd name="T99" fmla="*/ 28 h 1964"/>
                <a:gd name="T100" fmla="*/ 19 w 2319"/>
                <a:gd name="T101" fmla="*/ 27 h 1964"/>
                <a:gd name="T102" fmla="*/ 17 w 2319"/>
                <a:gd name="T103" fmla="*/ 27 h 1964"/>
                <a:gd name="T104" fmla="*/ 15 w 2319"/>
                <a:gd name="T105" fmla="*/ 25 h 1964"/>
                <a:gd name="T106" fmla="*/ 14 w 2319"/>
                <a:gd name="T107" fmla="*/ 21 h 1964"/>
                <a:gd name="T108" fmla="*/ 11 w 2319"/>
                <a:gd name="T109" fmla="*/ 17 h 1964"/>
                <a:gd name="T110" fmla="*/ 6 w 2319"/>
                <a:gd name="T111" fmla="*/ 18 h 1964"/>
                <a:gd name="T112" fmla="*/ 1 w 2319"/>
                <a:gd name="T113" fmla="*/ 15 h 1964"/>
                <a:gd name="T114" fmla="*/ 6 w 2319"/>
                <a:gd name="T115" fmla="*/ 14 h 196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319"/>
                <a:gd name="T175" fmla="*/ 0 h 1964"/>
                <a:gd name="T176" fmla="*/ 2319 w 2319"/>
                <a:gd name="T177" fmla="*/ 1964 h 196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319" h="1964">
                  <a:moveTo>
                    <a:pt x="0" y="551"/>
                  </a:moveTo>
                  <a:lnTo>
                    <a:pt x="13" y="521"/>
                  </a:lnTo>
                  <a:lnTo>
                    <a:pt x="162" y="463"/>
                  </a:lnTo>
                  <a:lnTo>
                    <a:pt x="261" y="463"/>
                  </a:lnTo>
                  <a:lnTo>
                    <a:pt x="315" y="418"/>
                  </a:lnTo>
                  <a:lnTo>
                    <a:pt x="296" y="405"/>
                  </a:lnTo>
                  <a:lnTo>
                    <a:pt x="329" y="390"/>
                  </a:lnTo>
                  <a:lnTo>
                    <a:pt x="302" y="380"/>
                  </a:lnTo>
                  <a:lnTo>
                    <a:pt x="354" y="363"/>
                  </a:lnTo>
                  <a:lnTo>
                    <a:pt x="335" y="346"/>
                  </a:lnTo>
                  <a:lnTo>
                    <a:pt x="267" y="376"/>
                  </a:lnTo>
                  <a:lnTo>
                    <a:pt x="200" y="338"/>
                  </a:lnTo>
                  <a:lnTo>
                    <a:pt x="284" y="317"/>
                  </a:lnTo>
                  <a:lnTo>
                    <a:pt x="332" y="254"/>
                  </a:lnTo>
                  <a:lnTo>
                    <a:pt x="437" y="250"/>
                  </a:lnTo>
                  <a:lnTo>
                    <a:pt x="432" y="185"/>
                  </a:lnTo>
                  <a:lnTo>
                    <a:pt x="507" y="184"/>
                  </a:lnTo>
                  <a:lnTo>
                    <a:pt x="586" y="230"/>
                  </a:lnTo>
                  <a:lnTo>
                    <a:pt x="493" y="168"/>
                  </a:lnTo>
                  <a:lnTo>
                    <a:pt x="669" y="126"/>
                  </a:lnTo>
                  <a:lnTo>
                    <a:pt x="713" y="156"/>
                  </a:lnTo>
                  <a:lnTo>
                    <a:pt x="719" y="214"/>
                  </a:lnTo>
                  <a:lnTo>
                    <a:pt x="740" y="165"/>
                  </a:lnTo>
                  <a:lnTo>
                    <a:pt x="854" y="199"/>
                  </a:lnTo>
                  <a:lnTo>
                    <a:pt x="814" y="172"/>
                  </a:lnTo>
                  <a:lnTo>
                    <a:pt x="868" y="176"/>
                  </a:lnTo>
                  <a:lnTo>
                    <a:pt x="821" y="142"/>
                  </a:lnTo>
                  <a:lnTo>
                    <a:pt x="808" y="115"/>
                  </a:lnTo>
                  <a:lnTo>
                    <a:pt x="832" y="108"/>
                  </a:lnTo>
                  <a:lnTo>
                    <a:pt x="1056" y="192"/>
                  </a:lnTo>
                  <a:lnTo>
                    <a:pt x="1039" y="165"/>
                  </a:lnTo>
                  <a:lnTo>
                    <a:pt x="1086" y="161"/>
                  </a:lnTo>
                  <a:lnTo>
                    <a:pt x="1056" y="137"/>
                  </a:lnTo>
                  <a:lnTo>
                    <a:pt x="1132" y="142"/>
                  </a:lnTo>
                  <a:lnTo>
                    <a:pt x="1012" y="81"/>
                  </a:lnTo>
                  <a:lnTo>
                    <a:pt x="1228" y="115"/>
                  </a:lnTo>
                  <a:lnTo>
                    <a:pt x="1181" y="80"/>
                  </a:lnTo>
                  <a:lnTo>
                    <a:pt x="1054" y="73"/>
                  </a:lnTo>
                  <a:lnTo>
                    <a:pt x="1096" y="71"/>
                  </a:lnTo>
                  <a:lnTo>
                    <a:pt x="1017" y="42"/>
                  </a:lnTo>
                  <a:lnTo>
                    <a:pt x="1110" y="48"/>
                  </a:lnTo>
                  <a:lnTo>
                    <a:pt x="1073" y="35"/>
                  </a:lnTo>
                  <a:lnTo>
                    <a:pt x="1112" y="26"/>
                  </a:lnTo>
                  <a:lnTo>
                    <a:pt x="1272" y="81"/>
                  </a:lnTo>
                  <a:lnTo>
                    <a:pt x="1253" y="61"/>
                  </a:lnTo>
                  <a:lnTo>
                    <a:pt x="1326" y="42"/>
                  </a:lnTo>
                  <a:lnTo>
                    <a:pt x="1264" y="35"/>
                  </a:lnTo>
                  <a:lnTo>
                    <a:pt x="1262" y="8"/>
                  </a:lnTo>
                  <a:lnTo>
                    <a:pt x="1303" y="0"/>
                  </a:lnTo>
                  <a:lnTo>
                    <a:pt x="1732" y="10"/>
                  </a:lnTo>
                  <a:lnTo>
                    <a:pt x="1762" y="25"/>
                  </a:lnTo>
                  <a:lnTo>
                    <a:pt x="1746" y="35"/>
                  </a:lnTo>
                  <a:lnTo>
                    <a:pt x="1462" y="38"/>
                  </a:lnTo>
                  <a:lnTo>
                    <a:pt x="1495" y="54"/>
                  </a:lnTo>
                  <a:lnTo>
                    <a:pt x="1384" y="71"/>
                  </a:lnTo>
                  <a:lnTo>
                    <a:pt x="1789" y="42"/>
                  </a:lnTo>
                  <a:lnTo>
                    <a:pt x="1802" y="68"/>
                  </a:lnTo>
                  <a:lnTo>
                    <a:pt x="1746" y="83"/>
                  </a:lnTo>
                  <a:lnTo>
                    <a:pt x="1842" y="72"/>
                  </a:lnTo>
                  <a:lnTo>
                    <a:pt x="1951" y="104"/>
                  </a:lnTo>
                  <a:lnTo>
                    <a:pt x="1789" y="156"/>
                  </a:lnTo>
                  <a:lnTo>
                    <a:pt x="1529" y="152"/>
                  </a:lnTo>
                  <a:lnTo>
                    <a:pt x="1591" y="161"/>
                  </a:lnTo>
                  <a:lnTo>
                    <a:pt x="1482" y="184"/>
                  </a:lnTo>
                  <a:lnTo>
                    <a:pt x="1482" y="207"/>
                  </a:lnTo>
                  <a:lnTo>
                    <a:pt x="1767" y="168"/>
                  </a:lnTo>
                  <a:lnTo>
                    <a:pt x="1790" y="185"/>
                  </a:lnTo>
                  <a:lnTo>
                    <a:pt x="1732" y="223"/>
                  </a:lnTo>
                  <a:lnTo>
                    <a:pt x="1912" y="161"/>
                  </a:lnTo>
                  <a:lnTo>
                    <a:pt x="1923" y="221"/>
                  </a:lnTo>
                  <a:lnTo>
                    <a:pt x="1833" y="328"/>
                  </a:lnTo>
                  <a:lnTo>
                    <a:pt x="2009" y="204"/>
                  </a:lnTo>
                  <a:lnTo>
                    <a:pt x="2006" y="223"/>
                  </a:lnTo>
                  <a:lnTo>
                    <a:pt x="2090" y="222"/>
                  </a:lnTo>
                  <a:lnTo>
                    <a:pt x="2116" y="184"/>
                  </a:lnTo>
                  <a:lnTo>
                    <a:pt x="2206" y="176"/>
                  </a:lnTo>
                  <a:lnTo>
                    <a:pt x="2319" y="211"/>
                  </a:lnTo>
                  <a:lnTo>
                    <a:pt x="2207" y="265"/>
                  </a:lnTo>
                  <a:lnTo>
                    <a:pt x="2214" y="286"/>
                  </a:lnTo>
                  <a:lnTo>
                    <a:pt x="1963" y="317"/>
                  </a:lnTo>
                  <a:lnTo>
                    <a:pt x="2166" y="319"/>
                  </a:lnTo>
                  <a:lnTo>
                    <a:pt x="2002" y="364"/>
                  </a:lnTo>
                  <a:lnTo>
                    <a:pt x="2013" y="394"/>
                  </a:lnTo>
                  <a:lnTo>
                    <a:pt x="2122" y="364"/>
                  </a:lnTo>
                  <a:lnTo>
                    <a:pt x="2043" y="405"/>
                  </a:lnTo>
                  <a:lnTo>
                    <a:pt x="2033" y="459"/>
                  </a:lnTo>
                  <a:lnTo>
                    <a:pt x="2056" y="445"/>
                  </a:lnTo>
                  <a:lnTo>
                    <a:pt x="1981" y="493"/>
                  </a:lnTo>
                  <a:lnTo>
                    <a:pt x="1954" y="593"/>
                  </a:lnTo>
                  <a:lnTo>
                    <a:pt x="1996" y="571"/>
                  </a:lnTo>
                  <a:lnTo>
                    <a:pt x="2050" y="593"/>
                  </a:lnTo>
                  <a:lnTo>
                    <a:pt x="1998" y="593"/>
                  </a:lnTo>
                  <a:lnTo>
                    <a:pt x="1998" y="622"/>
                  </a:lnTo>
                  <a:lnTo>
                    <a:pt x="2088" y="635"/>
                  </a:lnTo>
                  <a:lnTo>
                    <a:pt x="2090" y="672"/>
                  </a:lnTo>
                  <a:lnTo>
                    <a:pt x="1959" y="664"/>
                  </a:lnTo>
                  <a:lnTo>
                    <a:pt x="1996" y="682"/>
                  </a:lnTo>
                  <a:lnTo>
                    <a:pt x="1919" y="693"/>
                  </a:lnTo>
                  <a:lnTo>
                    <a:pt x="1959" y="732"/>
                  </a:lnTo>
                  <a:lnTo>
                    <a:pt x="2027" y="735"/>
                  </a:lnTo>
                  <a:lnTo>
                    <a:pt x="1986" y="758"/>
                  </a:lnTo>
                  <a:lnTo>
                    <a:pt x="2039" y="779"/>
                  </a:lnTo>
                  <a:lnTo>
                    <a:pt x="2037" y="829"/>
                  </a:lnTo>
                  <a:lnTo>
                    <a:pt x="1941" y="800"/>
                  </a:lnTo>
                  <a:lnTo>
                    <a:pt x="1997" y="827"/>
                  </a:lnTo>
                  <a:lnTo>
                    <a:pt x="1961" y="844"/>
                  </a:lnTo>
                  <a:lnTo>
                    <a:pt x="1996" y="842"/>
                  </a:lnTo>
                  <a:lnTo>
                    <a:pt x="1986" y="874"/>
                  </a:lnTo>
                  <a:lnTo>
                    <a:pt x="2054" y="890"/>
                  </a:lnTo>
                  <a:lnTo>
                    <a:pt x="1947" y="881"/>
                  </a:lnTo>
                  <a:lnTo>
                    <a:pt x="1923" y="900"/>
                  </a:lnTo>
                  <a:lnTo>
                    <a:pt x="2009" y="942"/>
                  </a:lnTo>
                  <a:lnTo>
                    <a:pt x="1997" y="974"/>
                  </a:lnTo>
                  <a:lnTo>
                    <a:pt x="1926" y="994"/>
                  </a:lnTo>
                  <a:lnTo>
                    <a:pt x="1861" y="947"/>
                  </a:lnTo>
                  <a:lnTo>
                    <a:pt x="1758" y="986"/>
                  </a:lnTo>
                  <a:lnTo>
                    <a:pt x="1830" y="1013"/>
                  </a:lnTo>
                  <a:lnTo>
                    <a:pt x="1762" y="1038"/>
                  </a:lnTo>
                  <a:lnTo>
                    <a:pt x="1837" y="1040"/>
                  </a:lnTo>
                  <a:lnTo>
                    <a:pt x="1813" y="1090"/>
                  </a:lnTo>
                  <a:lnTo>
                    <a:pt x="1842" y="1061"/>
                  </a:lnTo>
                  <a:lnTo>
                    <a:pt x="1923" y="1101"/>
                  </a:lnTo>
                  <a:lnTo>
                    <a:pt x="1897" y="1135"/>
                  </a:lnTo>
                  <a:lnTo>
                    <a:pt x="1947" y="1122"/>
                  </a:lnTo>
                  <a:lnTo>
                    <a:pt x="1923" y="1155"/>
                  </a:lnTo>
                  <a:lnTo>
                    <a:pt x="1957" y="1139"/>
                  </a:lnTo>
                  <a:lnTo>
                    <a:pt x="1961" y="1223"/>
                  </a:lnTo>
                  <a:lnTo>
                    <a:pt x="1923" y="1192"/>
                  </a:lnTo>
                  <a:lnTo>
                    <a:pt x="1923" y="1223"/>
                  </a:lnTo>
                  <a:lnTo>
                    <a:pt x="1889" y="1220"/>
                  </a:lnTo>
                  <a:lnTo>
                    <a:pt x="1842" y="1151"/>
                  </a:lnTo>
                  <a:lnTo>
                    <a:pt x="1732" y="1113"/>
                  </a:lnTo>
                  <a:lnTo>
                    <a:pt x="1808" y="1158"/>
                  </a:lnTo>
                  <a:lnTo>
                    <a:pt x="1706" y="1182"/>
                  </a:lnTo>
                  <a:lnTo>
                    <a:pt x="1678" y="1223"/>
                  </a:lnTo>
                  <a:lnTo>
                    <a:pt x="1774" y="1232"/>
                  </a:lnTo>
                  <a:lnTo>
                    <a:pt x="1692" y="1255"/>
                  </a:lnTo>
                  <a:lnTo>
                    <a:pt x="1814" y="1227"/>
                  </a:lnTo>
                  <a:lnTo>
                    <a:pt x="1932" y="1264"/>
                  </a:lnTo>
                  <a:lnTo>
                    <a:pt x="1779" y="1360"/>
                  </a:lnTo>
                  <a:lnTo>
                    <a:pt x="1631" y="1402"/>
                  </a:lnTo>
                  <a:lnTo>
                    <a:pt x="1579" y="1406"/>
                  </a:lnTo>
                  <a:lnTo>
                    <a:pt x="1543" y="1361"/>
                  </a:lnTo>
                  <a:lnTo>
                    <a:pt x="1559" y="1406"/>
                  </a:lnTo>
                  <a:lnTo>
                    <a:pt x="1516" y="1431"/>
                  </a:lnTo>
                  <a:lnTo>
                    <a:pt x="1462" y="1535"/>
                  </a:lnTo>
                  <a:lnTo>
                    <a:pt x="1417" y="1531"/>
                  </a:lnTo>
                  <a:lnTo>
                    <a:pt x="1407" y="1564"/>
                  </a:lnTo>
                  <a:lnTo>
                    <a:pt x="1365" y="1571"/>
                  </a:lnTo>
                  <a:lnTo>
                    <a:pt x="1339" y="1557"/>
                  </a:lnTo>
                  <a:lnTo>
                    <a:pt x="1372" y="1537"/>
                  </a:lnTo>
                  <a:lnTo>
                    <a:pt x="1338" y="1531"/>
                  </a:lnTo>
                  <a:lnTo>
                    <a:pt x="1324" y="1587"/>
                  </a:lnTo>
                  <a:lnTo>
                    <a:pt x="1251" y="1591"/>
                  </a:lnTo>
                  <a:lnTo>
                    <a:pt x="1253" y="1634"/>
                  </a:lnTo>
                  <a:lnTo>
                    <a:pt x="1213" y="1637"/>
                  </a:lnTo>
                  <a:lnTo>
                    <a:pt x="1247" y="1672"/>
                  </a:lnTo>
                  <a:lnTo>
                    <a:pt x="1199" y="1680"/>
                  </a:lnTo>
                  <a:lnTo>
                    <a:pt x="1236" y="1717"/>
                  </a:lnTo>
                  <a:lnTo>
                    <a:pt x="1204" y="1717"/>
                  </a:lnTo>
                  <a:lnTo>
                    <a:pt x="1230" y="1726"/>
                  </a:lnTo>
                  <a:lnTo>
                    <a:pt x="1204" y="1768"/>
                  </a:lnTo>
                  <a:lnTo>
                    <a:pt x="1181" y="1761"/>
                  </a:lnTo>
                  <a:lnTo>
                    <a:pt x="1199" y="1779"/>
                  </a:lnTo>
                  <a:lnTo>
                    <a:pt x="1152" y="1797"/>
                  </a:lnTo>
                  <a:lnTo>
                    <a:pt x="1181" y="1856"/>
                  </a:lnTo>
                  <a:lnTo>
                    <a:pt x="1152" y="1935"/>
                  </a:lnTo>
                  <a:lnTo>
                    <a:pt x="1118" y="1936"/>
                  </a:lnTo>
                  <a:lnTo>
                    <a:pt x="1143" y="1964"/>
                  </a:lnTo>
                  <a:lnTo>
                    <a:pt x="1065" y="1964"/>
                  </a:lnTo>
                  <a:lnTo>
                    <a:pt x="1056" y="1910"/>
                  </a:lnTo>
                  <a:lnTo>
                    <a:pt x="945" y="1918"/>
                  </a:lnTo>
                  <a:lnTo>
                    <a:pt x="973" y="1903"/>
                  </a:lnTo>
                  <a:lnTo>
                    <a:pt x="917" y="1883"/>
                  </a:lnTo>
                  <a:lnTo>
                    <a:pt x="941" y="1874"/>
                  </a:lnTo>
                  <a:lnTo>
                    <a:pt x="901" y="1874"/>
                  </a:lnTo>
                  <a:lnTo>
                    <a:pt x="918" y="1832"/>
                  </a:lnTo>
                  <a:lnTo>
                    <a:pt x="892" y="1840"/>
                  </a:lnTo>
                  <a:lnTo>
                    <a:pt x="821" y="1726"/>
                  </a:lnTo>
                  <a:lnTo>
                    <a:pt x="821" y="1694"/>
                  </a:lnTo>
                  <a:lnTo>
                    <a:pt x="877" y="1656"/>
                  </a:lnTo>
                  <a:lnTo>
                    <a:pt x="854" y="1645"/>
                  </a:lnTo>
                  <a:lnTo>
                    <a:pt x="798" y="1687"/>
                  </a:lnTo>
                  <a:lnTo>
                    <a:pt x="798" y="1602"/>
                  </a:lnTo>
                  <a:lnTo>
                    <a:pt x="747" y="1557"/>
                  </a:lnTo>
                  <a:lnTo>
                    <a:pt x="763" y="1492"/>
                  </a:lnTo>
                  <a:lnTo>
                    <a:pt x="729" y="1466"/>
                  </a:lnTo>
                  <a:lnTo>
                    <a:pt x="774" y="1410"/>
                  </a:lnTo>
                  <a:lnTo>
                    <a:pt x="747" y="1402"/>
                  </a:lnTo>
                  <a:lnTo>
                    <a:pt x="839" y="1402"/>
                  </a:lnTo>
                  <a:lnTo>
                    <a:pt x="830" y="1379"/>
                  </a:lnTo>
                  <a:lnTo>
                    <a:pt x="769" y="1381"/>
                  </a:lnTo>
                  <a:lnTo>
                    <a:pt x="861" y="1331"/>
                  </a:lnTo>
                  <a:lnTo>
                    <a:pt x="839" y="1314"/>
                  </a:lnTo>
                  <a:lnTo>
                    <a:pt x="861" y="1255"/>
                  </a:lnTo>
                  <a:lnTo>
                    <a:pt x="785" y="1254"/>
                  </a:lnTo>
                  <a:lnTo>
                    <a:pt x="703" y="1207"/>
                  </a:lnTo>
                  <a:lnTo>
                    <a:pt x="854" y="1232"/>
                  </a:lnTo>
                  <a:lnTo>
                    <a:pt x="828" y="1211"/>
                  </a:lnTo>
                  <a:lnTo>
                    <a:pt x="854" y="1203"/>
                  </a:lnTo>
                  <a:lnTo>
                    <a:pt x="793" y="1168"/>
                  </a:lnTo>
                  <a:lnTo>
                    <a:pt x="814" y="1151"/>
                  </a:lnTo>
                  <a:lnTo>
                    <a:pt x="782" y="1163"/>
                  </a:lnTo>
                  <a:lnTo>
                    <a:pt x="804" y="1142"/>
                  </a:lnTo>
                  <a:lnTo>
                    <a:pt x="765" y="1145"/>
                  </a:lnTo>
                  <a:lnTo>
                    <a:pt x="808" y="1126"/>
                  </a:lnTo>
                  <a:lnTo>
                    <a:pt x="740" y="1099"/>
                  </a:lnTo>
                  <a:lnTo>
                    <a:pt x="726" y="1142"/>
                  </a:lnTo>
                  <a:lnTo>
                    <a:pt x="669" y="1145"/>
                  </a:lnTo>
                  <a:lnTo>
                    <a:pt x="659" y="1126"/>
                  </a:lnTo>
                  <a:lnTo>
                    <a:pt x="698" y="1099"/>
                  </a:lnTo>
                  <a:lnTo>
                    <a:pt x="667" y="1099"/>
                  </a:lnTo>
                  <a:lnTo>
                    <a:pt x="703" y="1023"/>
                  </a:lnTo>
                  <a:lnTo>
                    <a:pt x="661" y="1011"/>
                  </a:lnTo>
                  <a:lnTo>
                    <a:pt x="680" y="978"/>
                  </a:lnTo>
                  <a:lnTo>
                    <a:pt x="618" y="889"/>
                  </a:lnTo>
                  <a:lnTo>
                    <a:pt x="637" y="888"/>
                  </a:lnTo>
                  <a:lnTo>
                    <a:pt x="554" y="808"/>
                  </a:lnTo>
                  <a:lnTo>
                    <a:pt x="554" y="779"/>
                  </a:lnTo>
                  <a:lnTo>
                    <a:pt x="461" y="741"/>
                  </a:lnTo>
                  <a:lnTo>
                    <a:pt x="376" y="720"/>
                  </a:lnTo>
                  <a:lnTo>
                    <a:pt x="293" y="756"/>
                  </a:lnTo>
                  <a:lnTo>
                    <a:pt x="230" y="732"/>
                  </a:lnTo>
                  <a:lnTo>
                    <a:pt x="254" y="762"/>
                  </a:lnTo>
                  <a:lnTo>
                    <a:pt x="188" y="748"/>
                  </a:lnTo>
                  <a:lnTo>
                    <a:pt x="128" y="718"/>
                  </a:lnTo>
                  <a:lnTo>
                    <a:pt x="188" y="693"/>
                  </a:lnTo>
                  <a:lnTo>
                    <a:pt x="57" y="664"/>
                  </a:lnTo>
                  <a:lnTo>
                    <a:pt x="105" y="639"/>
                  </a:lnTo>
                  <a:lnTo>
                    <a:pt x="261" y="647"/>
                  </a:lnTo>
                  <a:lnTo>
                    <a:pt x="275" y="637"/>
                  </a:lnTo>
                  <a:lnTo>
                    <a:pt x="251" y="620"/>
                  </a:lnTo>
                  <a:lnTo>
                    <a:pt x="274" y="605"/>
                  </a:lnTo>
                  <a:lnTo>
                    <a:pt x="138" y="616"/>
                  </a:lnTo>
                  <a:lnTo>
                    <a:pt x="0" y="55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24" name="Freeform 294"/>
            <p:cNvSpPr/>
            <p:nvPr/>
          </p:nvSpPr>
          <p:spPr bwMode="auto">
            <a:xfrm>
              <a:off x="2503861" y="3577046"/>
              <a:ext cx="72444" cy="87516"/>
            </a:xfrm>
            <a:custGeom>
              <a:avLst/>
              <a:gdLst>
                <a:gd name="T0" fmla="*/ 0 w 154"/>
                <a:gd name="T1" fmla="*/ 4 h 190"/>
                <a:gd name="T2" fmla="*/ 1 w 154"/>
                <a:gd name="T3" fmla="*/ 2 h 190"/>
                <a:gd name="T4" fmla="*/ 2 w 154"/>
                <a:gd name="T5" fmla="*/ 2 h 190"/>
                <a:gd name="T6" fmla="*/ 1 w 154"/>
                <a:gd name="T7" fmla="*/ 1 h 190"/>
                <a:gd name="T8" fmla="*/ 3 w 154"/>
                <a:gd name="T9" fmla="*/ 0 h 190"/>
                <a:gd name="T10" fmla="*/ 3 w 154"/>
                <a:gd name="T11" fmla="*/ 2 h 190"/>
                <a:gd name="T12" fmla="*/ 3 w 154"/>
                <a:gd name="T13" fmla="*/ 2 h 190"/>
                <a:gd name="T14" fmla="*/ 3 w 154"/>
                <a:gd name="T15" fmla="*/ 4 h 190"/>
                <a:gd name="T16" fmla="*/ 2 w 154"/>
                <a:gd name="T17" fmla="*/ 5 h 190"/>
                <a:gd name="T18" fmla="*/ 0 w 154"/>
                <a:gd name="T19" fmla="*/ 4 h 1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4"/>
                <a:gd name="T31" fmla="*/ 0 h 190"/>
                <a:gd name="T32" fmla="*/ 154 w 154"/>
                <a:gd name="T33" fmla="*/ 190 h 1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4" h="190">
                  <a:moveTo>
                    <a:pt x="0" y="154"/>
                  </a:moveTo>
                  <a:lnTo>
                    <a:pt x="35" y="83"/>
                  </a:lnTo>
                  <a:lnTo>
                    <a:pt x="74" y="82"/>
                  </a:lnTo>
                  <a:lnTo>
                    <a:pt x="33" y="24"/>
                  </a:lnTo>
                  <a:lnTo>
                    <a:pt x="123" y="0"/>
                  </a:lnTo>
                  <a:lnTo>
                    <a:pt x="134" y="90"/>
                  </a:lnTo>
                  <a:lnTo>
                    <a:pt x="154" y="98"/>
                  </a:lnTo>
                  <a:lnTo>
                    <a:pt x="114" y="158"/>
                  </a:lnTo>
                  <a:lnTo>
                    <a:pt x="87" y="190"/>
                  </a:lnTo>
                  <a:lnTo>
                    <a:pt x="0" y="154"/>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25" name="Freeform 295"/>
            <p:cNvSpPr/>
            <p:nvPr/>
          </p:nvSpPr>
          <p:spPr bwMode="auto">
            <a:xfrm>
              <a:off x="3073305" y="3772763"/>
              <a:ext cx="85922" cy="136843"/>
            </a:xfrm>
            <a:custGeom>
              <a:avLst/>
              <a:gdLst>
                <a:gd name="T0" fmla="*/ 0 w 181"/>
                <a:gd name="T1" fmla="*/ 2 h 301"/>
                <a:gd name="T2" fmla="*/ 1 w 181"/>
                <a:gd name="T3" fmla="*/ 3 h 301"/>
                <a:gd name="T4" fmla="*/ 1 w 181"/>
                <a:gd name="T5" fmla="*/ 4 h 301"/>
                <a:gd name="T6" fmla="*/ 1 w 181"/>
                <a:gd name="T7" fmla="*/ 6 h 301"/>
                <a:gd name="T8" fmla="*/ 2 w 181"/>
                <a:gd name="T9" fmla="*/ 7 h 301"/>
                <a:gd name="T10" fmla="*/ 4 w 181"/>
                <a:gd name="T11" fmla="*/ 7 h 301"/>
                <a:gd name="T12" fmla="*/ 3 w 181"/>
                <a:gd name="T13" fmla="*/ 4 h 301"/>
                <a:gd name="T14" fmla="*/ 4 w 181"/>
                <a:gd name="T15" fmla="*/ 3 h 301"/>
                <a:gd name="T16" fmla="*/ 1 w 181"/>
                <a:gd name="T17" fmla="*/ 0 h 301"/>
                <a:gd name="T18" fmla="*/ 1 w 181"/>
                <a:gd name="T19" fmla="*/ 1 h 301"/>
                <a:gd name="T20" fmla="*/ 1 w 181"/>
                <a:gd name="T21" fmla="*/ 1 h 301"/>
                <a:gd name="T22" fmla="*/ 0 w 181"/>
                <a:gd name="T23" fmla="*/ 2 h 3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301"/>
                <a:gd name="T38" fmla="*/ 181 w 181"/>
                <a:gd name="T39" fmla="*/ 301 h 3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301">
                  <a:moveTo>
                    <a:pt x="0" y="100"/>
                  </a:moveTo>
                  <a:lnTo>
                    <a:pt x="30" y="140"/>
                  </a:lnTo>
                  <a:lnTo>
                    <a:pt x="59" y="171"/>
                  </a:lnTo>
                  <a:lnTo>
                    <a:pt x="52" y="255"/>
                  </a:lnTo>
                  <a:lnTo>
                    <a:pt x="75" y="301"/>
                  </a:lnTo>
                  <a:lnTo>
                    <a:pt x="181" y="284"/>
                  </a:lnTo>
                  <a:lnTo>
                    <a:pt x="119" y="190"/>
                  </a:lnTo>
                  <a:lnTo>
                    <a:pt x="163" y="111"/>
                  </a:lnTo>
                  <a:lnTo>
                    <a:pt x="53" y="0"/>
                  </a:lnTo>
                  <a:lnTo>
                    <a:pt x="20" y="32"/>
                  </a:lnTo>
                  <a:lnTo>
                    <a:pt x="34" y="61"/>
                  </a:lnTo>
                  <a:lnTo>
                    <a:pt x="0" y="10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26" name="Freeform 296"/>
            <p:cNvSpPr/>
            <p:nvPr/>
          </p:nvSpPr>
          <p:spPr bwMode="auto">
            <a:xfrm>
              <a:off x="2832386" y="3537265"/>
              <a:ext cx="48857" cy="36598"/>
            </a:xfrm>
            <a:custGeom>
              <a:avLst/>
              <a:gdLst>
                <a:gd name="T0" fmla="*/ 0 w 99"/>
                <a:gd name="T1" fmla="*/ 1 h 82"/>
                <a:gd name="T2" fmla="*/ 2 w 99"/>
                <a:gd name="T3" fmla="*/ 1 h 82"/>
                <a:gd name="T4" fmla="*/ 1 w 99"/>
                <a:gd name="T5" fmla="*/ 0 h 82"/>
                <a:gd name="T6" fmla="*/ 2 w 99"/>
                <a:gd name="T7" fmla="*/ 0 h 82"/>
                <a:gd name="T8" fmla="*/ 2 w 99"/>
                <a:gd name="T9" fmla="*/ 2 h 82"/>
                <a:gd name="T10" fmla="*/ 0 w 99"/>
                <a:gd name="T11" fmla="*/ 1 h 82"/>
                <a:gd name="T12" fmla="*/ 0 60000 65536"/>
                <a:gd name="T13" fmla="*/ 0 60000 65536"/>
                <a:gd name="T14" fmla="*/ 0 60000 65536"/>
                <a:gd name="T15" fmla="*/ 0 60000 65536"/>
                <a:gd name="T16" fmla="*/ 0 60000 65536"/>
                <a:gd name="T17" fmla="*/ 0 60000 65536"/>
                <a:gd name="T18" fmla="*/ 0 w 99"/>
                <a:gd name="T19" fmla="*/ 0 h 82"/>
                <a:gd name="T20" fmla="*/ 99 w 99"/>
                <a:gd name="T21" fmla="*/ 82 h 82"/>
              </a:gdLst>
              <a:ahLst/>
              <a:cxnLst>
                <a:cxn ang="T12">
                  <a:pos x="T0" y="T1"/>
                </a:cxn>
                <a:cxn ang="T13">
                  <a:pos x="T2" y="T3"/>
                </a:cxn>
                <a:cxn ang="T14">
                  <a:pos x="T4" y="T5"/>
                </a:cxn>
                <a:cxn ang="T15">
                  <a:pos x="T6" y="T7"/>
                </a:cxn>
                <a:cxn ang="T16">
                  <a:pos x="T8" y="T9"/>
                </a:cxn>
                <a:cxn ang="T17">
                  <a:pos x="T10" y="T11"/>
                </a:cxn>
              </a:cxnLst>
              <a:rect l="T18" t="T19" r="T20" b="T21"/>
              <a:pathLst>
                <a:path w="99" h="82">
                  <a:moveTo>
                    <a:pt x="0" y="63"/>
                  </a:moveTo>
                  <a:lnTo>
                    <a:pt x="74" y="60"/>
                  </a:lnTo>
                  <a:lnTo>
                    <a:pt x="37" y="6"/>
                  </a:lnTo>
                  <a:lnTo>
                    <a:pt x="99" y="0"/>
                  </a:lnTo>
                  <a:lnTo>
                    <a:pt x="99" y="82"/>
                  </a:lnTo>
                  <a:lnTo>
                    <a:pt x="0" y="63"/>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27" name="Freeform 297"/>
            <p:cNvSpPr/>
            <p:nvPr/>
          </p:nvSpPr>
          <p:spPr bwMode="auto">
            <a:xfrm>
              <a:off x="2557772" y="3618417"/>
              <a:ext cx="111193" cy="60466"/>
            </a:xfrm>
            <a:custGeom>
              <a:avLst/>
              <a:gdLst>
                <a:gd name="T0" fmla="*/ 0 w 231"/>
                <a:gd name="T1" fmla="*/ 1 h 133"/>
                <a:gd name="T2" fmla="*/ 1 w 231"/>
                <a:gd name="T3" fmla="*/ 0 h 133"/>
                <a:gd name="T4" fmla="*/ 4 w 231"/>
                <a:gd name="T5" fmla="*/ 0 h 133"/>
                <a:gd name="T6" fmla="*/ 5 w 231"/>
                <a:gd name="T7" fmla="*/ 1 h 133"/>
                <a:gd name="T8" fmla="*/ 4 w 231"/>
                <a:gd name="T9" fmla="*/ 1 h 133"/>
                <a:gd name="T10" fmla="*/ 2 w 231"/>
                <a:gd name="T11" fmla="*/ 3 h 133"/>
                <a:gd name="T12" fmla="*/ 1 w 231"/>
                <a:gd name="T13" fmla="*/ 3 h 133"/>
                <a:gd name="T14" fmla="*/ 0 w 231"/>
                <a:gd name="T15" fmla="*/ 1 h 133"/>
                <a:gd name="T16" fmla="*/ 0 60000 65536"/>
                <a:gd name="T17" fmla="*/ 0 60000 65536"/>
                <a:gd name="T18" fmla="*/ 0 60000 65536"/>
                <a:gd name="T19" fmla="*/ 0 60000 65536"/>
                <a:gd name="T20" fmla="*/ 0 60000 65536"/>
                <a:gd name="T21" fmla="*/ 0 60000 65536"/>
                <a:gd name="T22" fmla="*/ 0 60000 65536"/>
                <a:gd name="T23" fmla="*/ 0 60000 65536"/>
                <a:gd name="T24" fmla="*/ 0 w 231"/>
                <a:gd name="T25" fmla="*/ 0 h 133"/>
                <a:gd name="T26" fmla="*/ 231 w 231"/>
                <a:gd name="T27" fmla="*/ 133 h 13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1" h="133">
                  <a:moveTo>
                    <a:pt x="0" y="68"/>
                  </a:moveTo>
                  <a:lnTo>
                    <a:pt x="40" y="8"/>
                  </a:lnTo>
                  <a:lnTo>
                    <a:pt x="163" y="0"/>
                  </a:lnTo>
                  <a:lnTo>
                    <a:pt x="231" y="42"/>
                  </a:lnTo>
                  <a:lnTo>
                    <a:pt x="176" y="52"/>
                  </a:lnTo>
                  <a:lnTo>
                    <a:pt x="79" y="133"/>
                  </a:lnTo>
                  <a:lnTo>
                    <a:pt x="62" y="112"/>
                  </a:lnTo>
                  <a:lnTo>
                    <a:pt x="0" y="6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28" name="Freeform 298"/>
            <p:cNvSpPr/>
            <p:nvPr/>
          </p:nvSpPr>
          <p:spPr bwMode="auto">
            <a:xfrm>
              <a:off x="3745518" y="2364546"/>
              <a:ext cx="202169" cy="103429"/>
            </a:xfrm>
            <a:custGeom>
              <a:avLst/>
              <a:gdLst>
                <a:gd name="T0" fmla="*/ 0 w 420"/>
                <a:gd name="T1" fmla="*/ 2 h 223"/>
                <a:gd name="T2" fmla="*/ 1 w 420"/>
                <a:gd name="T3" fmla="*/ 2 h 223"/>
                <a:gd name="T4" fmla="*/ 0 w 420"/>
                <a:gd name="T5" fmla="*/ 1 h 223"/>
                <a:gd name="T6" fmla="*/ 1 w 420"/>
                <a:gd name="T7" fmla="*/ 1 h 223"/>
                <a:gd name="T8" fmla="*/ 1 w 420"/>
                <a:gd name="T9" fmla="*/ 1 h 223"/>
                <a:gd name="T10" fmla="*/ 2 w 420"/>
                <a:gd name="T11" fmla="*/ 1 h 223"/>
                <a:gd name="T12" fmla="*/ 1 w 420"/>
                <a:gd name="T13" fmla="*/ 0 h 223"/>
                <a:gd name="T14" fmla="*/ 3 w 420"/>
                <a:gd name="T15" fmla="*/ 1 h 223"/>
                <a:gd name="T16" fmla="*/ 3 w 420"/>
                <a:gd name="T17" fmla="*/ 2 h 223"/>
                <a:gd name="T18" fmla="*/ 4 w 420"/>
                <a:gd name="T19" fmla="*/ 1 h 223"/>
                <a:gd name="T20" fmla="*/ 5 w 420"/>
                <a:gd name="T21" fmla="*/ 1 h 223"/>
                <a:gd name="T22" fmla="*/ 5 w 420"/>
                <a:gd name="T23" fmla="*/ 1 h 223"/>
                <a:gd name="T24" fmla="*/ 6 w 420"/>
                <a:gd name="T25" fmla="*/ 1 h 223"/>
                <a:gd name="T26" fmla="*/ 5 w 420"/>
                <a:gd name="T27" fmla="*/ 1 h 223"/>
                <a:gd name="T28" fmla="*/ 7 w 420"/>
                <a:gd name="T29" fmla="*/ 1 h 223"/>
                <a:gd name="T30" fmla="*/ 7 w 420"/>
                <a:gd name="T31" fmla="*/ 0 h 223"/>
                <a:gd name="T32" fmla="*/ 8 w 420"/>
                <a:gd name="T33" fmla="*/ 1 h 223"/>
                <a:gd name="T34" fmla="*/ 9 w 420"/>
                <a:gd name="T35" fmla="*/ 0 h 223"/>
                <a:gd name="T36" fmla="*/ 8 w 420"/>
                <a:gd name="T37" fmla="*/ 1 h 223"/>
                <a:gd name="T38" fmla="*/ 10 w 420"/>
                <a:gd name="T39" fmla="*/ 3 h 223"/>
                <a:gd name="T40" fmla="*/ 9 w 420"/>
                <a:gd name="T41" fmla="*/ 4 h 223"/>
                <a:gd name="T42" fmla="*/ 5 w 420"/>
                <a:gd name="T43" fmla="*/ 6 h 223"/>
                <a:gd name="T44" fmla="*/ 2 w 420"/>
                <a:gd name="T45" fmla="*/ 5 h 223"/>
                <a:gd name="T46" fmla="*/ 3 w 420"/>
                <a:gd name="T47" fmla="*/ 3 h 223"/>
                <a:gd name="T48" fmla="*/ 1 w 420"/>
                <a:gd name="T49" fmla="*/ 3 h 223"/>
                <a:gd name="T50" fmla="*/ 3 w 420"/>
                <a:gd name="T51" fmla="*/ 3 h 223"/>
                <a:gd name="T52" fmla="*/ 2 w 420"/>
                <a:gd name="T53" fmla="*/ 2 h 223"/>
                <a:gd name="T54" fmla="*/ 3 w 420"/>
                <a:gd name="T55" fmla="*/ 2 h 223"/>
                <a:gd name="T56" fmla="*/ 0 w 420"/>
                <a:gd name="T57" fmla="*/ 2 h 2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20"/>
                <a:gd name="T88" fmla="*/ 0 h 223"/>
                <a:gd name="T89" fmla="*/ 420 w 420"/>
                <a:gd name="T90" fmla="*/ 223 h 2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20" h="223">
                  <a:moveTo>
                    <a:pt x="0" y="79"/>
                  </a:moveTo>
                  <a:lnTo>
                    <a:pt x="29" y="69"/>
                  </a:lnTo>
                  <a:lnTo>
                    <a:pt x="12" y="50"/>
                  </a:lnTo>
                  <a:lnTo>
                    <a:pt x="47" y="62"/>
                  </a:lnTo>
                  <a:lnTo>
                    <a:pt x="31" y="24"/>
                  </a:lnTo>
                  <a:lnTo>
                    <a:pt x="73" y="46"/>
                  </a:lnTo>
                  <a:lnTo>
                    <a:pt x="52" y="2"/>
                  </a:lnTo>
                  <a:lnTo>
                    <a:pt x="116" y="36"/>
                  </a:lnTo>
                  <a:lnTo>
                    <a:pt x="124" y="94"/>
                  </a:lnTo>
                  <a:lnTo>
                    <a:pt x="159" y="31"/>
                  </a:lnTo>
                  <a:lnTo>
                    <a:pt x="193" y="54"/>
                  </a:lnTo>
                  <a:lnTo>
                    <a:pt x="220" y="23"/>
                  </a:lnTo>
                  <a:lnTo>
                    <a:pt x="245" y="63"/>
                  </a:lnTo>
                  <a:lnTo>
                    <a:pt x="238" y="24"/>
                  </a:lnTo>
                  <a:lnTo>
                    <a:pt x="305" y="24"/>
                  </a:lnTo>
                  <a:lnTo>
                    <a:pt x="316" y="0"/>
                  </a:lnTo>
                  <a:lnTo>
                    <a:pt x="346" y="23"/>
                  </a:lnTo>
                  <a:lnTo>
                    <a:pt x="383" y="14"/>
                  </a:lnTo>
                  <a:lnTo>
                    <a:pt x="356" y="31"/>
                  </a:lnTo>
                  <a:lnTo>
                    <a:pt x="420" y="102"/>
                  </a:lnTo>
                  <a:lnTo>
                    <a:pt x="364" y="165"/>
                  </a:lnTo>
                  <a:lnTo>
                    <a:pt x="209" y="223"/>
                  </a:lnTo>
                  <a:lnTo>
                    <a:pt x="70" y="196"/>
                  </a:lnTo>
                  <a:lnTo>
                    <a:pt x="107" y="139"/>
                  </a:lnTo>
                  <a:lnTo>
                    <a:pt x="23" y="119"/>
                  </a:lnTo>
                  <a:lnTo>
                    <a:pt x="104" y="113"/>
                  </a:lnTo>
                  <a:lnTo>
                    <a:pt x="73" y="97"/>
                  </a:lnTo>
                  <a:lnTo>
                    <a:pt x="105" y="79"/>
                  </a:lnTo>
                  <a:lnTo>
                    <a:pt x="0" y="7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29" name="Freeform 299"/>
            <p:cNvSpPr/>
            <p:nvPr/>
          </p:nvSpPr>
          <p:spPr bwMode="auto">
            <a:xfrm>
              <a:off x="2050664" y="3263578"/>
              <a:ext cx="552596" cy="385072"/>
            </a:xfrm>
            <a:custGeom>
              <a:avLst/>
              <a:gdLst>
                <a:gd name="T0" fmla="*/ 0 w 1151"/>
                <a:gd name="T1" fmla="*/ 0 h 847"/>
                <a:gd name="T2" fmla="*/ 1 w 1151"/>
                <a:gd name="T3" fmla="*/ 3 h 847"/>
                <a:gd name="T4" fmla="*/ 3 w 1151"/>
                <a:gd name="T5" fmla="*/ 5 h 847"/>
                <a:gd name="T6" fmla="*/ 3 w 1151"/>
                <a:gd name="T7" fmla="*/ 5 h 847"/>
                <a:gd name="T8" fmla="*/ 2 w 1151"/>
                <a:gd name="T9" fmla="*/ 6 h 847"/>
                <a:gd name="T10" fmla="*/ 3 w 1151"/>
                <a:gd name="T11" fmla="*/ 7 h 847"/>
                <a:gd name="T12" fmla="*/ 4 w 1151"/>
                <a:gd name="T13" fmla="*/ 8 h 847"/>
                <a:gd name="T14" fmla="*/ 4 w 1151"/>
                <a:gd name="T15" fmla="*/ 9 h 847"/>
                <a:gd name="T16" fmla="*/ 6 w 1151"/>
                <a:gd name="T17" fmla="*/ 11 h 847"/>
                <a:gd name="T18" fmla="*/ 7 w 1151"/>
                <a:gd name="T19" fmla="*/ 10 h 847"/>
                <a:gd name="T20" fmla="*/ 2 w 1151"/>
                <a:gd name="T21" fmla="*/ 3 h 847"/>
                <a:gd name="T22" fmla="*/ 2 w 1151"/>
                <a:gd name="T23" fmla="*/ 1 h 847"/>
                <a:gd name="T24" fmla="*/ 3 w 1151"/>
                <a:gd name="T25" fmla="*/ 1 h 847"/>
                <a:gd name="T26" fmla="*/ 5 w 1151"/>
                <a:gd name="T27" fmla="*/ 5 h 847"/>
                <a:gd name="T28" fmla="*/ 7 w 1151"/>
                <a:gd name="T29" fmla="*/ 7 h 847"/>
                <a:gd name="T30" fmla="*/ 7 w 1151"/>
                <a:gd name="T31" fmla="*/ 8 h 847"/>
                <a:gd name="T32" fmla="*/ 10 w 1151"/>
                <a:gd name="T33" fmla="*/ 11 h 847"/>
                <a:gd name="T34" fmla="*/ 11 w 1151"/>
                <a:gd name="T35" fmla="*/ 13 h 847"/>
                <a:gd name="T36" fmla="*/ 10 w 1151"/>
                <a:gd name="T37" fmla="*/ 14 h 847"/>
                <a:gd name="T38" fmla="*/ 11 w 1151"/>
                <a:gd name="T39" fmla="*/ 15 h 847"/>
                <a:gd name="T40" fmla="*/ 17 w 1151"/>
                <a:gd name="T41" fmla="*/ 18 h 847"/>
                <a:gd name="T42" fmla="*/ 20 w 1151"/>
                <a:gd name="T43" fmla="*/ 18 h 847"/>
                <a:gd name="T44" fmla="*/ 22 w 1151"/>
                <a:gd name="T45" fmla="*/ 20 h 847"/>
                <a:gd name="T46" fmla="*/ 23 w 1151"/>
                <a:gd name="T47" fmla="*/ 18 h 847"/>
                <a:gd name="T48" fmla="*/ 23 w 1151"/>
                <a:gd name="T49" fmla="*/ 18 h 847"/>
                <a:gd name="T50" fmla="*/ 23 w 1151"/>
                <a:gd name="T51" fmla="*/ 17 h 847"/>
                <a:gd name="T52" fmla="*/ 25 w 1151"/>
                <a:gd name="T53" fmla="*/ 16 h 847"/>
                <a:gd name="T54" fmla="*/ 25 w 1151"/>
                <a:gd name="T55" fmla="*/ 16 h 847"/>
                <a:gd name="T56" fmla="*/ 25 w 1151"/>
                <a:gd name="T57" fmla="*/ 15 h 847"/>
                <a:gd name="T58" fmla="*/ 26 w 1151"/>
                <a:gd name="T59" fmla="*/ 16 h 847"/>
                <a:gd name="T60" fmla="*/ 27 w 1151"/>
                <a:gd name="T61" fmla="*/ 13 h 847"/>
                <a:gd name="T62" fmla="*/ 25 w 1151"/>
                <a:gd name="T63" fmla="*/ 12 h 847"/>
                <a:gd name="T64" fmla="*/ 24 w 1151"/>
                <a:gd name="T65" fmla="*/ 13 h 847"/>
                <a:gd name="T66" fmla="*/ 23 w 1151"/>
                <a:gd name="T67" fmla="*/ 16 h 847"/>
                <a:gd name="T68" fmla="*/ 20 w 1151"/>
                <a:gd name="T69" fmla="*/ 16 h 847"/>
                <a:gd name="T70" fmla="*/ 19 w 1151"/>
                <a:gd name="T71" fmla="*/ 15 h 847"/>
                <a:gd name="T72" fmla="*/ 17 w 1151"/>
                <a:gd name="T73" fmla="*/ 12 h 847"/>
                <a:gd name="T74" fmla="*/ 17 w 1151"/>
                <a:gd name="T75" fmla="*/ 9 h 847"/>
                <a:gd name="T76" fmla="*/ 18 w 1151"/>
                <a:gd name="T77" fmla="*/ 8 h 847"/>
                <a:gd name="T78" fmla="*/ 16 w 1151"/>
                <a:gd name="T79" fmla="*/ 7 h 847"/>
                <a:gd name="T80" fmla="*/ 14 w 1151"/>
                <a:gd name="T81" fmla="*/ 3 h 847"/>
                <a:gd name="T82" fmla="*/ 12 w 1151"/>
                <a:gd name="T83" fmla="*/ 4 h 847"/>
                <a:gd name="T84" fmla="*/ 9 w 1151"/>
                <a:gd name="T85" fmla="*/ 1 h 847"/>
                <a:gd name="T86" fmla="*/ 5 w 1151"/>
                <a:gd name="T87" fmla="*/ 2 h 847"/>
                <a:gd name="T88" fmla="*/ 2 w 1151"/>
                <a:gd name="T89" fmla="*/ 0 h 847"/>
                <a:gd name="T90" fmla="*/ 0 w 1151"/>
                <a:gd name="T91" fmla="*/ 0 h 84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51"/>
                <a:gd name="T139" fmla="*/ 0 h 847"/>
                <a:gd name="T140" fmla="*/ 1151 w 1151"/>
                <a:gd name="T141" fmla="*/ 847 h 84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51" h="847">
                  <a:moveTo>
                    <a:pt x="0" y="9"/>
                  </a:moveTo>
                  <a:lnTo>
                    <a:pt x="55" y="141"/>
                  </a:lnTo>
                  <a:lnTo>
                    <a:pt x="118" y="202"/>
                  </a:lnTo>
                  <a:lnTo>
                    <a:pt x="112" y="238"/>
                  </a:lnTo>
                  <a:lnTo>
                    <a:pt x="80" y="246"/>
                  </a:lnTo>
                  <a:lnTo>
                    <a:pt x="152" y="275"/>
                  </a:lnTo>
                  <a:lnTo>
                    <a:pt x="191" y="334"/>
                  </a:lnTo>
                  <a:lnTo>
                    <a:pt x="190" y="384"/>
                  </a:lnTo>
                  <a:lnTo>
                    <a:pt x="272" y="468"/>
                  </a:lnTo>
                  <a:lnTo>
                    <a:pt x="289" y="438"/>
                  </a:lnTo>
                  <a:lnTo>
                    <a:pt x="97" y="120"/>
                  </a:lnTo>
                  <a:lnTo>
                    <a:pt x="85" y="35"/>
                  </a:lnTo>
                  <a:lnTo>
                    <a:pt x="128" y="58"/>
                  </a:lnTo>
                  <a:lnTo>
                    <a:pt x="196" y="196"/>
                  </a:lnTo>
                  <a:lnTo>
                    <a:pt x="299" y="300"/>
                  </a:lnTo>
                  <a:lnTo>
                    <a:pt x="297" y="339"/>
                  </a:lnTo>
                  <a:lnTo>
                    <a:pt x="439" y="483"/>
                  </a:lnTo>
                  <a:lnTo>
                    <a:pt x="456" y="542"/>
                  </a:lnTo>
                  <a:lnTo>
                    <a:pt x="439" y="583"/>
                  </a:lnTo>
                  <a:lnTo>
                    <a:pt x="473" y="638"/>
                  </a:lnTo>
                  <a:lnTo>
                    <a:pt x="746" y="785"/>
                  </a:lnTo>
                  <a:lnTo>
                    <a:pt x="863" y="775"/>
                  </a:lnTo>
                  <a:lnTo>
                    <a:pt x="941" y="847"/>
                  </a:lnTo>
                  <a:lnTo>
                    <a:pt x="976" y="776"/>
                  </a:lnTo>
                  <a:lnTo>
                    <a:pt x="1015" y="775"/>
                  </a:lnTo>
                  <a:lnTo>
                    <a:pt x="974" y="717"/>
                  </a:lnTo>
                  <a:lnTo>
                    <a:pt x="1064" y="693"/>
                  </a:lnTo>
                  <a:lnTo>
                    <a:pt x="1095" y="668"/>
                  </a:lnTo>
                  <a:lnTo>
                    <a:pt x="1103" y="653"/>
                  </a:lnTo>
                  <a:lnTo>
                    <a:pt x="1112" y="684"/>
                  </a:lnTo>
                  <a:lnTo>
                    <a:pt x="1151" y="544"/>
                  </a:lnTo>
                  <a:lnTo>
                    <a:pt x="1101" y="522"/>
                  </a:lnTo>
                  <a:lnTo>
                    <a:pt x="1016" y="544"/>
                  </a:lnTo>
                  <a:lnTo>
                    <a:pt x="971" y="668"/>
                  </a:lnTo>
                  <a:lnTo>
                    <a:pt x="857" y="678"/>
                  </a:lnTo>
                  <a:lnTo>
                    <a:pt x="814" y="649"/>
                  </a:lnTo>
                  <a:lnTo>
                    <a:pt x="738" y="498"/>
                  </a:lnTo>
                  <a:lnTo>
                    <a:pt x="737" y="384"/>
                  </a:lnTo>
                  <a:lnTo>
                    <a:pt x="762" y="327"/>
                  </a:lnTo>
                  <a:lnTo>
                    <a:pt x="687" y="300"/>
                  </a:lnTo>
                  <a:lnTo>
                    <a:pt x="588" y="139"/>
                  </a:lnTo>
                  <a:lnTo>
                    <a:pt x="509" y="174"/>
                  </a:lnTo>
                  <a:lnTo>
                    <a:pt x="407" y="43"/>
                  </a:lnTo>
                  <a:lnTo>
                    <a:pt x="233" y="70"/>
                  </a:lnTo>
                  <a:lnTo>
                    <a:pt x="87" y="0"/>
                  </a:lnTo>
                  <a:lnTo>
                    <a:pt x="0" y="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30" name="Freeform 300"/>
            <p:cNvSpPr/>
            <p:nvPr/>
          </p:nvSpPr>
          <p:spPr bwMode="auto">
            <a:xfrm>
              <a:off x="2594837" y="3637511"/>
              <a:ext cx="74129" cy="84333"/>
            </a:xfrm>
            <a:custGeom>
              <a:avLst/>
              <a:gdLst>
                <a:gd name="T0" fmla="*/ 0 w 152"/>
                <a:gd name="T1" fmla="*/ 2 h 184"/>
                <a:gd name="T2" fmla="*/ 1 w 152"/>
                <a:gd name="T3" fmla="*/ 4 h 184"/>
                <a:gd name="T4" fmla="*/ 3 w 152"/>
                <a:gd name="T5" fmla="*/ 4 h 184"/>
                <a:gd name="T6" fmla="*/ 4 w 152"/>
                <a:gd name="T7" fmla="*/ 0 h 184"/>
                <a:gd name="T8" fmla="*/ 2 w 152"/>
                <a:gd name="T9" fmla="*/ 0 h 184"/>
                <a:gd name="T10" fmla="*/ 0 w 152"/>
                <a:gd name="T11" fmla="*/ 2 h 184"/>
                <a:gd name="T12" fmla="*/ 0 60000 65536"/>
                <a:gd name="T13" fmla="*/ 0 60000 65536"/>
                <a:gd name="T14" fmla="*/ 0 60000 65536"/>
                <a:gd name="T15" fmla="*/ 0 60000 65536"/>
                <a:gd name="T16" fmla="*/ 0 60000 65536"/>
                <a:gd name="T17" fmla="*/ 0 60000 65536"/>
                <a:gd name="T18" fmla="*/ 0 w 152"/>
                <a:gd name="T19" fmla="*/ 0 h 184"/>
                <a:gd name="T20" fmla="*/ 152 w 152"/>
                <a:gd name="T21" fmla="*/ 184 h 184"/>
              </a:gdLst>
              <a:ahLst/>
              <a:cxnLst>
                <a:cxn ang="T12">
                  <a:pos x="T0" y="T1"/>
                </a:cxn>
                <a:cxn ang="T13">
                  <a:pos x="T2" y="T3"/>
                </a:cxn>
                <a:cxn ang="T14">
                  <a:pos x="T4" y="T5"/>
                </a:cxn>
                <a:cxn ang="T15">
                  <a:pos x="T6" y="T7"/>
                </a:cxn>
                <a:cxn ang="T16">
                  <a:pos x="T8" y="T9"/>
                </a:cxn>
                <a:cxn ang="T17">
                  <a:pos x="T10" y="T11"/>
                </a:cxn>
              </a:cxnLst>
              <a:rect l="T18" t="T19" r="T20" b="T21"/>
              <a:pathLst>
                <a:path w="152" h="184">
                  <a:moveTo>
                    <a:pt x="0" y="91"/>
                  </a:moveTo>
                  <a:lnTo>
                    <a:pt x="61" y="180"/>
                  </a:lnTo>
                  <a:lnTo>
                    <a:pt x="140" y="184"/>
                  </a:lnTo>
                  <a:lnTo>
                    <a:pt x="152" y="0"/>
                  </a:lnTo>
                  <a:lnTo>
                    <a:pt x="97" y="10"/>
                  </a:lnTo>
                  <a:lnTo>
                    <a:pt x="0" y="9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31" name="Freeform 301"/>
            <p:cNvSpPr/>
            <p:nvPr/>
          </p:nvSpPr>
          <p:spPr bwMode="auto">
            <a:xfrm>
              <a:off x="2672335" y="3745713"/>
              <a:ext cx="104454" cy="50919"/>
            </a:xfrm>
            <a:custGeom>
              <a:avLst/>
              <a:gdLst>
                <a:gd name="T0" fmla="*/ 0 w 215"/>
                <a:gd name="T1" fmla="*/ 1 h 111"/>
                <a:gd name="T2" fmla="*/ 0 w 215"/>
                <a:gd name="T3" fmla="*/ 0 h 111"/>
                <a:gd name="T4" fmla="*/ 1 w 215"/>
                <a:gd name="T5" fmla="*/ 1 h 111"/>
                <a:gd name="T6" fmla="*/ 3 w 215"/>
                <a:gd name="T7" fmla="*/ 0 h 111"/>
                <a:gd name="T8" fmla="*/ 5 w 215"/>
                <a:gd name="T9" fmla="*/ 1 h 111"/>
                <a:gd name="T10" fmla="*/ 5 w 215"/>
                <a:gd name="T11" fmla="*/ 3 h 111"/>
                <a:gd name="T12" fmla="*/ 5 w 215"/>
                <a:gd name="T13" fmla="*/ 1 h 111"/>
                <a:gd name="T14" fmla="*/ 3 w 215"/>
                <a:gd name="T15" fmla="*/ 1 h 111"/>
                <a:gd name="T16" fmla="*/ 3 w 215"/>
                <a:gd name="T17" fmla="*/ 1 h 111"/>
                <a:gd name="T18" fmla="*/ 3 w 215"/>
                <a:gd name="T19" fmla="*/ 2 h 111"/>
                <a:gd name="T20" fmla="*/ 2 w 215"/>
                <a:gd name="T21" fmla="*/ 3 h 111"/>
                <a:gd name="T22" fmla="*/ 0 w 215"/>
                <a:gd name="T23" fmla="*/ 1 h 1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5"/>
                <a:gd name="T37" fmla="*/ 0 h 111"/>
                <a:gd name="T38" fmla="*/ 215 w 215"/>
                <a:gd name="T39" fmla="*/ 111 h 1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5" h="111">
                  <a:moveTo>
                    <a:pt x="0" y="60"/>
                  </a:moveTo>
                  <a:lnTo>
                    <a:pt x="18" y="0"/>
                  </a:lnTo>
                  <a:lnTo>
                    <a:pt x="65" y="37"/>
                  </a:lnTo>
                  <a:lnTo>
                    <a:pt x="146" y="2"/>
                  </a:lnTo>
                  <a:lnTo>
                    <a:pt x="215" y="45"/>
                  </a:lnTo>
                  <a:lnTo>
                    <a:pt x="200" y="108"/>
                  </a:lnTo>
                  <a:lnTo>
                    <a:pt x="193" y="54"/>
                  </a:lnTo>
                  <a:lnTo>
                    <a:pt x="146" y="35"/>
                  </a:lnTo>
                  <a:lnTo>
                    <a:pt x="103" y="66"/>
                  </a:lnTo>
                  <a:lnTo>
                    <a:pt x="115" y="98"/>
                  </a:lnTo>
                  <a:lnTo>
                    <a:pt x="96" y="111"/>
                  </a:lnTo>
                  <a:lnTo>
                    <a:pt x="0" y="6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32" name="Freeform 302"/>
            <p:cNvSpPr/>
            <p:nvPr/>
          </p:nvSpPr>
          <p:spPr bwMode="auto">
            <a:xfrm>
              <a:off x="3049719" y="4328095"/>
              <a:ext cx="149942" cy="170259"/>
            </a:xfrm>
            <a:custGeom>
              <a:avLst/>
              <a:gdLst>
                <a:gd name="T0" fmla="*/ 0 w 311"/>
                <a:gd name="T1" fmla="*/ 3 h 377"/>
                <a:gd name="T2" fmla="*/ 1 w 311"/>
                <a:gd name="T3" fmla="*/ 1 h 377"/>
                <a:gd name="T4" fmla="*/ 3 w 311"/>
                <a:gd name="T5" fmla="*/ 0 h 377"/>
                <a:gd name="T6" fmla="*/ 4 w 311"/>
                <a:gd name="T7" fmla="*/ 1 h 377"/>
                <a:gd name="T8" fmla="*/ 4 w 311"/>
                <a:gd name="T9" fmla="*/ 3 h 377"/>
                <a:gd name="T10" fmla="*/ 6 w 311"/>
                <a:gd name="T11" fmla="*/ 3 h 377"/>
                <a:gd name="T12" fmla="*/ 6 w 311"/>
                <a:gd name="T13" fmla="*/ 5 h 377"/>
                <a:gd name="T14" fmla="*/ 7 w 311"/>
                <a:gd name="T15" fmla="*/ 5 h 377"/>
                <a:gd name="T16" fmla="*/ 7 w 311"/>
                <a:gd name="T17" fmla="*/ 7 h 377"/>
                <a:gd name="T18" fmla="*/ 6 w 311"/>
                <a:gd name="T19" fmla="*/ 9 h 377"/>
                <a:gd name="T20" fmla="*/ 4 w 311"/>
                <a:gd name="T21" fmla="*/ 9 h 377"/>
                <a:gd name="T22" fmla="*/ 4 w 311"/>
                <a:gd name="T23" fmla="*/ 7 h 377"/>
                <a:gd name="T24" fmla="*/ 0 w 311"/>
                <a:gd name="T25" fmla="*/ 3 h 3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1"/>
                <a:gd name="T40" fmla="*/ 0 h 377"/>
                <a:gd name="T41" fmla="*/ 311 w 311"/>
                <a:gd name="T42" fmla="*/ 377 h 37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1" h="377">
                  <a:moveTo>
                    <a:pt x="0" y="141"/>
                  </a:moveTo>
                  <a:lnTo>
                    <a:pt x="21" y="23"/>
                  </a:lnTo>
                  <a:lnTo>
                    <a:pt x="134" y="0"/>
                  </a:lnTo>
                  <a:lnTo>
                    <a:pt x="169" y="39"/>
                  </a:lnTo>
                  <a:lnTo>
                    <a:pt x="177" y="130"/>
                  </a:lnTo>
                  <a:lnTo>
                    <a:pt x="260" y="143"/>
                  </a:lnTo>
                  <a:lnTo>
                    <a:pt x="270" y="205"/>
                  </a:lnTo>
                  <a:lnTo>
                    <a:pt x="311" y="218"/>
                  </a:lnTo>
                  <a:lnTo>
                    <a:pt x="305" y="295"/>
                  </a:lnTo>
                  <a:lnTo>
                    <a:pt x="263" y="377"/>
                  </a:lnTo>
                  <a:lnTo>
                    <a:pt x="159" y="371"/>
                  </a:lnTo>
                  <a:lnTo>
                    <a:pt x="180" y="281"/>
                  </a:lnTo>
                  <a:lnTo>
                    <a:pt x="0" y="14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33" name="Freeform 303"/>
            <p:cNvSpPr/>
            <p:nvPr/>
          </p:nvSpPr>
          <p:spPr bwMode="auto">
            <a:xfrm>
              <a:off x="2706030" y="3941431"/>
              <a:ext cx="227441" cy="364387"/>
            </a:xfrm>
            <a:custGeom>
              <a:avLst/>
              <a:gdLst>
                <a:gd name="T0" fmla="*/ 0 w 476"/>
                <a:gd name="T1" fmla="*/ 4 h 803"/>
                <a:gd name="T2" fmla="*/ 0 w 476"/>
                <a:gd name="T3" fmla="*/ 6 h 803"/>
                <a:gd name="T4" fmla="*/ 2 w 476"/>
                <a:gd name="T5" fmla="*/ 9 h 803"/>
                <a:gd name="T6" fmla="*/ 4 w 476"/>
                <a:gd name="T7" fmla="*/ 15 h 803"/>
                <a:gd name="T8" fmla="*/ 9 w 476"/>
                <a:gd name="T9" fmla="*/ 19 h 803"/>
                <a:gd name="T10" fmla="*/ 10 w 476"/>
                <a:gd name="T11" fmla="*/ 18 h 803"/>
                <a:gd name="T12" fmla="*/ 11 w 476"/>
                <a:gd name="T13" fmla="*/ 17 h 803"/>
                <a:gd name="T14" fmla="*/ 10 w 476"/>
                <a:gd name="T15" fmla="*/ 16 h 803"/>
                <a:gd name="T16" fmla="*/ 10 w 476"/>
                <a:gd name="T17" fmla="*/ 16 h 803"/>
                <a:gd name="T18" fmla="*/ 11 w 476"/>
                <a:gd name="T19" fmla="*/ 13 h 803"/>
                <a:gd name="T20" fmla="*/ 10 w 476"/>
                <a:gd name="T21" fmla="*/ 11 h 803"/>
                <a:gd name="T22" fmla="*/ 9 w 476"/>
                <a:gd name="T23" fmla="*/ 11 h 803"/>
                <a:gd name="T24" fmla="*/ 9 w 476"/>
                <a:gd name="T25" fmla="*/ 9 h 803"/>
                <a:gd name="T26" fmla="*/ 9 w 476"/>
                <a:gd name="T27" fmla="*/ 10 h 803"/>
                <a:gd name="T28" fmla="*/ 7 w 476"/>
                <a:gd name="T29" fmla="*/ 9 h 803"/>
                <a:gd name="T30" fmla="*/ 7 w 476"/>
                <a:gd name="T31" fmla="*/ 8 h 803"/>
                <a:gd name="T32" fmla="*/ 8 w 476"/>
                <a:gd name="T33" fmla="*/ 5 h 803"/>
                <a:gd name="T34" fmla="*/ 10 w 476"/>
                <a:gd name="T35" fmla="*/ 4 h 803"/>
                <a:gd name="T36" fmla="*/ 9 w 476"/>
                <a:gd name="T37" fmla="*/ 4 h 803"/>
                <a:gd name="T38" fmla="*/ 10 w 476"/>
                <a:gd name="T39" fmla="*/ 3 h 803"/>
                <a:gd name="T40" fmla="*/ 7 w 476"/>
                <a:gd name="T41" fmla="*/ 2 h 803"/>
                <a:gd name="T42" fmla="*/ 5 w 476"/>
                <a:gd name="T43" fmla="*/ 0 h 803"/>
                <a:gd name="T44" fmla="*/ 5 w 476"/>
                <a:gd name="T45" fmla="*/ 2 h 803"/>
                <a:gd name="T46" fmla="*/ 3 w 476"/>
                <a:gd name="T47" fmla="*/ 3 h 803"/>
                <a:gd name="T48" fmla="*/ 2 w 476"/>
                <a:gd name="T49" fmla="*/ 5 h 803"/>
                <a:gd name="T50" fmla="*/ 1 w 476"/>
                <a:gd name="T51" fmla="*/ 5 h 803"/>
                <a:gd name="T52" fmla="*/ 1 w 476"/>
                <a:gd name="T53" fmla="*/ 3 h 803"/>
                <a:gd name="T54" fmla="*/ 0 w 476"/>
                <a:gd name="T55" fmla="*/ 4 h 80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76"/>
                <a:gd name="T85" fmla="*/ 0 h 803"/>
                <a:gd name="T86" fmla="*/ 476 w 476"/>
                <a:gd name="T87" fmla="*/ 803 h 80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76" h="803">
                  <a:moveTo>
                    <a:pt x="0" y="188"/>
                  </a:moveTo>
                  <a:lnTo>
                    <a:pt x="8" y="254"/>
                  </a:lnTo>
                  <a:lnTo>
                    <a:pt x="93" y="364"/>
                  </a:lnTo>
                  <a:lnTo>
                    <a:pt x="188" y="627"/>
                  </a:lnTo>
                  <a:lnTo>
                    <a:pt x="408" y="803"/>
                  </a:lnTo>
                  <a:lnTo>
                    <a:pt x="446" y="771"/>
                  </a:lnTo>
                  <a:lnTo>
                    <a:pt x="468" y="714"/>
                  </a:lnTo>
                  <a:lnTo>
                    <a:pt x="435" y="696"/>
                  </a:lnTo>
                  <a:lnTo>
                    <a:pt x="455" y="681"/>
                  </a:lnTo>
                  <a:lnTo>
                    <a:pt x="476" y="542"/>
                  </a:lnTo>
                  <a:lnTo>
                    <a:pt x="444" y="480"/>
                  </a:lnTo>
                  <a:lnTo>
                    <a:pt x="412" y="480"/>
                  </a:lnTo>
                  <a:lnTo>
                    <a:pt x="412" y="405"/>
                  </a:lnTo>
                  <a:lnTo>
                    <a:pt x="369" y="438"/>
                  </a:lnTo>
                  <a:lnTo>
                    <a:pt x="318" y="410"/>
                  </a:lnTo>
                  <a:lnTo>
                    <a:pt x="287" y="327"/>
                  </a:lnTo>
                  <a:lnTo>
                    <a:pt x="338" y="226"/>
                  </a:lnTo>
                  <a:lnTo>
                    <a:pt x="435" y="178"/>
                  </a:lnTo>
                  <a:lnTo>
                    <a:pt x="407" y="161"/>
                  </a:lnTo>
                  <a:lnTo>
                    <a:pt x="423" y="111"/>
                  </a:lnTo>
                  <a:lnTo>
                    <a:pt x="313" y="101"/>
                  </a:lnTo>
                  <a:lnTo>
                    <a:pt x="231" y="0"/>
                  </a:lnTo>
                  <a:lnTo>
                    <a:pt x="213" y="75"/>
                  </a:lnTo>
                  <a:lnTo>
                    <a:pt x="126" y="132"/>
                  </a:lnTo>
                  <a:lnTo>
                    <a:pt x="81" y="211"/>
                  </a:lnTo>
                  <a:lnTo>
                    <a:pt x="31" y="199"/>
                  </a:lnTo>
                  <a:lnTo>
                    <a:pt x="37" y="151"/>
                  </a:lnTo>
                  <a:lnTo>
                    <a:pt x="0" y="18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34" name="Freeform 304"/>
            <p:cNvSpPr/>
            <p:nvPr/>
          </p:nvSpPr>
          <p:spPr bwMode="auto">
            <a:xfrm>
              <a:off x="3130586" y="3823682"/>
              <a:ext cx="77498" cy="77969"/>
            </a:xfrm>
            <a:custGeom>
              <a:avLst/>
              <a:gdLst>
                <a:gd name="T0" fmla="*/ 0 w 159"/>
                <a:gd name="T1" fmla="*/ 2 h 173"/>
                <a:gd name="T2" fmla="*/ 1 w 159"/>
                <a:gd name="T3" fmla="*/ 0 h 173"/>
                <a:gd name="T4" fmla="*/ 4 w 159"/>
                <a:gd name="T5" fmla="*/ 0 h 173"/>
                <a:gd name="T6" fmla="*/ 3 w 159"/>
                <a:gd name="T7" fmla="*/ 4 h 173"/>
                <a:gd name="T8" fmla="*/ 1 w 159"/>
                <a:gd name="T9" fmla="*/ 4 h 173"/>
                <a:gd name="T10" fmla="*/ 0 w 159"/>
                <a:gd name="T11" fmla="*/ 2 h 173"/>
                <a:gd name="T12" fmla="*/ 0 60000 65536"/>
                <a:gd name="T13" fmla="*/ 0 60000 65536"/>
                <a:gd name="T14" fmla="*/ 0 60000 65536"/>
                <a:gd name="T15" fmla="*/ 0 60000 65536"/>
                <a:gd name="T16" fmla="*/ 0 60000 65536"/>
                <a:gd name="T17" fmla="*/ 0 60000 65536"/>
                <a:gd name="T18" fmla="*/ 0 w 159"/>
                <a:gd name="T19" fmla="*/ 0 h 173"/>
                <a:gd name="T20" fmla="*/ 159 w 159"/>
                <a:gd name="T21" fmla="*/ 173 h 173"/>
              </a:gdLst>
              <a:ahLst/>
              <a:cxnLst>
                <a:cxn ang="T12">
                  <a:pos x="T0" y="T1"/>
                </a:cxn>
                <a:cxn ang="T13">
                  <a:pos x="T2" y="T3"/>
                </a:cxn>
                <a:cxn ang="T14">
                  <a:pos x="T4" y="T5"/>
                </a:cxn>
                <a:cxn ang="T15">
                  <a:pos x="T6" y="T7"/>
                </a:cxn>
                <a:cxn ang="T16">
                  <a:pos x="T8" y="T9"/>
                </a:cxn>
                <a:cxn ang="T17">
                  <a:pos x="T10" y="T11"/>
                </a:cxn>
              </a:cxnLst>
              <a:rect l="T18" t="T19" r="T20" b="T21"/>
              <a:pathLst>
                <a:path w="159" h="173">
                  <a:moveTo>
                    <a:pt x="0" y="79"/>
                  </a:moveTo>
                  <a:lnTo>
                    <a:pt x="44" y="0"/>
                  </a:lnTo>
                  <a:lnTo>
                    <a:pt x="159" y="12"/>
                  </a:lnTo>
                  <a:lnTo>
                    <a:pt x="146" y="161"/>
                  </a:lnTo>
                  <a:lnTo>
                    <a:pt x="62" y="173"/>
                  </a:lnTo>
                  <a:lnTo>
                    <a:pt x="0" y="7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35" name="Freeform 305"/>
            <p:cNvSpPr/>
            <p:nvPr/>
          </p:nvSpPr>
          <p:spPr bwMode="auto">
            <a:xfrm>
              <a:off x="3059827" y="3725027"/>
              <a:ext cx="18532" cy="14321"/>
            </a:xfrm>
            <a:custGeom>
              <a:avLst/>
              <a:gdLst>
                <a:gd name="T0" fmla="*/ 0 w 39"/>
                <a:gd name="T1" fmla="*/ 1 h 32"/>
                <a:gd name="T2" fmla="*/ 1 w 39"/>
                <a:gd name="T3" fmla="*/ 1 h 32"/>
                <a:gd name="T4" fmla="*/ 1 w 39"/>
                <a:gd name="T5" fmla="*/ 0 h 32"/>
                <a:gd name="T6" fmla="*/ 0 w 39"/>
                <a:gd name="T7" fmla="*/ 1 h 32"/>
                <a:gd name="T8" fmla="*/ 0 60000 65536"/>
                <a:gd name="T9" fmla="*/ 0 60000 65536"/>
                <a:gd name="T10" fmla="*/ 0 60000 65536"/>
                <a:gd name="T11" fmla="*/ 0 60000 65536"/>
                <a:gd name="T12" fmla="*/ 0 w 39"/>
                <a:gd name="T13" fmla="*/ 0 h 32"/>
                <a:gd name="T14" fmla="*/ 39 w 39"/>
                <a:gd name="T15" fmla="*/ 32 h 32"/>
              </a:gdLst>
              <a:ahLst/>
              <a:cxnLst>
                <a:cxn ang="T8">
                  <a:pos x="T0" y="T1"/>
                </a:cxn>
                <a:cxn ang="T9">
                  <a:pos x="T2" y="T3"/>
                </a:cxn>
                <a:cxn ang="T10">
                  <a:pos x="T4" y="T5"/>
                </a:cxn>
                <a:cxn ang="T11">
                  <a:pos x="T6" y="T7"/>
                </a:cxn>
              </a:cxnLst>
              <a:rect l="T12" t="T13" r="T14" b="T15"/>
              <a:pathLst>
                <a:path w="39" h="32">
                  <a:moveTo>
                    <a:pt x="0" y="32"/>
                  </a:moveTo>
                  <a:lnTo>
                    <a:pt x="36" y="26"/>
                  </a:lnTo>
                  <a:lnTo>
                    <a:pt x="39" y="0"/>
                  </a:lnTo>
                  <a:lnTo>
                    <a:pt x="0" y="3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36" name="Freeform 306"/>
            <p:cNvSpPr/>
            <p:nvPr/>
          </p:nvSpPr>
          <p:spPr bwMode="auto">
            <a:xfrm>
              <a:off x="1115630" y="2195877"/>
              <a:ext cx="545857" cy="521916"/>
            </a:xfrm>
            <a:custGeom>
              <a:avLst/>
              <a:gdLst>
                <a:gd name="T0" fmla="*/ 2 w 1139"/>
                <a:gd name="T1" fmla="*/ 11 h 1152"/>
                <a:gd name="T2" fmla="*/ 2 w 1139"/>
                <a:gd name="T3" fmla="*/ 12 h 1152"/>
                <a:gd name="T4" fmla="*/ 5 w 1139"/>
                <a:gd name="T5" fmla="*/ 13 h 1152"/>
                <a:gd name="T6" fmla="*/ 6 w 1139"/>
                <a:gd name="T7" fmla="*/ 12 h 1152"/>
                <a:gd name="T8" fmla="*/ 3 w 1139"/>
                <a:gd name="T9" fmla="*/ 15 h 1152"/>
                <a:gd name="T10" fmla="*/ 3 w 1139"/>
                <a:gd name="T11" fmla="*/ 17 h 1152"/>
                <a:gd name="T12" fmla="*/ 3 w 1139"/>
                <a:gd name="T13" fmla="*/ 18 h 1152"/>
                <a:gd name="T14" fmla="*/ 3 w 1139"/>
                <a:gd name="T15" fmla="*/ 19 h 1152"/>
                <a:gd name="T16" fmla="*/ 4 w 1139"/>
                <a:gd name="T17" fmla="*/ 20 h 1152"/>
                <a:gd name="T18" fmla="*/ 5 w 1139"/>
                <a:gd name="T19" fmla="*/ 19 h 1152"/>
                <a:gd name="T20" fmla="*/ 5 w 1139"/>
                <a:gd name="T21" fmla="*/ 21 h 1152"/>
                <a:gd name="T22" fmla="*/ 8 w 1139"/>
                <a:gd name="T23" fmla="*/ 21 h 1152"/>
                <a:gd name="T24" fmla="*/ 9 w 1139"/>
                <a:gd name="T25" fmla="*/ 21 h 1152"/>
                <a:gd name="T26" fmla="*/ 8 w 1139"/>
                <a:gd name="T27" fmla="*/ 24 h 1152"/>
                <a:gd name="T28" fmla="*/ 7 w 1139"/>
                <a:gd name="T29" fmla="*/ 25 h 1152"/>
                <a:gd name="T30" fmla="*/ 4 w 1139"/>
                <a:gd name="T31" fmla="*/ 26 h 1152"/>
                <a:gd name="T32" fmla="*/ 7 w 1139"/>
                <a:gd name="T33" fmla="*/ 26 h 1152"/>
                <a:gd name="T34" fmla="*/ 8 w 1139"/>
                <a:gd name="T35" fmla="*/ 24 h 1152"/>
                <a:gd name="T36" fmla="*/ 12 w 1139"/>
                <a:gd name="T37" fmla="*/ 22 h 1152"/>
                <a:gd name="T38" fmla="*/ 12 w 1139"/>
                <a:gd name="T39" fmla="*/ 20 h 1152"/>
                <a:gd name="T40" fmla="*/ 16 w 1139"/>
                <a:gd name="T41" fmla="*/ 16 h 1152"/>
                <a:gd name="T42" fmla="*/ 16 w 1139"/>
                <a:gd name="T43" fmla="*/ 17 h 1152"/>
                <a:gd name="T44" fmla="*/ 17 w 1139"/>
                <a:gd name="T45" fmla="*/ 18 h 1152"/>
                <a:gd name="T46" fmla="*/ 14 w 1139"/>
                <a:gd name="T47" fmla="*/ 19 h 1152"/>
                <a:gd name="T48" fmla="*/ 14 w 1139"/>
                <a:gd name="T49" fmla="*/ 20 h 1152"/>
                <a:gd name="T50" fmla="*/ 17 w 1139"/>
                <a:gd name="T51" fmla="*/ 18 h 1152"/>
                <a:gd name="T52" fmla="*/ 18 w 1139"/>
                <a:gd name="T53" fmla="*/ 17 h 1152"/>
                <a:gd name="T54" fmla="*/ 19 w 1139"/>
                <a:gd name="T55" fmla="*/ 17 h 1152"/>
                <a:gd name="T56" fmla="*/ 21 w 1139"/>
                <a:gd name="T57" fmla="*/ 19 h 1152"/>
                <a:gd name="T58" fmla="*/ 25 w 1139"/>
                <a:gd name="T59" fmla="*/ 19 h 1152"/>
                <a:gd name="T60" fmla="*/ 25 w 1139"/>
                <a:gd name="T61" fmla="*/ 20 h 1152"/>
                <a:gd name="T62" fmla="*/ 26 w 1139"/>
                <a:gd name="T63" fmla="*/ 20 h 1152"/>
                <a:gd name="T64" fmla="*/ 24 w 1139"/>
                <a:gd name="T65" fmla="*/ 19 h 1152"/>
                <a:gd name="T66" fmla="*/ 14 w 1139"/>
                <a:gd name="T67" fmla="*/ 2 h 1152"/>
                <a:gd name="T68" fmla="*/ 11 w 1139"/>
                <a:gd name="T69" fmla="*/ 1 h 1152"/>
                <a:gd name="T70" fmla="*/ 10 w 1139"/>
                <a:gd name="T71" fmla="*/ 1 h 1152"/>
                <a:gd name="T72" fmla="*/ 10 w 1139"/>
                <a:gd name="T73" fmla="*/ 0 h 1152"/>
                <a:gd name="T74" fmla="*/ 7 w 1139"/>
                <a:gd name="T75" fmla="*/ 1 h 1152"/>
                <a:gd name="T76" fmla="*/ 7 w 1139"/>
                <a:gd name="T77" fmla="*/ 1 h 1152"/>
                <a:gd name="T78" fmla="*/ 6 w 1139"/>
                <a:gd name="T79" fmla="*/ 3 h 1152"/>
                <a:gd name="T80" fmla="*/ 4 w 1139"/>
                <a:gd name="T81" fmla="*/ 4 h 1152"/>
                <a:gd name="T82" fmla="*/ 2 w 1139"/>
                <a:gd name="T83" fmla="*/ 5 h 1152"/>
                <a:gd name="T84" fmla="*/ 4 w 1139"/>
                <a:gd name="T85" fmla="*/ 8 h 1152"/>
                <a:gd name="T86" fmla="*/ 5 w 1139"/>
                <a:gd name="T87" fmla="*/ 9 h 1152"/>
                <a:gd name="T88" fmla="*/ 6 w 1139"/>
                <a:gd name="T89" fmla="*/ 9 h 1152"/>
                <a:gd name="T90" fmla="*/ 4 w 1139"/>
                <a:gd name="T91" fmla="*/ 9 h 1152"/>
                <a:gd name="T92" fmla="*/ 3 w 1139"/>
                <a:gd name="T93" fmla="*/ 9 h 115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9"/>
                <a:gd name="T142" fmla="*/ 0 h 1152"/>
                <a:gd name="T143" fmla="*/ 1139 w 1139"/>
                <a:gd name="T144" fmla="*/ 1152 h 115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9" h="1152">
                  <a:moveTo>
                    <a:pt x="0" y="441"/>
                  </a:moveTo>
                  <a:lnTo>
                    <a:pt x="74" y="463"/>
                  </a:lnTo>
                  <a:lnTo>
                    <a:pt x="45" y="472"/>
                  </a:lnTo>
                  <a:lnTo>
                    <a:pt x="75" y="514"/>
                  </a:lnTo>
                  <a:lnTo>
                    <a:pt x="190" y="510"/>
                  </a:lnTo>
                  <a:lnTo>
                    <a:pt x="205" y="538"/>
                  </a:lnTo>
                  <a:lnTo>
                    <a:pt x="278" y="503"/>
                  </a:lnTo>
                  <a:lnTo>
                    <a:pt x="253" y="517"/>
                  </a:lnTo>
                  <a:lnTo>
                    <a:pt x="267" y="587"/>
                  </a:lnTo>
                  <a:lnTo>
                    <a:pt x="111" y="655"/>
                  </a:lnTo>
                  <a:lnTo>
                    <a:pt x="72" y="729"/>
                  </a:lnTo>
                  <a:lnTo>
                    <a:pt x="107" y="718"/>
                  </a:lnTo>
                  <a:lnTo>
                    <a:pt x="79" y="737"/>
                  </a:lnTo>
                  <a:lnTo>
                    <a:pt x="107" y="761"/>
                  </a:lnTo>
                  <a:lnTo>
                    <a:pt x="165" y="771"/>
                  </a:lnTo>
                  <a:lnTo>
                    <a:pt x="134" y="809"/>
                  </a:lnTo>
                  <a:lnTo>
                    <a:pt x="159" y="847"/>
                  </a:lnTo>
                  <a:lnTo>
                    <a:pt x="190" y="852"/>
                  </a:lnTo>
                  <a:lnTo>
                    <a:pt x="250" y="771"/>
                  </a:lnTo>
                  <a:lnTo>
                    <a:pt x="213" y="809"/>
                  </a:lnTo>
                  <a:lnTo>
                    <a:pt x="244" y="887"/>
                  </a:lnTo>
                  <a:lnTo>
                    <a:pt x="228" y="917"/>
                  </a:lnTo>
                  <a:lnTo>
                    <a:pt x="298" y="872"/>
                  </a:lnTo>
                  <a:lnTo>
                    <a:pt x="346" y="928"/>
                  </a:lnTo>
                  <a:lnTo>
                    <a:pt x="363" y="895"/>
                  </a:lnTo>
                  <a:lnTo>
                    <a:pt x="378" y="917"/>
                  </a:lnTo>
                  <a:lnTo>
                    <a:pt x="431" y="889"/>
                  </a:lnTo>
                  <a:lnTo>
                    <a:pt x="360" y="1032"/>
                  </a:lnTo>
                  <a:lnTo>
                    <a:pt x="299" y="1060"/>
                  </a:lnTo>
                  <a:lnTo>
                    <a:pt x="298" y="1093"/>
                  </a:lnTo>
                  <a:lnTo>
                    <a:pt x="228" y="1094"/>
                  </a:lnTo>
                  <a:lnTo>
                    <a:pt x="176" y="1152"/>
                  </a:lnTo>
                  <a:lnTo>
                    <a:pt x="244" y="1109"/>
                  </a:lnTo>
                  <a:lnTo>
                    <a:pt x="317" y="1110"/>
                  </a:lnTo>
                  <a:lnTo>
                    <a:pt x="360" y="1075"/>
                  </a:lnTo>
                  <a:lnTo>
                    <a:pt x="339" y="1047"/>
                  </a:lnTo>
                  <a:lnTo>
                    <a:pt x="386" y="1051"/>
                  </a:lnTo>
                  <a:lnTo>
                    <a:pt x="528" y="943"/>
                  </a:lnTo>
                  <a:lnTo>
                    <a:pt x="559" y="904"/>
                  </a:lnTo>
                  <a:lnTo>
                    <a:pt x="532" y="871"/>
                  </a:lnTo>
                  <a:lnTo>
                    <a:pt x="660" y="740"/>
                  </a:lnTo>
                  <a:lnTo>
                    <a:pt x="676" y="675"/>
                  </a:lnTo>
                  <a:lnTo>
                    <a:pt x="661" y="740"/>
                  </a:lnTo>
                  <a:lnTo>
                    <a:pt x="715" y="728"/>
                  </a:lnTo>
                  <a:lnTo>
                    <a:pt x="684" y="755"/>
                  </a:lnTo>
                  <a:lnTo>
                    <a:pt x="727" y="767"/>
                  </a:lnTo>
                  <a:lnTo>
                    <a:pt x="635" y="776"/>
                  </a:lnTo>
                  <a:lnTo>
                    <a:pt x="615" y="841"/>
                  </a:lnTo>
                  <a:lnTo>
                    <a:pt x="650" y="837"/>
                  </a:lnTo>
                  <a:lnTo>
                    <a:pt x="618" y="882"/>
                  </a:lnTo>
                  <a:lnTo>
                    <a:pt x="740" y="825"/>
                  </a:lnTo>
                  <a:lnTo>
                    <a:pt x="760" y="790"/>
                  </a:lnTo>
                  <a:lnTo>
                    <a:pt x="739" y="774"/>
                  </a:lnTo>
                  <a:lnTo>
                    <a:pt x="767" y="743"/>
                  </a:lnTo>
                  <a:lnTo>
                    <a:pt x="763" y="767"/>
                  </a:lnTo>
                  <a:lnTo>
                    <a:pt x="823" y="753"/>
                  </a:lnTo>
                  <a:lnTo>
                    <a:pt x="813" y="779"/>
                  </a:lnTo>
                  <a:lnTo>
                    <a:pt x="911" y="825"/>
                  </a:lnTo>
                  <a:lnTo>
                    <a:pt x="1059" y="847"/>
                  </a:lnTo>
                  <a:lnTo>
                    <a:pt x="1083" y="821"/>
                  </a:lnTo>
                  <a:lnTo>
                    <a:pt x="1105" y="835"/>
                  </a:lnTo>
                  <a:lnTo>
                    <a:pt x="1076" y="860"/>
                  </a:lnTo>
                  <a:lnTo>
                    <a:pt x="1120" y="887"/>
                  </a:lnTo>
                  <a:lnTo>
                    <a:pt x="1139" y="866"/>
                  </a:lnTo>
                  <a:lnTo>
                    <a:pt x="1104" y="809"/>
                  </a:lnTo>
                  <a:lnTo>
                    <a:pt x="1032" y="809"/>
                  </a:lnTo>
                  <a:lnTo>
                    <a:pt x="1032" y="132"/>
                  </a:lnTo>
                  <a:lnTo>
                    <a:pt x="621" y="77"/>
                  </a:lnTo>
                  <a:lnTo>
                    <a:pt x="607" y="43"/>
                  </a:lnTo>
                  <a:lnTo>
                    <a:pt x="495" y="22"/>
                  </a:lnTo>
                  <a:lnTo>
                    <a:pt x="481" y="50"/>
                  </a:lnTo>
                  <a:lnTo>
                    <a:pt x="449" y="42"/>
                  </a:lnTo>
                  <a:lnTo>
                    <a:pt x="480" y="17"/>
                  </a:lnTo>
                  <a:lnTo>
                    <a:pt x="433" y="0"/>
                  </a:lnTo>
                  <a:lnTo>
                    <a:pt x="388" y="43"/>
                  </a:lnTo>
                  <a:lnTo>
                    <a:pt x="314" y="50"/>
                  </a:lnTo>
                  <a:lnTo>
                    <a:pt x="307" y="89"/>
                  </a:lnTo>
                  <a:lnTo>
                    <a:pt x="301" y="65"/>
                  </a:lnTo>
                  <a:lnTo>
                    <a:pt x="233" y="88"/>
                  </a:lnTo>
                  <a:lnTo>
                    <a:pt x="244" y="119"/>
                  </a:lnTo>
                  <a:lnTo>
                    <a:pt x="213" y="109"/>
                  </a:lnTo>
                  <a:lnTo>
                    <a:pt x="168" y="176"/>
                  </a:lnTo>
                  <a:lnTo>
                    <a:pt x="72" y="197"/>
                  </a:lnTo>
                  <a:lnTo>
                    <a:pt x="75" y="229"/>
                  </a:lnTo>
                  <a:lnTo>
                    <a:pt x="48" y="235"/>
                  </a:lnTo>
                  <a:lnTo>
                    <a:pt x="165" y="331"/>
                  </a:lnTo>
                  <a:lnTo>
                    <a:pt x="328" y="377"/>
                  </a:lnTo>
                  <a:lnTo>
                    <a:pt x="228" y="364"/>
                  </a:lnTo>
                  <a:lnTo>
                    <a:pt x="233" y="391"/>
                  </a:lnTo>
                  <a:lnTo>
                    <a:pt x="273" y="392"/>
                  </a:lnTo>
                  <a:lnTo>
                    <a:pt x="239" y="411"/>
                  </a:lnTo>
                  <a:lnTo>
                    <a:pt x="165" y="407"/>
                  </a:lnTo>
                  <a:lnTo>
                    <a:pt x="165" y="368"/>
                  </a:lnTo>
                  <a:lnTo>
                    <a:pt x="129" y="372"/>
                  </a:lnTo>
                  <a:lnTo>
                    <a:pt x="0" y="44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37" name="Freeform 307"/>
            <p:cNvSpPr/>
            <p:nvPr/>
          </p:nvSpPr>
          <p:spPr bwMode="auto">
            <a:xfrm>
              <a:off x="1338016" y="3534083"/>
              <a:ext cx="21901" cy="27051"/>
            </a:xfrm>
            <a:custGeom>
              <a:avLst/>
              <a:gdLst>
                <a:gd name="T0" fmla="*/ 0 w 45"/>
                <a:gd name="T1" fmla="*/ 1 h 62"/>
                <a:gd name="T2" fmla="*/ 0 w 45"/>
                <a:gd name="T3" fmla="*/ 0 h 62"/>
                <a:gd name="T4" fmla="*/ 1 w 45"/>
                <a:gd name="T5" fmla="*/ 1 h 62"/>
                <a:gd name="T6" fmla="*/ 0 w 45"/>
                <a:gd name="T7" fmla="*/ 1 h 62"/>
                <a:gd name="T8" fmla="*/ 0 w 45"/>
                <a:gd name="T9" fmla="*/ 1 h 62"/>
                <a:gd name="T10" fmla="*/ 0 60000 65536"/>
                <a:gd name="T11" fmla="*/ 0 60000 65536"/>
                <a:gd name="T12" fmla="*/ 0 60000 65536"/>
                <a:gd name="T13" fmla="*/ 0 60000 65536"/>
                <a:gd name="T14" fmla="*/ 0 60000 65536"/>
                <a:gd name="T15" fmla="*/ 0 w 45"/>
                <a:gd name="T16" fmla="*/ 0 h 62"/>
                <a:gd name="T17" fmla="*/ 45 w 45"/>
                <a:gd name="T18" fmla="*/ 62 h 62"/>
              </a:gdLst>
              <a:ahLst/>
              <a:cxnLst>
                <a:cxn ang="T10">
                  <a:pos x="T0" y="T1"/>
                </a:cxn>
                <a:cxn ang="T11">
                  <a:pos x="T2" y="T3"/>
                </a:cxn>
                <a:cxn ang="T12">
                  <a:pos x="T4" y="T5"/>
                </a:cxn>
                <a:cxn ang="T13">
                  <a:pos x="T6" y="T7"/>
                </a:cxn>
                <a:cxn ang="T14">
                  <a:pos x="T8" y="T9"/>
                </a:cxn>
              </a:cxnLst>
              <a:rect l="T15" t="T16" r="T17" b="T18"/>
              <a:pathLst>
                <a:path w="45" h="62">
                  <a:moveTo>
                    <a:pt x="0" y="23"/>
                  </a:moveTo>
                  <a:lnTo>
                    <a:pt x="4" y="0"/>
                  </a:lnTo>
                  <a:lnTo>
                    <a:pt x="45" y="38"/>
                  </a:lnTo>
                  <a:lnTo>
                    <a:pt x="14" y="62"/>
                  </a:lnTo>
                  <a:lnTo>
                    <a:pt x="0" y="23"/>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38" name="Freeform 308"/>
            <p:cNvSpPr/>
            <p:nvPr/>
          </p:nvSpPr>
          <p:spPr bwMode="auto">
            <a:xfrm>
              <a:off x="1358233" y="2635051"/>
              <a:ext cx="47173" cy="30232"/>
            </a:xfrm>
            <a:custGeom>
              <a:avLst/>
              <a:gdLst>
                <a:gd name="T0" fmla="*/ 0 w 100"/>
                <a:gd name="T1" fmla="*/ 1 h 69"/>
                <a:gd name="T2" fmla="*/ 1 w 100"/>
                <a:gd name="T3" fmla="*/ 1 h 69"/>
                <a:gd name="T4" fmla="*/ 2 w 100"/>
                <a:gd name="T5" fmla="*/ 0 h 69"/>
                <a:gd name="T6" fmla="*/ 1 w 100"/>
                <a:gd name="T7" fmla="*/ 0 h 69"/>
                <a:gd name="T8" fmla="*/ 1 w 100"/>
                <a:gd name="T9" fmla="*/ 1 h 69"/>
                <a:gd name="T10" fmla="*/ 0 w 100"/>
                <a:gd name="T11" fmla="*/ 1 h 69"/>
                <a:gd name="T12" fmla="*/ 0 60000 65536"/>
                <a:gd name="T13" fmla="*/ 0 60000 65536"/>
                <a:gd name="T14" fmla="*/ 0 60000 65536"/>
                <a:gd name="T15" fmla="*/ 0 60000 65536"/>
                <a:gd name="T16" fmla="*/ 0 60000 65536"/>
                <a:gd name="T17" fmla="*/ 0 60000 65536"/>
                <a:gd name="T18" fmla="*/ 0 w 100"/>
                <a:gd name="T19" fmla="*/ 0 h 69"/>
                <a:gd name="T20" fmla="*/ 100 w 100"/>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100" h="69">
                  <a:moveTo>
                    <a:pt x="0" y="28"/>
                  </a:moveTo>
                  <a:lnTo>
                    <a:pt x="28" y="69"/>
                  </a:lnTo>
                  <a:lnTo>
                    <a:pt x="100" y="11"/>
                  </a:lnTo>
                  <a:lnTo>
                    <a:pt x="32" y="0"/>
                  </a:lnTo>
                  <a:lnTo>
                    <a:pt x="41" y="27"/>
                  </a:lnTo>
                  <a:lnTo>
                    <a:pt x="0" y="2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39" name="Freeform 309"/>
            <p:cNvSpPr/>
            <p:nvPr/>
          </p:nvSpPr>
          <p:spPr bwMode="auto">
            <a:xfrm>
              <a:off x="1664856" y="2577767"/>
              <a:ext cx="146573" cy="143209"/>
            </a:xfrm>
            <a:custGeom>
              <a:avLst/>
              <a:gdLst>
                <a:gd name="T0" fmla="*/ 0 w 306"/>
                <a:gd name="T1" fmla="*/ 1 h 315"/>
                <a:gd name="T2" fmla="*/ 0 w 306"/>
                <a:gd name="T3" fmla="*/ 2 h 315"/>
                <a:gd name="T4" fmla="*/ 1 w 306"/>
                <a:gd name="T5" fmla="*/ 2 h 315"/>
                <a:gd name="T6" fmla="*/ 2 w 306"/>
                <a:gd name="T7" fmla="*/ 2 h 315"/>
                <a:gd name="T8" fmla="*/ 1 w 306"/>
                <a:gd name="T9" fmla="*/ 1 h 315"/>
                <a:gd name="T10" fmla="*/ 2 w 306"/>
                <a:gd name="T11" fmla="*/ 1 h 315"/>
                <a:gd name="T12" fmla="*/ 3 w 306"/>
                <a:gd name="T13" fmla="*/ 2 h 315"/>
                <a:gd name="T14" fmla="*/ 2 w 306"/>
                <a:gd name="T15" fmla="*/ 1 h 315"/>
                <a:gd name="T16" fmla="*/ 3 w 306"/>
                <a:gd name="T17" fmla="*/ 2 h 315"/>
                <a:gd name="T18" fmla="*/ 4 w 306"/>
                <a:gd name="T19" fmla="*/ 3 h 315"/>
                <a:gd name="T20" fmla="*/ 4 w 306"/>
                <a:gd name="T21" fmla="*/ 4 h 315"/>
                <a:gd name="T22" fmla="*/ 6 w 306"/>
                <a:gd name="T23" fmla="*/ 5 h 315"/>
                <a:gd name="T24" fmla="*/ 5 w 306"/>
                <a:gd name="T25" fmla="*/ 6 h 315"/>
                <a:gd name="T26" fmla="*/ 6 w 306"/>
                <a:gd name="T27" fmla="*/ 5 h 315"/>
                <a:gd name="T28" fmla="*/ 6 w 306"/>
                <a:gd name="T29" fmla="*/ 7 h 315"/>
                <a:gd name="T30" fmla="*/ 7 w 306"/>
                <a:gd name="T31" fmla="*/ 7 h 315"/>
                <a:gd name="T32" fmla="*/ 7 w 306"/>
                <a:gd name="T33" fmla="*/ 6 h 315"/>
                <a:gd name="T34" fmla="*/ 5 w 306"/>
                <a:gd name="T35" fmla="*/ 5 h 315"/>
                <a:gd name="T36" fmla="*/ 2 w 306"/>
                <a:gd name="T37" fmla="*/ 0 h 315"/>
                <a:gd name="T38" fmla="*/ 1 w 306"/>
                <a:gd name="T39" fmla="*/ 1 h 315"/>
                <a:gd name="T40" fmla="*/ 0 w 306"/>
                <a:gd name="T41" fmla="*/ 1 h 31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06"/>
                <a:gd name="T64" fmla="*/ 0 h 315"/>
                <a:gd name="T65" fmla="*/ 306 w 306"/>
                <a:gd name="T66" fmla="*/ 315 h 31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06" h="315">
                  <a:moveTo>
                    <a:pt x="0" y="30"/>
                  </a:moveTo>
                  <a:lnTo>
                    <a:pt x="15" y="77"/>
                  </a:lnTo>
                  <a:lnTo>
                    <a:pt x="56" y="98"/>
                  </a:lnTo>
                  <a:lnTo>
                    <a:pt x="77" y="83"/>
                  </a:lnTo>
                  <a:lnTo>
                    <a:pt x="38" y="58"/>
                  </a:lnTo>
                  <a:lnTo>
                    <a:pt x="77" y="58"/>
                  </a:lnTo>
                  <a:lnTo>
                    <a:pt x="107" y="99"/>
                  </a:lnTo>
                  <a:lnTo>
                    <a:pt x="96" y="27"/>
                  </a:lnTo>
                  <a:lnTo>
                    <a:pt x="120" y="90"/>
                  </a:lnTo>
                  <a:lnTo>
                    <a:pt x="186" y="125"/>
                  </a:lnTo>
                  <a:lnTo>
                    <a:pt x="174" y="169"/>
                  </a:lnTo>
                  <a:lnTo>
                    <a:pt x="249" y="225"/>
                  </a:lnTo>
                  <a:lnTo>
                    <a:pt x="227" y="269"/>
                  </a:lnTo>
                  <a:lnTo>
                    <a:pt x="265" y="233"/>
                  </a:lnTo>
                  <a:lnTo>
                    <a:pt x="275" y="315"/>
                  </a:lnTo>
                  <a:lnTo>
                    <a:pt x="303" y="302"/>
                  </a:lnTo>
                  <a:lnTo>
                    <a:pt x="306" y="240"/>
                  </a:lnTo>
                  <a:lnTo>
                    <a:pt x="235" y="205"/>
                  </a:lnTo>
                  <a:lnTo>
                    <a:pt x="98" y="0"/>
                  </a:lnTo>
                  <a:lnTo>
                    <a:pt x="23" y="58"/>
                  </a:lnTo>
                  <a:lnTo>
                    <a:pt x="0" y="3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40" name="Freeform 310"/>
            <p:cNvSpPr/>
            <p:nvPr/>
          </p:nvSpPr>
          <p:spPr bwMode="auto">
            <a:xfrm>
              <a:off x="1696867" y="2623913"/>
              <a:ext cx="23586" cy="22276"/>
            </a:xfrm>
            <a:custGeom>
              <a:avLst/>
              <a:gdLst>
                <a:gd name="T0" fmla="*/ 0 w 50"/>
                <a:gd name="T1" fmla="*/ 0 h 51"/>
                <a:gd name="T2" fmla="*/ 0 w 50"/>
                <a:gd name="T3" fmla="*/ 1 h 51"/>
                <a:gd name="T4" fmla="*/ 0 w 50"/>
                <a:gd name="T5" fmla="*/ 1 h 51"/>
                <a:gd name="T6" fmla="*/ 1 w 50"/>
                <a:gd name="T7" fmla="*/ 1 h 51"/>
                <a:gd name="T8" fmla="*/ 1 w 50"/>
                <a:gd name="T9" fmla="*/ 1 h 51"/>
                <a:gd name="T10" fmla="*/ 1 w 50"/>
                <a:gd name="T11" fmla="*/ 0 h 51"/>
                <a:gd name="T12" fmla="*/ 0 w 50"/>
                <a:gd name="T13" fmla="*/ 0 h 51"/>
                <a:gd name="T14" fmla="*/ 0 60000 65536"/>
                <a:gd name="T15" fmla="*/ 0 60000 65536"/>
                <a:gd name="T16" fmla="*/ 0 60000 65536"/>
                <a:gd name="T17" fmla="*/ 0 60000 65536"/>
                <a:gd name="T18" fmla="*/ 0 60000 65536"/>
                <a:gd name="T19" fmla="*/ 0 60000 65536"/>
                <a:gd name="T20" fmla="*/ 0 60000 65536"/>
                <a:gd name="T21" fmla="*/ 0 w 50"/>
                <a:gd name="T22" fmla="*/ 0 h 51"/>
                <a:gd name="T23" fmla="*/ 50 w 50"/>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51">
                  <a:moveTo>
                    <a:pt x="0" y="0"/>
                  </a:moveTo>
                  <a:lnTo>
                    <a:pt x="13" y="51"/>
                  </a:lnTo>
                  <a:lnTo>
                    <a:pt x="18" y="24"/>
                  </a:lnTo>
                  <a:lnTo>
                    <a:pt x="50" y="46"/>
                  </a:lnTo>
                  <a:lnTo>
                    <a:pt x="21" y="24"/>
                  </a:lnTo>
                  <a:lnTo>
                    <a:pt x="49" y="8"/>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41" name="Freeform 311"/>
            <p:cNvSpPr/>
            <p:nvPr/>
          </p:nvSpPr>
          <p:spPr bwMode="auto">
            <a:xfrm>
              <a:off x="1706975" y="2643007"/>
              <a:ext cx="15163" cy="36598"/>
            </a:xfrm>
            <a:custGeom>
              <a:avLst/>
              <a:gdLst>
                <a:gd name="T0" fmla="*/ 0 w 29"/>
                <a:gd name="T1" fmla="*/ 0 h 80"/>
                <a:gd name="T2" fmla="*/ 1 w 29"/>
                <a:gd name="T3" fmla="*/ 0 h 80"/>
                <a:gd name="T4" fmla="*/ 1 w 29"/>
                <a:gd name="T5" fmla="*/ 2 h 80"/>
                <a:gd name="T6" fmla="*/ 0 w 29"/>
                <a:gd name="T7" fmla="*/ 0 h 80"/>
                <a:gd name="T8" fmla="*/ 0 60000 65536"/>
                <a:gd name="T9" fmla="*/ 0 60000 65536"/>
                <a:gd name="T10" fmla="*/ 0 60000 65536"/>
                <a:gd name="T11" fmla="*/ 0 60000 65536"/>
                <a:gd name="T12" fmla="*/ 0 w 29"/>
                <a:gd name="T13" fmla="*/ 0 h 80"/>
                <a:gd name="T14" fmla="*/ 29 w 29"/>
                <a:gd name="T15" fmla="*/ 80 h 80"/>
              </a:gdLst>
              <a:ahLst/>
              <a:cxnLst>
                <a:cxn ang="T8">
                  <a:pos x="T0" y="T1"/>
                </a:cxn>
                <a:cxn ang="T9">
                  <a:pos x="T2" y="T3"/>
                </a:cxn>
                <a:cxn ang="T10">
                  <a:pos x="T4" y="T5"/>
                </a:cxn>
                <a:cxn ang="T11">
                  <a:pos x="T6" y="T7"/>
                </a:cxn>
              </a:cxnLst>
              <a:rect l="T12" t="T13" r="T14" b="T15"/>
              <a:pathLst>
                <a:path w="29" h="80">
                  <a:moveTo>
                    <a:pt x="0" y="0"/>
                  </a:moveTo>
                  <a:lnTo>
                    <a:pt x="28" y="15"/>
                  </a:lnTo>
                  <a:lnTo>
                    <a:pt x="29" y="80"/>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42" name="Freeform 312"/>
            <p:cNvSpPr/>
            <p:nvPr/>
          </p:nvSpPr>
          <p:spPr bwMode="auto">
            <a:xfrm>
              <a:off x="1723822" y="2625503"/>
              <a:ext cx="18532" cy="20685"/>
            </a:xfrm>
            <a:custGeom>
              <a:avLst/>
              <a:gdLst>
                <a:gd name="T0" fmla="*/ 0 w 39"/>
                <a:gd name="T1" fmla="*/ 0 h 47"/>
                <a:gd name="T2" fmla="*/ 0 w 39"/>
                <a:gd name="T3" fmla="*/ 1 h 47"/>
                <a:gd name="T4" fmla="*/ 1 w 39"/>
                <a:gd name="T5" fmla="*/ 1 h 47"/>
                <a:gd name="T6" fmla="*/ 1 w 39"/>
                <a:gd name="T7" fmla="*/ 0 h 47"/>
                <a:gd name="T8" fmla="*/ 1 w 39"/>
                <a:gd name="T9" fmla="*/ 1 h 47"/>
                <a:gd name="T10" fmla="*/ 1 w 39"/>
                <a:gd name="T11" fmla="*/ 0 h 47"/>
                <a:gd name="T12" fmla="*/ 0 w 39"/>
                <a:gd name="T13" fmla="*/ 0 h 47"/>
                <a:gd name="T14" fmla="*/ 0 60000 65536"/>
                <a:gd name="T15" fmla="*/ 0 60000 65536"/>
                <a:gd name="T16" fmla="*/ 0 60000 65536"/>
                <a:gd name="T17" fmla="*/ 0 60000 65536"/>
                <a:gd name="T18" fmla="*/ 0 60000 65536"/>
                <a:gd name="T19" fmla="*/ 0 60000 65536"/>
                <a:gd name="T20" fmla="*/ 0 60000 65536"/>
                <a:gd name="T21" fmla="*/ 0 w 39"/>
                <a:gd name="T22" fmla="*/ 0 h 47"/>
                <a:gd name="T23" fmla="*/ 39 w 39"/>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47">
                  <a:moveTo>
                    <a:pt x="0" y="0"/>
                  </a:moveTo>
                  <a:lnTo>
                    <a:pt x="7" y="47"/>
                  </a:lnTo>
                  <a:lnTo>
                    <a:pt x="32" y="47"/>
                  </a:lnTo>
                  <a:lnTo>
                    <a:pt x="22" y="4"/>
                  </a:lnTo>
                  <a:lnTo>
                    <a:pt x="39" y="35"/>
                  </a:lnTo>
                  <a:lnTo>
                    <a:pt x="24" y="0"/>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43" name="Freeform 313"/>
            <p:cNvSpPr/>
            <p:nvPr/>
          </p:nvSpPr>
          <p:spPr bwMode="auto">
            <a:xfrm>
              <a:off x="1738986" y="2655737"/>
              <a:ext cx="16848" cy="17504"/>
            </a:xfrm>
            <a:custGeom>
              <a:avLst/>
              <a:gdLst>
                <a:gd name="T0" fmla="*/ 0 w 34"/>
                <a:gd name="T1" fmla="*/ 0 h 35"/>
                <a:gd name="T2" fmla="*/ 1 w 34"/>
                <a:gd name="T3" fmla="*/ 1 h 35"/>
                <a:gd name="T4" fmla="*/ 1 w 34"/>
                <a:gd name="T5" fmla="*/ 0 h 35"/>
                <a:gd name="T6" fmla="*/ 0 w 34"/>
                <a:gd name="T7" fmla="*/ 0 h 35"/>
                <a:gd name="T8" fmla="*/ 0 60000 65536"/>
                <a:gd name="T9" fmla="*/ 0 60000 65536"/>
                <a:gd name="T10" fmla="*/ 0 60000 65536"/>
                <a:gd name="T11" fmla="*/ 0 60000 65536"/>
                <a:gd name="T12" fmla="*/ 0 w 34"/>
                <a:gd name="T13" fmla="*/ 0 h 35"/>
                <a:gd name="T14" fmla="*/ 34 w 34"/>
                <a:gd name="T15" fmla="*/ 35 h 35"/>
              </a:gdLst>
              <a:ahLst/>
              <a:cxnLst>
                <a:cxn ang="T8">
                  <a:pos x="T0" y="T1"/>
                </a:cxn>
                <a:cxn ang="T9">
                  <a:pos x="T2" y="T3"/>
                </a:cxn>
                <a:cxn ang="T10">
                  <a:pos x="T4" y="T5"/>
                </a:cxn>
                <a:cxn ang="T11">
                  <a:pos x="T6" y="T7"/>
                </a:cxn>
              </a:cxnLst>
              <a:rect l="T12" t="T13" r="T14" b="T15"/>
              <a:pathLst>
                <a:path w="34" h="35">
                  <a:moveTo>
                    <a:pt x="0" y="0"/>
                  </a:moveTo>
                  <a:lnTo>
                    <a:pt x="31" y="35"/>
                  </a:lnTo>
                  <a:lnTo>
                    <a:pt x="34" y="5"/>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44" name="Freeform 314"/>
            <p:cNvSpPr/>
            <p:nvPr/>
          </p:nvSpPr>
          <p:spPr bwMode="auto">
            <a:xfrm>
              <a:off x="1744040" y="2678013"/>
              <a:ext cx="25271" cy="36598"/>
            </a:xfrm>
            <a:custGeom>
              <a:avLst/>
              <a:gdLst>
                <a:gd name="T0" fmla="*/ 0 w 53"/>
                <a:gd name="T1" fmla="*/ 0 h 81"/>
                <a:gd name="T2" fmla="*/ 1 w 53"/>
                <a:gd name="T3" fmla="*/ 1 h 81"/>
                <a:gd name="T4" fmla="*/ 1 w 53"/>
                <a:gd name="T5" fmla="*/ 2 h 81"/>
                <a:gd name="T6" fmla="*/ 0 w 53"/>
                <a:gd name="T7" fmla="*/ 0 h 81"/>
                <a:gd name="T8" fmla="*/ 0 60000 65536"/>
                <a:gd name="T9" fmla="*/ 0 60000 65536"/>
                <a:gd name="T10" fmla="*/ 0 60000 65536"/>
                <a:gd name="T11" fmla="*/ 0 60000 65536"/>
                <a:gd name="T12" fmla="*/ 0 w 53"/>
                <a:gd name="T13" fmla="*/ 0 h 81"/>
                <a:gd name="T14" fmla="*/ 53 w 53"/>
                <a:gd name="T15" fmla="*/ 81 h 81"/>
              </a:gdLst>
              <a:ahLst/>
              <a:cxnLst>
                <a:cxn ang="T8">
                  <a:pos x="T0" y="T1"/>
                </a:cxn>
                <a:cxn ang="T9">
                  <a:pos x="T2" y="T3"/>
                </a:cxn>
                <a:cxn ang="T10">
                  <a:pos x="T4" y="T5"/>
                </a:cxn>
                <a:cxn ang="T11">
                  <a:pos x="T6" y="T7"/>
                </a:cxn>
              </a:cxnLst>
              <a:rect l="T12" t="T13" r="T14" b="T15"/>
              <a:pathLst>
                <a:path w="53" h="81">
                  <a:moveTo>
                    <a:pt x="0" y="0"/>
                  </a:moveTo>
                  <a:lnTo>
                    <a:pt x="42" y="30"/>
                  </a:lnTo>
                  <a:lnTo>
                    <a:pt x="53" y="81"/>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45" name="Freeform 315"/>
            <p:cNvSpPr/>
            <p:nvPr/>
          </p:nvSpPr>
          <p:spPr bwMode="auto">
            <a:xfrm>
              <a:off x="1784473" y="2687561"/>
              <a:ext cx="11793" cy="23868"/>
            </a:xfrm>
            <a:custGeom>
              <a:avLst/>
              <a:gdLst>
                <a:gd name="T0" fmla="*/ 0 w 26"/>
                <a:gd name="T1" fmla="*/ 1 h 49"/>
                <a:gd name="T2" fmla="*/ 0 w 26"/>
                <a:gd name="T3" fmla="*/ 0 h 49"/>
                <a:gd name="T4" fmla="*/ 1 w 26"/>
                <a:gd name="T5" fmla="*/ 2 h 49"/>
                <a:gd name="T6" fmla="*/ 0 w 26"/>
                <a:gd name="T7" fmla="*/ 1 h 49"/>
                <a:gd name="T8" fmla="*/ 0 60000 65536"/>
                <a:gd name="T9" fmla="*/ 0 60000 65536"/>
                <a:gd name="T10" fmla="*/ 0 60000 65536"/>
                <a:gd name="T11" fmla="*/ 0 60000 65536"/>
                <a:gd name="T12" fmla="*/ 0 w 26"/>
                <a:gd name="T13" fmla="*/ 0 h 49"/>
                <a:gd name="T14" fmla="*/ 26 w 26"/>
                <a:gd name="T15" fmla="*/ 49 h 49"/>
              </a:gdLst>
              <a:ahLst/>
              <a:cxnLst>
                <a:cxn ang="T8">
                  <a:pos x="T0" y="T1"/>
                </a:cxn>
                <a:cxn ang="T9">
                  <a:pos x="T2" y="T3"/>
                </a:cxn>
                <a:cxn ang="T10">
                  <a:pos x="T4" y="T5"/>
                </a:cxn>
                <a:cxn ang="T11">
                  <a:pos x="T6" y="T7"/>
                </a:cxn>
              </a:cxnLst>
              <a:rect l="T12" t="T13" r="T14" b="T15"/>
              <a:pathLst>
                <a:path w="26" h="49">
                  <a:moveTo>
                    <a:pt x="0" y="29"/>
                  </a:moveTo>
                  <a:lnTo>
                    <a:pt x="10" y="0"/>
                  </a:lnTo>
                  <a:lnTo>
                    <a:pt x="26" y="49"/>
                  </a:lnTo>
                  <a:lnTo>
                    <a:pt x="0" y="2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46" name="Freeform 316"/>
            <p:cNvSpPr/>
            <p:nvPr/>
          </p:nvSpPr>
          <p:spPr bwMode="auto">
            <a:xfrm>
              <a:off x="1910829" y="2864185"/>
              <a:ext cx="1058020" cy="560105"/>
            </a:xfrm>
            <a:custGeom>
              <a:avLst/>
              <a:gdLst>
                <a:gd name="T0" fmla="*/ 1 w 2200"/>
                <a:gd name="T1" fmla="*/ 4 h 1238"/>
                <a:gd name="T2" fmla="*/ 1 w 2200"/>
                <a:gd name="T3" fmla="*/ 4 h 1238"/>
                <a:gd name="T4" fmla="*/ 2 w 2200"/>
                <a:gd name="T5" fmla="*/ 14 h 1238"/>
                <a:gd name="T6" fmla="*/ 2 w 2200"/>
                <a:gd name="T7" fmla="*/ 15 h 1238"/>
                <a:gd name="T8" fmla="*/ 5 w 2200"/>
                <a:gd name="T9" fmla="*/ 19 h 1238"/>
                <a:gd name="T10" fmla="*/ 9 w 2200"/>
                <a:gd name="T11" fmla="*/ 20 h 1238"/>
                <a:gd name="T12" fmla="*/ 16 w 2200"/>
                <a:gd name="T13" fmla="*/ 21 h 1238"/>
                <a:gd name="T14" fmla="*/ 21 w 2200"/>
                <a:gd name="T15" fmla="*/ 23 h 1238"/>
                <a:gd name="T16" fmla="*/ 25 w 2200"/>
                <a:gd name="T17" fmla="*/ 28 h 1238"/>
                <a:gd name="T18" fmla="*/ 26 w 2200"/>
                <a:gd name="T19" fmla="*/ 24 h 1238"/>
                <a:gd name="T20" fmla="*/ 29 w 2200"/>
                <a:gd name="T21" fmla="*/ 23 h 1238"/>
                <a:gd name="T22" fmla="*/ 31 w 2200"/>
                <a:gd name="T23" fmla="*/ 23 h 1238"/>
                <a:gd name="T24" fmla="*/ 32 w 2200"/>
                <a:gd name="T25" fmla="*/ 23 h 1238"/>
                <a:gd name="T26" fmla="*/ 33 w 2200"/>
                <a:gd name="T27" fmla="*/ 23 h 1238"/>
                <a:gd name="T28" fmla="*/ 37 w 2200"/>
                <a:gd name="T29" fmla="*/ 24 h 1238"/>
                <a:gd name="T30" fmla="*/ 39 w 2200"/>
                <a:gd name="T31" fmla="*/ 28 h 1238"/>
                <a:gd name="T32" fmla="*/ 39 w 2200"/>
                <a:gd name="T33" fmla="*/ 27 h 1238"/>
                <a:gd name="T34" fmla="*/ 39 w 2200"/>
                <a:gd name="T35" fmla="*/ 20 h 1238"/>
                <a:gd name="T36" fmla="*/ 43 w 2200"/>
                <a:gd name="T37" fmla="*/ 16 h 1238"/>
                <a:gd name="T38" fmla="*/ 43 w 2200"/>
                <a:gd name="T39" fmla="*/ 15 h 1238"/>
                <a:gd name="T40" fmla="*/ 42 w 2200"/>
                <a:gd name="T41" fmla="*/ 13 h 1238"/>
                <a:gd name="T42" fmla="*/ 43 w 2200"/>
                <a:gd name="T43" fmla="*/ 13 h 1238"/>
                <a:gd name="T44" fmla="*/ 43 w 2200"/>
                <a:gd name="T45" fmla="*/ 15 h 1238"/>
                <a:gd name="T46" fmla="*/ 44 w 2200"/>
                <a:gd name="T47" fmla="*/ 12 h 1238"/>
                <a:gd name="T48" fmla="*/ 45 w 2200"/>
                <a:gd name="T49" fmla="*/ 11 h 1238"/>
                <a:gd name="T50" fmla="*/ 48 w 2200"/>
                <a:gd name="T51" fmla="*/ 9 h 1238"/>
                <a:gd name="T52" fmla="*/ 51 w 2200"/>
                <a:gd name="T53" fmla="*/ 6 h 1238"/>
                <a:gd name="T54" fmla="*/ 51 w 2200"/>
                <a:gd name="T55" fmla="*/ 5 h 1238"/>
                <a:gd name="T56" fmla="*/ 49 w 2200"/>
                <a:gd name="T57" fmla="*/ 3 h 1238"/>
                <a:gd name="T58" fmla="*/ 43 w 2200"/>
                <a:gd name="T59" fmla="*/ 6 h 1238"/>
                <a:gd name="T60" fmla="*/ 41 w 2200"/>
                <a:gd name="T61" fmla="*/ 8 h 1238"/>
                <a:gd name="T62" fmla="*/ 38 w 2200"/>
                <a:gd name="T63" fmla="*/ 10 h 1238"/>
                <a:gd name="T64" fmla="*/ 37 w 2200"/>
                <a:gd name="T65" fmla="*/ 9 h 1238"/>
                <a:gd name="T66" fmla="*/ 37 w 2200"/>
                <a:gd name="T67" fmla="*/ 9 h 1238"/>
                <a:gd name="T68" fmla="*/ 37 w 2200"/>
                <a:gd name="T69" fmla="*/ 7 h 1238"/>
                <a:gd name="T70" fmla="*/ 37 w 2200"/>
                <a:gd name="T71" fmla="*/ 5 h 1238"/>
                <a:gd name="T72" fmla="*/ 34 w 2200"/>
                <a:gd name="T73" fmla="*/ 6 h 1238"/>
                <a:gd name="T74" fmla="*/ 33 w 2200"/>
                <a:gd name="T75" fmla="*/ 10 h 1238"/>
                <a:gd name="T76" fmla="*/ 33 w 2200"/>
                <a:gd name="T77" fmla="*/ 5 h 1238"/>
                <a:gd name="T78" fmla="*/ 34 w 2200"/>
                <a:gd name="T79" fmla="*/ 5 h 1238"/>
                <a:gd name="T80" fmla="*/ 36 w 2200"/>
                <a:gd name="T81" fmla="*/ 4 h 1238"/>
                <a:gd name="T82" fmla="*/ 32 w 2200"/>
                <a:gd name="T83" fmla="*/ 3 h 1238"/>
                <a:gd name="T84" fmla="*/ 31 w 2200"/>
                <a:gd name="T85" fmla="*/ 4 h 1238"/>
                <a:gd name="T86" fmla="*/ 31 w 2200"/>
                <a:gd name="T87" fmla="*/ 2 h 1238"/>
                <a:gd name="T88" fmla="*/ 26 w 2200"/>
                <a:gd name="T89" fmla="*/ 0 h 1238"/>
                <a:gd name="T90" fmla="*/ 2 w 2200"/>
                <a:gd name="T91" fmla="*/ 1 h 1238"/>
                <a:gd name="T92" fmla="*/ 2 w 2200"/>
                <a:gd name="T93" fmla="*/ 3 h 1238"/>
                <a:gd name="T94" fmla="*/ 0 w 2200"/>
                <a:gd name="T95" fmla="*/ 2 h 12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200"/>
                <a:gd name="T145" fmla="*/ 0 h 1238"/>
                <a:gd name="T146" fmla="*/ 2200 w 2200"/>
                <a:gd name="T147" fmla="*/ 1238 h 123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200" h="1238">
                  <a:moveTo>
                    <a:pt x="0" y="69"/>
                  </a:moveTo>
                  <a:lnTo>
                    <a:pt x="26" y="169"/>
                  </a:lnTo>
                  <a:lnTo>
                    <a:pt x="56" y="180"/>
                  </a:lnTo>
                  <a:lnTo>
                    <a:pt x="32" y="187"/>
                  </a:lnTo>
                  <a:lnTo>
                    <a:pt x="12" y="491"/>
                  </a:lnTo>
                  <a:lnTo>
                    <a:pt x="70" y="612"/>
                  </a:lnTo>
                  <a:lnTo>
                    <a:pt x="104" y="612"/>
                  </a:lnTo>
                  <a:lnTo>
                    <a:pt x="89" y="656"/>
                  </a:lnTo>
                  <a:lnTo>
                    <a:pt x="160" y="786"/>
                  </a:lnTo>
                  <a:lnTo>
                    <a:pt x="231" y="816"/>
                  </a:lnTo>
                  <a:lnTo>
                    <a:pt x="291" y="890"/>
                  </a:lnTo>
                  <a:lnTo>
                    <a:pt x="378" y="881"/>
                  </a:lnTo>
                  <a:lnTo>
                    <a:pt x="524" y="951"/>
                  </a:lnTo>
                  <a:lnTo>
                    <a:pt x="698" y="924"/>
                  </a:lnTo>
                  <a:lnTo>
                    <a:pt x="800" y="1055"/>
                  </a:lnTo>
                  <a:lnTo>
                    <a:pt x="879" y="1020"/>
                  </a:lnTo>
                  <a:lnTo>
                    <a:pt x="978" y="1181"/>
                  </a:lnTo>
                  <a:lnTo>
                    <a:pt x="1053" y="1208"/>
                  </a:lnTo>
                  <a:lnTo>
                    <a:pt x="1046" y="1119"/>
                  </a:lnTo>
                  <a:lnTo>
                    <a:pt x="1126" y="1065"/>
                  </a:lnTo>
                  <a:lnTo>
                    <a:pt x="1133" y="1022"/>
                  </a:lnTo>
                  <a:lnTo>
                    <a:pt x="1244" y="1020"/>
                  </a:lnTo>
                  <a:lnTo>
                    <a:pt x="1346" y="1055"/>
                  </a:lnTo>
                  <a:lnTo>
                    <a:pt x="1347" y="1001"/>
                  </a:lnTo>
                  <a:lnTo>
                    <a:pt x="1307" y="995"/>
                  </a:lnTo>
                  <a:lnTo>
                    <a:pt x="1389" y="993"/>
                  </a:lnTo>
                  <a:lnTo>
                    <a:pt x="1394" y="969"/>
                  </a:lnTo>
                  <a:lnTo>
                    <a:pt x="1401" y="997"/>
                  </a:lnTo>
                  <a:lnTo>
                    <a:pt x="1557" y="1008"/>
                  </a:lnTo>
                  <a:lnTo>
                    <a:pt x="1597" y="1053"/>
                  </a:lnTo>
                  <a:lnTo>
                    <a:pt x="1603" y="1134"/>
                  </a:lnTo>
                  <a:lnTo>
                    <a:pt x="1654" y="1238"/>
                  </a:lnTo>
                  <a:lnTo>
                    <a:pt x="1684" y="1235"/>
                  </a:lnTo>
                  <a:lnTo>
                    <a:pt x="1699" y="1156"/>
                  </a:lnTo>
                  <a:lnTo>
                    <a:pt x="1644" y="969"/>
                  </a:lnTo>
                  <a:lnTo>
                    <a:pt x="1676" y="889"/>
                  </a:lnTo>
                  <a:lnTo>
                    <a:pt x="1870" y="736"/>
                  </a:lnTo>
                  <a:lnTo>
                    <a:pt x="1833" y="720"/>
                  </a:lnTo>
                  <a:lnTo>
                    <a:pt x="1867" y="713"/>
                  </a:lnTo>
                  <a:lnTo>
                    <a:pt x="1840" y="662"/>
                  </a:lnTo>
                  <a:lnTo>
                    <a:pt x="1846" y="617"/>
                  </a:lnTo>
                  <a:lnTo>
                    <a:pt x="1805" y="585"/>
                  </a:lnTo>
                  <a:lnTo>
                    <a:pt x="1846" y="608"/>
                  </a:lnTo>
                  <a:lnTo>
                    <a:pt x="1835" y="554"/>
                  </a:lnTo>
                  <a:lnTo>
                    <a:pt x="1862" y="536"/>
                  </a:lnTo>
                  <a:lnTo>
                    <a:pt x="1867" y="656"/>
                  </a:lnTo>
                  <a:lnTo>
                    <a:pt x="1895" y="586"/>
                  </a:lnTo>
                  <a:lnTo>
                    <a:pt x="1878" y="529"/>
                  </a:lnTo>
                  <a:lnTo>
                    <a:pt x="1896" y="562"/>
                  </a:lnTo>
                  <a:lnTo>
                    <a:pt x="1937" y="464"/>
                  </a:lnTo>
                  <a:lnTo>
                    <a:pt x="2092" y="420"/>
                  </a:lnTo>
                  <a:lnTo>
                    <a:pt x="2051" y="394"/>
                  </a:lnTo>
                  <a:lnTo>
                    <a:pt x="2081" y="320"/>
                  </a:lnTo>
                  <a:lnTo>
                    <a:pt x="2195" y="264"/>
                  </a:lnTo>
                  <a:lnTo>
                    <a:pt x="2200" y="233"/>
                  </a:lnTo>
                  <a:lnTo>
                    <a:pt x="2171" y="209"/>
                  </a:lnTo>
                  <a:lnTo>
                    <a:pt x="2171" y="136"/>
                  </a:lnTo>
                  <a:lnTo>
                    <a:pt x="2109" y="114"/>
                  </a:lnTo>
                  <a:lnTo>
                    <a:pt x="2061" y="230"/>
                  </a:lnTo>
                  <a:lnTo>
                    <a:pt x="1867" y="274"/>
                  </a:lnTo>
                  <a:lnTo>
                    <a:pt x="1851" y="324"/>
                  </a:lnTo>
                  <a:lnTo>
                    <a:pt x="1740" y="345"/>
                  </a:lnTo>
                  <a:lnTo>
                    <a:pt x="1747" y="363"/>
                  </a:lnTo>
                  <a:lnTo>
                    <a:pt x="1637" y="431"/>
                  </a:lnTo>
                  <a:lnTo>
                    <a:pt x="1586" y="429"/>
                  </a:lnTo>
                  <a:lnTo>
                    <a:pt x="1584" y="410"/>
                  </a:lnTo>
                  <a:lnTo>
                    <a:pt x="1592" y="387"/>
                  </a:lnTo>
                  <a:lnTo>
                    <a:pt x="1604" y="372"/>
                  </a:lnTo>
                  <a:lnTo>
                    <a:pt x="1611" y="351"/>
                  </a:lnTo>
                  <a:lnTo>
                    <a:pt x="1592" y="297"/>
                  </a:lnTo>
                  <a:lnTo>
                    <a:pt x="1554" y="318"/>
                  </a:lnTo>
                  <a:lnTo>
                    <a:pt x="1569" y="230"/>
                  </a:lnTo>
                  <a:lnTo>
                    <a:pt x="1509" y="209"/>
                  </a:lnTo>
                  <a:lnTo>
                    <a:pt x="1465" y="264"/>
                  </a:lnTo>
                  <a:lnTo>
                    <a:pt x="1448" y="413"/>
                  </a:lnTo>
                  <a:lnTo>
                    <a:pt x="1413" y="417"/>
                  </a:lnTo>
                  <a:lnTo>
                    <a:pt x="1402" y="347"/>
                  </a:lnTo>
                  <a:lnTo>
                    <a:pt x="1434" y="234"/>
                  </a:lnTo>
                  <a:lnTo>
                    <a:pt x="1403" y="252"/>
                  </a:lnTo>
                  <a:lnTo>
                    <a:pt x="1451" y="196"/>
                  </a:lnTo>
                  <a:lnTo>
                    <a:pt x="1552" y="194"/>
                  </a:lnTo>
                  <a:lnTo>
                    <a:pt x="1536" y="164"/>
                  </a:lnTo>
                  <a:lnTo>
                    <a:pt x="1529" y="164"/>
                  </a:lnTo>
                  <a:lnTo>
                    <a:pt x="1381" y="146"/>
                  </a:lnTo>
                  <a:lnTo>
                    <a:pt x="1403" y="110"/>
                  </a:lnTo>
                  <a:lnTo>
                    <a:pt x="1315" y="159"/>
                  </a:lnTo>
                  <a:lnTo>
                    <a:pt x="1243" y="159"/>
                  </a:lnTo>
                  <a:lnTo>
                    <a:pt x="1330" y="82"/>
                  </a:lnTo>
                  <a:lnTo>
                    <a:pt x="1147" y="40"/>
                  </a:lnTo>
                  <a:lnTo>
                    <a:pt x="1127" y="0"/>
                  </a:lnTo>
                  <a:lnTo>
                    <a:pt x="1126" y="26"/>
                  </a:lnTo>
                  <a:lnTo>
                    <a:pt x="72" y="26"/>
                  </a:lnTo>
                  <a:lnTo>
                    <a:pt x="90" y="73"/>
                  </a:lnTo>
                  <a:lnTo>
                    <a:pt x="70" y="114"/>
                  </a:lnTo>
                  <a:lnTo>
                    <a:pt x="74" y="72"/>
                  </a:lnTo>
                  <a:lnTo>
                    <a:pt x="0" y="6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47" name="Freeform 317"/>
            <p:cNvSpPr/>
            <p:nvPr/>
          </p:nvSpPr>
          <p:spPr bwMode="auto">
            <a:xfrm>
              <a:off x="3125531" y="4557229"/>
              <a:ext cx="94346" cy="108202"/>
            </a:xfrm>
            <a:custGeom>
              <a:avLst/>
              <a:gdLst>
                <a:gd name="T0" fmla="*/ 0 w 199"/>
                <a:gd name="T1" fmla="*/ 5 h 238"/>
                <a:gd name="T2" fmla="*/ 1 w 199"/>
                <a:gd name="T3" fmla="*/ 0 h 238"/>
                <a:gd name="T4" fmla="*/ 1 w 199"/>
                <a:gd name="T5" fmla="*/ 0 h 238"/>
                <a:gd name="T6" fmla="*/ 4 w 199"/>
                <a:gd name="T7" fmla="*/ 2 h 238"/>
                <a:gd name="T8" fmla="*/ 5 w 199"/>
                <a:gd name="T9" fmla="*/ 3 h 238"/>
                <a:gd name="T10" fmla="*/ 4 w 199"/>
                <a:gd name="T11" fmla="*/ 4 h 238"/>
                <a:gd name="T12" fmla="*/ 3 w 199"/>
                <a:gd name="T13" fmla="*/ 5 h 238"/>
                <a:gd name="T14" fmla="*/ 0 w 199"/>
                <a:gd name="T15" fmla="*/ 5 h 238"/>
                <a:gd name="T16" fmla="*/ 0 60000 65536"/>
                <a:gd name="T17" fmla="*/ 0 60000 65536"/>
                <a:gd name="T18" fmla="*/ 0 60000 65536"/>
                <a:gd name="T19" fmla="*/ 0 60000 65536"/>
                <a:gd name="T20" fmla="*/ 0 60000 65536"/>
                <a:gd name="T21" fmla="*/ 0 60000 65536"/>
                <a:gd name="T22" fmla="*/ 0 60000 65536"/>
                <a:gd name="T23" fmla="*/ 0 60000 65536"/>
                <a:gd name="T24" fmla="*/ 0 w 199"/>
                <a:gd name="T25" fmla="*/ 0 h 238"/>
                <a:gd name="T26" fmla="*/ 199 w 199"/>
                <a:gd name="T27" fmla="*/ 238 h 2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9" h="238">
                  <a:moveTo>
                    <a:pt x="0" y="192"/>
                  </a:moveTo>
                  <a:lnTo>
                    <a:pt x="31" y="8"/>
                  </a:lnTo>
                  <a:lnTo>
                    <a:pt x="62" y="0"/>
                  </a:lnTo>
                  <a:lnTo>
                    <a:pt x="174" y="94"/>
                  </a:lnTo>
                  <a:lnTo>
                    <a:pt x="199" y="131"/>
                  </a:lnTo>
                  <a:lnTo>
                    <a:pt x="189" y="178"/>
                  </a:lnTo>
                  <a:lnTo>
                    <a:pt x="136" y="238"/>
                  </a:lnTo>
                  <a:lnTo>
                    <a:pt x="0" y="19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48" name="Freeform 318"/>
            <p:cNvSpPr/>
            <p:nvPr/>
          </p:nvSpPr>
          <p:spPr bwMode="auto">
            <a:xfrm>
              <a:off x="2854288" y="3693204"/>
              <a:ext cx="245973" cy="229134"/>
            </a:xfrm>
            <a:custGeom>
              <a:avLst/>
              <a:gdLst>
                <a:gd name="T0" fmla="*/ 0 w 510"/>
                <a:gd name="T1" fmla="*/ 3 h 507"/>
                <a:gd name="T2" fmla="*/ 1 w 510"/>
                <a:gd name="T3" fmla="*/ 5 h 507"/>
                <a:gd name="T4" fmla="*/ 3 w 510"/>
                <a:gd name="T5" fmla="*/ 5 h 507"/>
                <a:gd name="T6" fmla="*/ 3 w 510"/>
                <a:gd name="T7" fmla="*/ 6 h 507"/>
                <a:gd name="T8" fmla="*/ 5 w 510"/>
                <a:gd name="T9" fmla="*/ 6 h 507"/>
                <a:gd name="T10" fmla="*/ 5 w 510"/>
                <a:gd name="T11" fmla="*/ 10 h 507"/>
                <a:gd name="T12" fmla="*/ 6 w 510"/>
                <a:gd name="T13" fmla="*/ 11 h 507"/>
                <a:gd name="T14" fmla="*/ 7 w 510"/>
                <a:gd name="T15" fmla="*/ 12 h 507"/>
                <a:gd name="T16" fmla="*/ 9 w 510"/>
                <a:gd name="T17" fmla="*/ 10 h 507"/>
                <a:gd name="T18" fmla="*/ 8 w 510"/>
                <a:gd name="T19" fmla="*/ 10 h 507"/>
                <a:gd name="T20" fmla="*/ 8 w 510"/>
                <a:gd name="T21" fmla="*/ 8 h 507"/>
                <a:gd name="T22" fmla="*/ 9 w 510"/>
                <a:gd name="T23" fmla="*/ 9 h 507"/>
                <a:gd name="T24" fmla="*/ 11 w 510"/>
                <a:gd name="T25" fmla="*/ 7 h 507"/>
                <a:gd name="T26" fmla="*/ 11 w 510"/>
                <a:gd name="T27" fmla="*/ 6 h 507"/>
                <a:gd name="T28" fmla="*/ 11 w 510"/>
                <a:gd name="T29" fmla="*/ 5 h 507"/>
                <a:gd name="T30" fmla="*/ 11 w 510"/>
                <a:gd name="T31" fmla="*/ 5 h 507"/>
                <a:gd name="T32" fmla="*/ 12 w 510"/>
                <a:gd name="T33" fmla="*/ 4 h 507"/>
                <a:gd name="T34" fmla="*/ 11 w 510"/>
                <a:gd name="T35" fmla="*/ 4 h 507"/>
                <a:gd name="T36" fmla="*/ 11 w 510"/>
                <a:gd name="T37" fmla="*/ 3 h 507"/>
                <a:gd name="T38" fmla="*/ 9 w 510"/>
                <a:gd name="T39" fmla="*/ 2 h 507"/>
                <a:gd name="T40" fmla="*/ 10 w 510"/>
                <a:gd name="T41" fmla="*/ 2 h 507"/>
                <a:gd name="T42" fmla="*/ 5 w 510"/>
                <a:gd name="T43" fmla="*/ 2 h 507"/>
                <a:gd name="T44" fmla="*/ 3 w 510"/>
                <a:gd name="T45" fmla="*/ 0 h 507"/>
                <a:gd name="T46" fmla="*/ 3 w 510"/>
                <a:gd name="T47" fmla="*/ 1 h 507"/>
                <a:gd name="T48" fmla="*/ 1 w 510"/>
                <a:gd name="T49" fmla="*/ 1 h 507"/>
                <a:gd name="T50" fmla="*/ 2 w 510"/>
                <a:gd name="T51" fmla="*/ 3 h 507"/>
                <a:gd name="T52" fmla="*/ 1 w 510"/>
                <a:gd name="T53" fmla="*/ 3 h 507"/>
                <a:gd name="T54" fmla="*/ 1 w 510"/>
                <a:gd name="T55" fmla="*/ 2 h 507"/>
                <a:gd name="T56" fmla="*/ 2 w 510"/>
                <a:gd name="T57" fmla="*/ 1 h 507"/>
                <a:gd name="T58" fmla="*/ 0 w 510"/>
                <a:gd name="T59" fmla="*/ 3 h 5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10"/>
                <a:gd name="T91" fmla="*/ 0 h 507"/>
                <a:gd name="T92" fmla="*/ 510 w 510"/>
                <a:gd name="T93" fmla="*/ 507 h 5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10" h="507">
                  <a:moveTo>
                    <a:pt x="0" y="138"/>
                  </a:moveTo>
                  <a:lnTo>
                    <a:pt x="48" y="226"/>
                  </a:lnTo>
                  <a:lnTo>
                    <a:pt x="122" y="237"/>
                  </a:lnTo>
                  <a:lnTo>
                    <a:pt x="146" y="275"/>
                  </a:lnTo>
                  <a:lnTo>
                    <a:pt x="220" y="269"/>
                  </a:lnTo>
                  <a:lnTo>
                    <a:pt x="208" y="422"/>
                  </a:lnTo>
                  <a:lnTo>
                    <a:pt x="243" y="486"/>
                  </a:lnTo>
                  <a:lnTo>
                    <a:pt x="284" y="507"/>
                  </a:lnTo>
                  <a:lnTo>
                    <a:pt x="379" y="448"/>
                  </a:lnTo>
                  <a:lnTo>
                    <a:pt x="341" y="437"/>
                  </a:lnTo>
                  <a:lnTo>
                    <a:pt x="325" y="352"/>
                  </a:lnTo>
                  <a:lnTo>
                    <a:pt x="387" y="368"/>
                  </a:lnTo>
                  <a:lnTo>
                    <a:pt x="487" y="315"/>
                  </a:lnTo>
                  <a:lnTo>
                    <a:pt x="457" y="275"/>
                  </a:lnTo>
                  <a:lnTo>
                    <a:pt x="491" y="236"/>
                  </a:lnTo>
                  <a:lnTo>
                    <a:pt x="477" y="207"/>
                  </a:lnTo>
                  <a:lnTo>
                    <a:pt x="510" y="175"/>
                  </a:lnTo>
                  <a:lnTo>
                    <a:pt x="467" y="168"/>
                  </a:lnTo>
                  <a:lnTo>
                    <a:pt x="467" y="127"/>
                  </a:lnTo>
                  <a:lnTo>
                    <a:pt x="391" y="84"/>
                  </a:lnTo>
                  <a:lnTo>
                    <a:pt x="426" y="72"/>
                  </a:lnTo>
                  <a:lnTo>
                    <a:pt x="200" y="81"/>
                  </a:lnTo>
                  <a:lnTo>
                    <a:pt x="127" y="0"/>
                  </a:lnTo>
                  <a:lnTo>
                    <a:pt x="133" y="37"/>
                  </a:lnTo>
                  <a:lnTo>
                    <a:pt x="66" y="68"/>
                  </a:lnTo>
                  <a:lnTo>
                    <a:pt x="86" y="127"/>
                  </a:lnTo>
                  <a:lnTo>
                    <a:pt x="63" y="150"/>
                  </a:lnTo>
                  <a:lnTo>
                    <a:pt x="48" y="96"/>
                  </a:lnTo>
                  <a:lnTo>
                    <a:pt x="73" y="22"/>
                  </a:lnTo>
                  <a:lnTo>
                    <a:pt x="0" y="13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49" name="Freeform 320"/>
            <p:cNvSpPr/>
            <p:nvPr/>
          </p:nvSpPr>
          <p:spPr bwMode="auto">
            <a:xfrm>
              <a:off x="5362054" y="3131508"/>
              <a:ext cx="259450" cy="203675"/>
            </a:xfrm>
            <a:custGeom>
              <a:avLst/>
              <a:gdLst>
                <a:gd name="T0" fmla="*/ 0 w 542"/>
                <a:gd name="T1" fmla="*/ 5 h 449"/>
                <a:gd name="T2" fmla="*/ 0 w 542"/>
                <a:gd name="T3" fmla="*/ 8 h 449"/>
                <a:gd name="T4" fmla="*/ 1 w 542"/>
                <a:gd name="T5" fmla="*/ 9 h 449"/>
                <a:gd name="T6" fmla="*/ 0 w 542"/>
                <a:gd name="T7" fmla="*/ 10 h 449"/>
                <a:gd name="T8" fmla="*/ 2 w 542"/>
                <a:gd name="T9" fmla="*/ 10 h 449"/>
                <a:gd name="T10" fmla="*/ 5 w 542"/>
                <a:gd name="T11" fmla="*/ 10 h 449"/>
                <a:gd name="T12" fmla="*/ 5 w 542"/>
                <a:gd name="T13" fmla="*/ 8 h 449"/>
                <a:gd name="T14" fmla="*/ 8 w 542"/>
                <a:gd name="T15" fmla="*/ 8 h 449"/>
                <a:gd name="T16" fmla="*/ 8 w 542"/>
                <a:gd name="T17" fmla="*/ 6 h 449"/>
                <a:gd name="T18" fmla="*/ 9 w 542"/>
                <a:gd name="T19" fmla="*/ 6 h 449"/>
                <a:gd name="T20" fmla="*/ 8 w 542"/>
                <a:gd name="T21" fmla="*/ 5 h 449"/>
                <a:gd name="T22" fmla="*/ 9 w 542"/>
                <a:gd name="T23" fmla="*/ 5 h 449"/>
                <a:gd name="T24" fmla="*/ 10 w 542"/>
                <a:gd name="T25" fmla="*/ 4 h 449"/>
                <a:gd name="T26" fmla="*/ 9 w 542"/>
                <a:gd name="T27" fmla="*/ 3 h 449"/>
                <a:gd name="T28" fmla="*/ 12 w 542"/>
                <a:gd name="T29" fmla="*/ 2 h 449"/>
                <a:gd name="T30" fmla="*/ 13 w 542"/>
                <a:gd name="T31" fmla="*/ 1 h 449"/>
                <a:gd name="T32" fmla="*/ 11 w 542"/>
                <a:gd name="T33" fmla="*/ 1 h 449"/>
                <a:gd name="T34" fmla="*/ 10 w 542"/>
                <a:gd name="T35" fmla="*/ 2 h 449"/>
                <a:gd name="T36" fmla="*/ 9 w 542"/>
                <a:gd name="T37" fmla="*/ 0 h 449"/>
                <a:gd name="T38" fmla="*/ 8 w 542"/>
                <a:gd name="T39" fmla="*/ 1 h 449"/>
                <a:gd name="T40" fmla="*/ 4 w 542"/>
                <a:gd name="T41" fmla="*/ 1 h 449"/>
                <a:gd name="T42" fmla="*/ 2 w 542"/>
                <a:gd name="T43" fmla="*/ 4 h 449"/>
                <a:gd name="T44" fmla="*/ 1 w 542"/>
                <a:gd name="T45" fmla="*/ 3 h 449"/>
                <a:gd name="T46" fmla="*/ 0 w 542"/>
                <a:gd name="T47" fmla="*/ 5 h 4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42"/>
                <a:gd name="T73" fmla="*/ 0 h 449"/>
                <a:gd name="T74" fmla="*/ 542 w 542"/>
                <a:gd name="T75" fmla="*/ 449 h 4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42" h="449">
                  <a:moveTo>
                    <a:pt x="0" y="214"/>
                  </a:moveTo>
                  <a:lnTo>
                    <a:pt x="6" y="333"/>
                  </a:lnTo>
                  <a:lnTo>
                    <a:pt x="42" y="368"/>
                  </a:lnTo>
                  <a:lnTo>
                    <a:pt x="14" y="426"/>
                  </a:lnTo>
                  <a:lnTo>
                    <a:pt x="73" y="449"/>
                  </a:lnTo>
                  <a:lnTo>
                    <a:pt x="212" y="426"/>
                  </a:lnTo>
                  <a:lnTo>
                    <a:pt x="239" y="361"/>
                  </a:lnTo>
                  <a:lnTo>
                    <a:pt x="333" y="325"/>
                  </a:lnTo>
                  <a:lnTo>
                    <a:pt x="340" y="269"/>
                  </a:lnTo>
                  <a:lnTo>
                    <a:pt x="375" y="254"/>
                  </a:lnTo>
                  <a:lnTo>
                    <a:pt x="361" y="226"/>
                  </a:lnTo>
                  <a:lnTo>
                    <a:pt x="393" y="222"/>
                  </a:lnTo>
                  <a:lnTo>
                    <a:pt x="418" y="168"/>
                  </a:lnTo>
                  <a:lnTo>
                    <a:pt x="408" y="112"/>
                  </a:lnTo>
                  <a:lnTo>
                    <a:pt x="538" y="72"/>
                  </a:lnTo>
                  <a:lnTo>
                    <a:pt x="542" y="61"/>
                  </a:lnTo>
                  <a:lnTo>
                    <a:pt x="492" y="50"/>
                  </a:lnTo>
                  <a:lnTo>
                    <a:pt x="423" y="88"/>
                  </a:lnTo>
                  <a:lnTo>
                    <a:pt x="392" y="0"/>
                  </a:lnTo>
                  <a:lnTo>
                    <a:pt x="335" y="66"/>
                  </a:lnTo>
                  <a:lnTo>
                    <a:pt x="169" y="61"/>
                  </a:lnTo>
                  <a:lnTo>
                    <a:pt x="82" y="165"/>
                  </a:lnTo>
                  <a:lnTo>
                    <a:pt x="25" y="131"/>
                  </a:lnTo>
                  <a:lnTo>
                    <a:pt x="0" y="214"/>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50" name="Freeform 321"/>
            <p:cNvSpPr/>
            <p:nvPr/>
          </p:nvSpPr>
          <p:spPr bwMode="auto">
            <a:xfrm>
              <a:off x="4603918" y="3034444"/>
              <a:ext cx="33694" cy="68422"/>
            </a:xfrm>
            <a:custGeom>
              <a:avLst/>
              <a:gdLst>
                <a:gd name="T0" fmla="*/ 0 w 71"/>
                <a:gd name="T1" fmla="*/ 3 h 151"/>
                <a:gd name="T2" fmla="*/ 0 w 71"/>
                <a:gd name="T3" fmla="*/ 1 h 151"/>
                <a:gd name="T4" fmla="*/ 1 w 71"/>
                <a:gd name="T5" fmla="*/ 0 h 151"/>
                <a:gd name="T6" fmla="*/ 2 w 71"/>
                <a:gd name="T7" fmla="*/ 2 h 151"/>
                <a:gd name="T8" fmla="*/ 1 w 71"/>
                <a:gd name="T9" fmla="*/ 3 h 151"/>
                <a:gd name="T10" fmla="*/ 0 w 71"/>
                <a:gd name="T11" fmla="*/ 3 h 151"/>
                <a:gd name="T12" fmla="*/ 0 60000 65536"/>
                <a:gd name="T13" fmla="*/ 0 60000 65536"/>
                <a:gd name="T14" fmla="*/ 0 60000 65536"/>
                <a:gd name="T15" fmla="*/ 0 60000 65536"/>
                <a:gd name="T16" fmla="*/ 0 60000 65536"/>
                <a:gd name="T17" fmla="*/ 0 60000 65536"/>
                <a:gd name="T18" fmla="*/ 0 w 71"/>
                <a:gd name="T19" fmla="*/ 0 h 151"/>
                <a:gd name="T20" fmla="*/ 71 w 71"/>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71" h="151">
                  <a:moveTo>
                    <a:pt x="0" y="114"/>
                  </a:moveTo>
                  <a:lnTo>
                    <a:pt x="1" y="37"/>
                  </a:lnTo>
                  <a:lnTo>
                    <a:pt x="33" y="0"/>
                  </a:lnTo>
                  <a:lnTo>
                    <a:pt x="71" y="88"/>
                  </a:lnTo>
                  <a:lnTo>
                    <a:pt x="35" y="151"/>
                  </a:lnTo>
                  <a:lnTo>
                    <a:pt x="0" y="114"/>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51" name="Freeform 322"/>
            <p:cNvSpPr/>
            <p:nvPr/>
          </p:nvSpPr>
          <p:spPr bwMode="auto">
            <a:xfrm>
              <a:off x="4091755" y="3166514"/>
              <a:ext cx="374014" cy="388254"/>
            </a:xfrm>
            <a:custGeom>
              <a:avLst/>
              <a:gdLst>
                <a:gd name="T0" fmla="*/ 0 w 776"/>
                <a:gd name="T1" fmla="*/ 11 h 857"/>
                <a:gd name="T2" fmla="*/ 0 w 776"/>
                <a:gd name="T3" fmla="*/ 11 h 857"/>
                <a:gd name="T4" fmla="*/ 3 w 776"/>
                <a:gd name="T5" fmla="*/ 13 h 857"/>
                <a:gd name="T6" fmla="*/ 11 w 776"/>
                <a:gd name="T7" fmla="*/ 19 h 857"/>
                <a:gd name="T8" fmla="*/ 11 w 776"/>
                <a:gd name="T9" fmla="*/ 20 h 857"/>
                <a:gd name="T10" fmla="*/ 11 w 776"/>
                <a:gd name="T11" fmla="*/ 20 h 857"/>
                <a:gd name="T12" fmla="*/ 13 w 776"/>
                <a:gd name="T13" fmla="*/ 19 h 857"/>
                <a:gd name="T14" fmla="*/ 18 w 776"/>
                <a:gd name="T15" fmla="*/ 15 h 857"/>
                <a:gd name="T16" fmla="*/ 16 w 776"/>
                <a:gd name="T17" fmla="*/ 12 h 857"/>
                <a:gd name="T18" fmla="*/ 16 w 776"/>
                <a:gd name="T19" fmla="*/ 8 h 857"/>
                <a:gd name="T20" fmla="*/ 16 w 776"/>
                <a:gd name="T21" fmla="*/ 6 h 857"/>
                <a:gd name="T22" fmla="*/ 14 w 776"/>
                <a:gd name="T23" fmla="*/ 3 h 857"/>
                <a:gd name="T24" fmla="*/ 15 w 776"/>
                <a:gd name="T25" fmla="*/ 3 h 857"/>
                <a:gd name="T26" fmla="*/ 15 w 776"/>
                <a:gd name="T27" fmla="*/ 0 h 857"/>
                <a:gd name="T28" fmla="*/ 9 w 776"/>
                <a:gd name="T29" fmla="*/ 1 h 857"/>
                <a:gd name="T30" fmla="*/ 6 w 776"/>
                <a:gd name="T31" fmla="*/ 2 h 857"/>
                <a:gd name="T32" fmla="*/ 7 w 776"/>
                <a:gd name="T33" fmla="*/ 5 h 857"/>
                <a:gd name="T34" fmla="*/ 5 w 776"/>
                <a:gd name="T35" fmla="*/ 6 h 857"/>
                <a:gd name="T36" fmla="*/ 4 w 776"/>
                <a:gd name="T37" fmla="*/ 6 h 857"/>
                <a:gd name="T38" fmla="*/ 5 w 776"/>
                <a:gd name="T39" fmla="*/ 7 h 857"/>
                <a:gd name="T40" fmla="*/ 1 w 776"/>
                <a:gd name="T41" fmla="*/ 9 h 857"/>
                <a:gd name="T42" fmla="*/ 0 w 776"/>
                <a:gd name="T43" fmla="*/ 11 h 8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76"/>
                <a:gd name="T67" fmla="*/ 0 h 857"/>
                <a:gd name="T68" fmla="*/ 776 w 776"/>
                <a:gd name="T69" fmla="*/ 857 h 8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76" h="857">
                  <a:moveTo>
                    <a:pt x="0" y="458"/>
                  </a:moveTo>
                  <a:lnTo>
                    <a:pt x="5" y="475"/>
                  </a:lnTo>
                  <a:lnTo>
                    <a:pt x="150" y="582"/>
                  </a:lnTo>
                  <a:lnTo>
                    <a:pt x="454" y="818"/>
                  </a:lnTo>
                  <a:lnTo>
                    <a:pt x="456" y="857"/>
                  </a:lnTo>
                  <a:lnTo>
                    <a:pt x="488" y="853"/>
                  </a:lnTo>
                  <a:lnTo>
                    <a:pt x="547" y="836"/>
                  </a:lnTo>
                  <a:lnTo>
                    <a:pt x="776" y="651"/>
                  </a:lnTo>
                  <a:lnTo>
                    <a:pt x="687" y="527"/>
                  </a:lnTo>
                  <a:lnTo>
                    <a:pt x="688" y="330"/>
                  </a:lnTo>
                  <a:lnTo>
                    <a:pt x="679" y="241"/>
                  </a:lnTo>
                  <a:lnTo>
                    <a:pt x="612" y="151"/>
                  </a:lnTo>
                  <a:lnTo>
                    <a:pt x="647" y="120"/>
                  </a:lnTo>
                  <a:lnTo>
                    <a:pt x="659" y="0"/>
                  </a:lnTo>
                  <a:lnTo>
                    <a:pt x="391" y="20"/>
                  </a:lnTo>
                  <a:lnTo>
                    <a:pt x="246" y="92"/>
                  </a:lnTo>
                  <a:lnTo>
                    <a:pt x="284" y="238"/>
                  </a:lnTo>
                  <a:lnTo>
                    <a:pt x="224" y="241"/>
                  </a:lnTo>
                  <a:lnTo>
                    <a:pt x="189" y="258"/>
                  </a:lnTo>
                  <a:lnTo>
                    <a:pt x="196" y="296"/>
                  </a:lnTo>
                  <a:lnTo>
                    <a:pt x="21" y="383"/>
                  </a:lnTo>
                  <a:lnTo>
                    <a:pt x="0" y="45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52" name="Freeform 323"/>
            <p:cNvSpPr/>
            <p:nvPr/>
          </p:nvSpPr>
          <p:spPr bwMode="auto">
            <a:xfrm>
              <a:off x="6325729" y="4154654"/>
              <a:ext cx="739604" cy="609432"/>
            </a:xfrm>
            <a:custGeom>
              <a:avLst/>
              <a:gdLst>
                <a:gd name="T0" fmla="*/ 1 w 1543"/>
                <a:gd name="T1" fmla="*/ 17 h 1343"/>
                <a:gd name="T2" fmla="*/ 1 w 1543"/>
                <a:gd name="T3" fmla="*/ 16 h 1343"/>
                <a:gd name="T4" fmla="*/ 1 w 1543"/>
                <a:gd name="T5" fmla="*/ 12 h 1343"/>
                <a:gd name="T6" fmla="*/ 3 w 1543"/>
                <a:gd name="T7" fmla="*/ 10 h 1343"/>
                <a:gd name="T8" fmla="*/ 8 w 1543"/>
                <a:gd name="T9" fmla="*/ 8 h 1343"/>
                <a:gd name="T10" fmla="*/ 9 w 1543"/>
                <a:gd name="T11" fmla="*/ 6 h 1343"/>
                <a:gd name="T12" fmla="*/ 9 w 1543"/>
                <a:gd name="T13" fmla="*/ 6 h 1343"/>
                <a:gd name="T14" fmla="*/ 10 w 1543"/>
                <a:gd name="T15" fmla="*/ 5 h 1343"/>
                <a:gd name="T16" fmla="*/ 13 w 1543"/>
                <a:gd name="T17" fmla="*/ 4 h 1343"/>
                <a:gd name="T18" fmla="*/ 14 w 1543"/>
                <a:gd name="T19" fmla="*/ 4 h 1343"/>
                <a:gd name="T20" fmla="*/ 14 w 1543"/>
                <a:gd name="T21" fmla="*/ 4 h 1343"/>
                <a:gd name="T22" fmla="*/ 17 w 1543"/>
                <a:gd name="T23" fmla="*/ 1 h 1343"/>
                <a:gd name="T24" fmla="*/ 20 w 1543"/>
                <a:gd name="T25" fmla="*/ 2 h 1343"/>
                <a:gd name="T26" fmla="*/ 24 w 1543"/>
                <a:gd name="T27" fmla="*/ 7 h 1343"/>
                <a:gd name="T28" fmla="*/ 25 w 1543"/>
                <a:gd name="T29" fmla="*/ 1 h 1343"/>
                <a:gd name="T30" fmla="*/ 27 w 1543"/>
                <a:gd name="T31" fmla="*/ 4 h 1343"/>
                <a:gd name="T32" fmla="*/ 29 w 1543"/>
                <a:gd name="T33" fmla="*/ 9 h 1343"/>
                <a:gd name="T34" fmla="*/ 32 w 1543"/>
                <a:gd name="T35" fmla="*/ 13 h 1343"/>
                <a:gd name="T36" fmla="*/ 33 w 1543"/>
                <a:gd name="T37" fmla="*/ 14 h 1343"/>
                <a:gd name="T38" fmla="*/ 36 w 1543"/>
                <a:gd name="T39" fmla="*/ 19 h 1343"/>
                <a:gd name="T40" fmla="*/ 34 w 1543"/>
                <a:gd name="T41" fmla="*/ 25 h 1343"/>
                <a:gd name="T42" fmla="*/ 30 w 1543"/>
                <a:gd name="T43" fmla="*/ 30 h 1343"/>
                <a:gd name="T44" fmla="*/ 29 w 1543"/>
                <a:gd name="T45" fmla="*/ 31 h 1343"/>
                <a:gd name="T46" fmla="*/ 27 w 1543"/>
                <a:gd name="T47" fmla="*/ 31 h 1343"/>
                <a:gd name="T48" fmla="*/ 24 w 1543"/>
                <a:gd name="T49" fmla="*/ 29 h 1343"/>
                <a:gd name="T50" fmla="*/ 22 w 1543"/>
                <a:gd name="T51" fmla="*/ 27 h 1343"/>
                <a:gd name="T52" fmla="*/ 22 w 1543"/>
                <a:gd name="T53" fmla="*/ 27 h 1343"/>
                <a:gd name="T54" fmla="*/ 22 w 1543"/>
                <a:gd name="T55" fmla="*/ 23 h 1343"/>
                <a:gd name="T56" fmla="*/ 19 w 1543"/>
                <a:gd name="T57" fmla="*/ 26 h 1343"/>
                <a:gd name="T58" fmla="*/ 16 w 1543"/>
                <a:gd name="T59" fmla="*/ 22 h 1343"/>
                <a:gd name="T60" fmla="*/ 9 w 1543"/>
                <a:gd name="T61" fmla="*/ 25 h 1343"/>
                <a:gd name="T62" fmla="*/ 4 w 1543"/>
                <a:gd name="T63" fmla="*/ 27 h 1343"/>
                <a:gd name="T64" fmla="*/ 2 w 1543"/>
                <a:gd name="T65" fmla="*/ 22 h 13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43"/>
                <a:gd name="T100" fmla="*/ 0 h 1343"/>
                <a:gd name="T101" fmla="*/ 1543 w 1543"/>
                <a:gd name="T102" fmla="*/ 1343 h 134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43" h="1343">
                  <a:moveTo>
                    <a:pt x="0" y="708"/>
                  </a:moveTo>
                  <a:lnTo>
                    <a:pt x="25" y="718"/>
                  </a:lnTo>
                  <a:lnTo>
                    <a:pt x="9" y="678"/>
                  </a:lnTo>
                  <a:lnTo>
                    <a:pt x="41" y="701"/>
                  </a:lnTo>
                  <a:lnTo>
                    <a:pt x="9" y="622"/>
                  </a:lnTo>
                  <a:lnTo>
                    <a:pt x="31" y="505"/>
                  </a:lnTo>
                  <a:lnTo>
                    <a:pt x="39" y="536"/>
                  </a:lnTo>
                  <a:lnTo>
                    <a:pt x="135" y="442"/>
                  </a:lnTo>
                  <a:lnTo>
                    <a:pt x="296" y="399"/>
                  </a:lnTo>
                  <a:lnTo>
                    <a:pt x="352" y="330"/>
                  </a:lnTo>
                  <a:lnTo>
                    <a:pt x="349" y="285"/>
                  </a:lnTo>
                  <a:lnTo>
                    <a:pt x="369" y="252"/>
                  </a:lnTo>
                  <a:lnTo>
                    <a:pt x="393" y="304"/>
                  </a:lnTo>
                  <a:lnTo>
                    <a:pt x="393" y="248"/>
                  </a:lnTo>
                  <a:lnTo>
                    <a:pt x="432" y="260"/>
                  </a:lnTo>
                  <a:lnTo>
                    <a:pt x="436" y="218"/>
                  </a:lnTo>
                  <a:lnTo>
                    <a:pt x="492" y="150"/>
                  </a:lnTo>
                  <a:lnTo>
                    <a:pt x="552" y="154"/>
                  </a:lnTo>
                  <a:lnTo>
                    <a:pt x="563" y="221"/>
                  </a:lnTo>
                  <a:lnTo>
                    <a:pt x="588" y="183"/>
                  </a:lnTo>
                  <a:lnTo>
                    <a:pt x="631" y="204"/>
                  </a:lnTo>
                  <a:lnTo>
                    <a:pt x="616" y="160"/>
                  </a:lnTo>
                  <a:lnTo>
                    <a:pt x="655" y="89"/>
                  </a:lnTo>
                  <a:lnTo>
                    <a:pt x="743" y="62"/>
                  </a:lnTo>
                  <a:lnTo>
                    <a:pt x="719" y="18"/>
                  </a:lnTo>
                  <a:lnTo>
                    <a:pt x="893" y="73"/>
                  </a:lnTo>
                  <a:lnTo>
                    <a:pt x="856" y="194"/>
                  </a:lnTo>
                  <a:lnTo>
                    <a:pt x="1030" y="318"/>
                  </a:lnTo>
                  <a:lnTo>
                    <a:pt x="1073" y="267"/>
                  </a:lnTo>
                  <a:lnTo>
                    <a:pt x="1095" y="61"/>
                  </a:lnTo>
                  <a:lnTo>
                    <a:pt x="1135" y="0"/>
                  </a:lnTo>
                  <a:lnTo>
                    <a:pt x="1173" y="158"/>
                  </a:lnTo>
                  <a:lnTo>
                    <a:pt x="1231" y="194"/>
                  </a:lnTo>
                  <a:lnTo>
                    <a:pt x="1270" y="375"/>
                  </a:lnTo>
                  <a:lnTo>
                    <a:pt x="1363" y="433"/>
                  </a:lnTo>
                  <a:lnTo>
                    <a:pt x="1400" y="536"/>
                  </a:lnTo>
                  <a:lnTo>
                    <a:pt x="1432" y="529"/>
                  </a:lnTo>
                  <a:lnTo>
                    <a:pt x="1441" y="584"/>
                  </a:lnTo>
                  <a:lnTo>
                    <a:pt x="1518" y="663"/>
                  </a:lnTo>
                  <a:lnTo>
                    <a:pt x="1543" y="802"/>
                  </a:lnTo>
                  <a:lnTo>
                    <a:pt x="1524" y="942"/>
                  </a:lnTo>
                  <a:lnTo>
                    <a:pt x="1459" y="1059"/>
                  </a:lnTo>
                  <a:lnTo>
                    <a:pt x="1408" y="1261"/>
                  </a:lnTo>
                  <a:lnTo>
                    <a:pt x="1323" y="1282"/>
                  </a:lnTo>
                  <a:lnTo>
                    <a:pt x="1267" y="1320"/>
                  </a:lnTo>
                  <a:lnTo>
                    <a:pt x="1272" y="1343"/>
                  </a:lnTo>
                  <a:lnTo>
                    <a:pt x="1216" y="1276"/>
                  </a:lnTo>
                  <a:lnTo>
                    <a:pt x="1158" y="1324"/>
                  </a:lnTo>
                  <a:lnTo>
                    <a:pt x="1085" y="1304"/>
                  </a:lnTo>
                  <a:lnTo>
                    <a:pt x="1024" y="1253"/>
                  </a:lnTo>
                  <a:lnTo>
                    <a:pt x="1001" y="1153"/>
                  </a:lnTo>
                  <a:lnTo>
                    <a:pt x="955" y="1165"/>
                  </a:lnTo>
                  <a:lnTo>
                    <a:pt x="955" y="1096"/>
                  </a:lnTo>
                  <a:lnTo>
                    <a:pt x="939" y="1140"/>
                  </a:lnTo>
                  <a:lnTo>
                    <a:pt x="907" y="1143"/>
                  </a:lnTo>
                  <a:lnTo>
                    <a:pt x="940" y="1011"/>
                  </a:lnTo>
                  <a:lnTo>
                    <a:pt x="875" y="1135"/>
                  </a:lnTo>
                  <a:lnTo>
                    <a:pt x="843" y="1109"/>
                  </a:lnTo>
                  <a:lnTo>
                    <a:pt x="809" y="1012"/>
                  </a:lnTo>
                  <a:lnTo>
                    <a:pt x="694" y="959"/>
                  </a:lnTo>
                  <a:lnTo>
                    <a:pt x="490" y="998"/>
                  </a:lnTo>
                  <a:lnTo>
                    <a:pt x="404" y="1071"/>
                  </a:lnTo>
                  <a:lnTo>
                    <a:pt x="263" y="1075"/>
                  </a:lnTo>
                  <a:lnTo>
                    <a:pt x="182" y="1139"/>
                  </a:lnTo>
                  <a:lnTo>
                    <a:pt x="76" y="1094"/>
                  </a:lnTo>
                  <a:lnTo>
                    <a:pt x="100" y="966"/>
                  </a:lnTo>
                  <a:lnTo>
                    <a:pt x="0" y="70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53" name="Freeform 324"/>
            <p:cNvSpPr/>
            <p:nvPr/>
          </p:nvSpPr>
          <p:spPr bwMode="auto">
            <a:xfrm>
              <a:off x="6905281" y="4799093"/>
              <a:ext cx="65705" cy="68422"/>
            </a:xfrm>
            <a:custGeom>
              <a:avLst/>
              <a:gdLst>
                <a:gd name="T0" fmla="*/ 0 w 134"/>
                <a:gd name="T1" fmla="*/ 1 h 150"/>
                <a:gd name="T2" fmla="*/ 0 w 134"/>
                <a:gd name="T3" fmla="*/ 0 h 150"/>
                <a:gd name="T4" fmla="*/ 2 w 134"/>
                <a:gd name="T5" fmla="*/ 1 h 150"/>
                <a:gd name="T6" fmla="*/ 3 w 134"/>
                <a:gd name="T7" fmla="*/ 0 h 150"/>
                <a:gd name="T8" fmla="*/ 3 w 134"/>
                <a:gd name="T9" fmla="*/ 1 h 150"/>
                <a:gd name="T10" fmla="*/ 3 w 134"/>
                <a:gd name="T11" fmla="*/ 2 h 150"/>
                <a:gd name="T12" fmla="*/ 2 w 134"/>
                <a:gd name="T13" fmla="*/ 3 h 150"/>
                <a:gd name="T14" fmla="*/ 1 w 134"/>
                <a:gd name="T15" fmla="*/ 3 h 150"/>
                <a:gd name="T16" fmla="*/ 0 w 134"/>
                <a:gd name="T17" fmla="*/ 1 h 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4"/>
                <a:gd name="T28" fmla="*/ 0 h 150"/>
                <a:gd name="T29" fmla="*/ 134 w 134"/>
                <a:gd name="T30" fmla="*/ 150 h 1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4" h="150">
                  <a:moveTo>
                    <a:pt x="0" y="25"/>
                  </a:moveTo>
                  <a:lnTo>
                    <a:pt x="1" y="0"/>
                  </a:lnTo>
                  <a:lnTo>
                    <a:pt x="67" y="20"/>
                  </a:lnTo>
                  <a:lnTo>
                    <a:pt x="121" y="2"/>
                  </a:lnTo>
                  <a:lnTo>
                    <a:pt x="134" y="40"/>
                  </a:lnTo>
                  <a:lnTo>
                    <a:pt x="134" y="86"/>
                  </a:lnTo>
                  <a:lnTo>
                    <a:pt x="83" y="150"/>
                  </a:lnTo>
                  <a:lnTo>
                    <a:pt x="50" y="147"/>
                  </a:lnTo>
                  <a:lnTo>
                    <a:pt x="0" y="2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54" name="Freeform 325"/>
            <p:cNvSpPr/>
            <p:nvPr/>
          </p:nvSpPr>
          <p:spPr bwMode="auto">
            <a:xfrm>
              <a:off x="4423651" y="2880097"/>
              <a:ext cx="141519" cy="57283"/>
            </a:xfrm>
            <a:custGeom>
              <a:avLst/>
              <a:gdLst>
                <a:gd name="T0" fmla="*/ 0 w 296"/>
                <a:gd name="T1" fmla="*/ 2 h 128"/>
                <a:gd name="T2" fmla="*/ 0 w 296"/>
                <a:gd name="T3" fmla="*/ 2 h 128"/>
                <a:gd name="T4" fmla="*/ 0 w 296"/>
                <a:gd name="T5" fmla="*/ 2 h 128"/>
                <a:gd name="T6" fmla="*/ 1 w 296"/>
                <a:gd name="T7" fmla="*/ 2 h 128"/>
                <a:gd name="T8" fmla="*/ 2 w 296"/>
                <a:gd name="T9" fmla="*/ 2 h 128"/>
                <a:gd name="T10" fmla="*/ 4 w 296"/>
                <a:gd name="T11" fmla="*/ 3 h 128"/>
                <a:gd name="T12" fmla="*/ 6 w 296"/>
                <a:gd name="T13" fmla="*/ 2 h 128"/>
                <a:gd name="T14" fmla="*/ 7 w 296"/>
                <a:gd name="T15" fmla="*/ 1 h 128"/>
                <a:gd name="T16" fmla="*/ 6 w 296"/>
                <a:gd name="T17" fmla="*/ 0 h 128"/>
                <a:gd name="T18" fmla="*/ 4 w 296"/>
                <a:gd name="T19" fmla="*/ 0 h 128"/>
                <a:gd name="T20" fmla="*/ 3 w 296"/>
                <a:gd name="T21" fmla="*/ 2 h 128"/>
                <a:gd name="T22" fmla="*/ 0 w 296"/>
                <a:gd name="T23" fmla="*/ 2 h 1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96"/>
                <a:gd name="T37" fmla="*/ 0 h 128"/>
                <a:gd name="T38" fmla="*/ 296 w 296"/>
                <a:gd name="T39" fmla="*/ 128 h 1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96" h="128">
                  <a:moveTo>
                    <a:pt x="0" y="71"/>
                  </a:moveTo>
                  <a:lnTo>
                    <a:pt x="7" y="78"/>
                  </a:lnTo>
                  <a:lnTo>
                    <a:pt x="8" y="100"/>
                  </a:lnTo>
                  <a:lnTo>
                    <a:pt x="41" y="106"/>
                  </a:lnTo>
                  <a:lnTo>
                    <a:pt x="99" y="93"/>
                  </a:lnTo>
                  <a:lnTo>
                    <a:pt x="166" y="128"/>
                  </a:lnTo>
                  <a:lnTo>
                    <a:pt x="257" y="105"/>
                  </a:lnTo>
                  <a:lnTo>
                    <a:pt x="296" y="37"/>
                  </a:lnTo>
                  <a:lnTo>
                    <a:pt x="279" y="0"/>
                  </a:lnTo>
                  <a:lnTo>
                    <a:pt x="167" y="1"/>
                  </a:lnTo>
                  <a:lnTo>
                    <a:pt x="132" y="70"/>
                  </a:lnTo>
                  <a:lnTo>
                    <a:pt x="0" y="7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55" name="Freeform 326"/>
            <p:cNvSpPr/>
            <p:nvPr/>
          </p:nvSpPr>
          <p:spPr bwMode="auto">
            <a:xfrm>
              <a:off x="5862424" y="3397239"/>
              <a:ext cx="87607" cy="119340"/>
            </a:xfrm>
            <a:custGeom>
              <a:avLst/>
              <a:gdLst>
                <a:gd name="T0" fmla="*/ 0 w 179"/>
                <a:gd name="T1" fmla="*/ 2 h 262"/>
                <a:gd name="T2" fmla="*/ 1 w 179"/>
                <a:gd name="T3" fmla="*/ 3 h 262"/>
                <a:gd name="T4" fmla="*/ 1 w 179"/>
                <a:gd name="T5" fmla="*/ 5 h 262"/>
                <a:gd name="T6" fmla="*/ 2 w 179"/>
                <a:gd name="T7" fmla="*/ 5 h 262"/>
                <a:gd name="T8" fmla="*/ 3 w 179"/>
                <a:gd name="T9" fmla="*/ 4 h 262"/>
                <a:gd name="T10" fmla="*/ 3 w 179"/>
                <a:gd name="T11" fmla="*/ 4 h 262"/>
                <a:gd name="T12" fmla="*/ 4 w 179"/>
                <a:gd name="T13" fmla="*/ 6 h 262"/>
                <a:gd name="T14" fmla="*/ 4 w 179"/>
                <a:gd name="T15" fmla="*/ 5 h 262"/>
                <a:gd name="T16" fmla="*/ 4 w 179"/>
                <a:gd name="T17" fmla="*/ 3 h 262"/>
                <a:gd name="T18" fmla="*/ 3 w 179"/>
                <a:gd name="T19" fmla="*/ 4 h 262"/>
                <a:gd name="T20" fmla="*/ 3 w 179"/>
                <a:gd name="T21" fmla="*/ 3 h 262"/>
                <a:gd name="T22" fmla="*/ 4 w 179"/>
                <a:gd name="T23" fmla="*/ 1 h 262"/>
                <a:gd name="T24" fmla="*/ 2 w 179"/>
                <a:gd name="T25" fmla="*/ 1 h 262"/>
                <a:gd name="T26" fmla="*/ 1 w 179"/>
                <a:gd name="T27" fmla="*/ 0 h 262"/>
                <a:gd name="T28" fmla="*/ 0 w 179"/>
                <a:gd name="T29" fmla="*/ 1 h 262"/>
                <a:gd name="T30" fmla="*/ 1 w 179"/>
                <a:gd name="T31" fmla="*/ 1 h 262"/>
                <a:gd name="T32" fmla="*/ 0 w 179"/>
                <a:gd name="T33" fmla="*/ 2 h 2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9"/>
                <a:gd name="T52" fmla="*/ 0 h 262"/>
                <a:gd name="T53" fmla="*/ 179 w 179"/>
                <a:gd name="T54" fmla="*/ 262 h 2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9" h="262">
                  <a:moveTo>
                    <a:pt x="0" y="78"/>
                  </a:moveTo>
                  <a:lnTo>
                    <a:pt x="23" y="105"/>
                  </a:lnTo>
                  <a:lnTo>
                    <a:pt x="37" y="227"/>
                  </a:lnTo>
                  <a:lnTo>
                    <a:pt x="86" y="220"/>
                  </a:lnTo>
                  <a:lnTo>
                    <a:pt x="109" y="168"/>
                  </a:lnTo>
                  <a:lnTo>
                    <a:pt x="144" y="178"/>
                  </a:lnTo>
                  <a:lnTo>
                    <a:pt x="165" y="262"/>
                  </a:lnTo>
                  <a:lnTo>
                    <a:pt x="179" y="214"/>
                  </a:lnTo>
                  <a:lnTo>
                    <a:pt x="162" y="130"/>
                  </a:lnTo>
                  <a:lnTo>
                    <a:pt x="144" y="164"/>
                  </a:lnTo>
                  <a:lnTo>
                    <a:pt x="119" y="120"/>
                  </a:lnTo>
                  <a:lnTo>
                    <a:pt x="164" y="67"/>
                  </a:lnTo>
                  <a:lnTo>
                    <a:pt x="79" y="59"/>
                  </a:lnTo>
                  <a:lnTo>
                    <a:pt x="21" y="0"/>
                  </a:lnTo>
                  <a:lnTo>
                    <a:pt x="6" y="32"/>
                  </a:lnTo>
                  <a:lnTo>
                    <a:pt x="24" y="59"/>
                  </a:lnTo>
                  <a:lnTo>
                    <a:pt x="0" y="7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56" name="Freeform 327"/>
            <p:cNvSpPr/>
            <p:nvPr/>
          </p:nvSpPr>
          <p:spPr bwMode="auto">
            <a:xfrm>
              <a:off x="4302349" y="2811675"/>
              <a:ext cx="60651" cy="46145"/>
            </a:xfrm>
            <a:custGeom>
              <a:avLst/>
              <a:gdLst>
                <a:gd name="T0" fmla="*/ 0 w 125"/>
                <a:gd name="T1" fmla="*/ 1 h 104"/>
                <a:gd name="T2" fmla="*/ 1 w 125"/>
                <a:gd name="T3" fmla="*/ 0 h 104"/>
                <a:gd name="T4" fmla="*/ 2 w 125"/>
                <a:gd name="T5" fmla="*/ 0 h 104"/>
                <a:gd name="T6" fmla="*/ 3 w 125"/>
                <a:gd name="T7" fmla="*/ 1 h 104"/>
                <a:gd name="T8" fmla="*/ 3 w 125"/>
                <a:gd name="T9" fmla="*/ 2 h 104"/>
                <a:gd name="T10" fmla="*/ 3 w 125"/>
                <a:gd name="T11" fmla="*/ 2 h 104"/>
                <a:gd name="T12" fmla="*/ 0 w 125"/>
                <a:gd name="T13" fmla="*/ 1 h 104"/>
                <a:gd name="T14" fmla="*/ 0 60000 65536"/>
                <a:gd name="T15" fmla="*/ 0 60000 65536"/>
                <a:gd name="T16" fmla="*/ 0 60000 65536"/>
                <a:gd name="T17" fmla="*/ 0 60000 65536"/>
                <a:gd name="T18" fmla="*/ 0 60000 65536"/>
                <a:gd name="T19" fmla="*/ 0 60000 65536"/>
                <a:gd name="T20" fmla="*/ 0 60000 65536"/>
                <a:gd name="T21" fmla="*/ 0 w 125"/>
                <a:gd name="T22" fmla="*/ 0 h 104"/>
                <a:gd name="T23" fmla="*/ 125 w 125"/>
                <a:gd name="T24" fmla="*/ 104 h 10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5" h="104">
                  <a:moveTo>
                    <a:pt x="0" y="20"/>
                  </a:moveTo>
                  <a:lnTo>
                    <a:pt x="27" y="5"/>
                  </a:lnTo>
                  <a:lnTo>
                    <a:pt x="84" y="0"/>
                  </a:lnTo>
                  <a:lnTo>
                    <a:pt x="122" y="42"/>
                  </a:lnTo>
                  <a:lnTo>
                    <a:pt x="125" y="74"/>
                  </a:lnTo>
                  <a:lnTo>
                    <a:pt x="112" y="104"/>
                  </a:lnTo>
                  <a:lnTo>
                    <a:pt x="0" y="2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57" name="Freeform 328"/>
            <p:cNvSpPr/>
            <p:nvPr/>
          </p:nvSpPr>
          <p:spPr bwMode="auto">
            <a:xfrm>
              <a:off x="5879271" y="3359051"/>
              <a:ext cx="60651" cy="35006"/>
            </a:xfrm>
            <a:custGeom>
              <a:avLst/>
              <a:gdLst>
                <a:gd name="T0" fmla="*/ 0 w 121"/>
                <a:gd name="T1" fmla="*/ 1 h 75"/>
                <a:gd name="T2" fmla="*/ 0 w 121"/>
                <a:gd name="T3" fmla="*/ 2 h 75"/>
                <a:gd name="T4" fmla="*/ 3 w 121"/>
                <a:gd name="T5" fmla="*/ 1 h 75"/>
                <a:gd name="T6" fmla="*/ 3 w 121"/>
                <a:gd name="T7" fmla="*/ 1 h 75"/>
                <a:gd name="T8" fmla="*/ 1 w 121"/>
                <a:gd name="T9" fmla="*/ 0 h 75"/>
                <a:gd name="T10" fmla="*/ 0 w 121"/>
                <a:gd name="T11" fmla="*/ 1 h 75"/>
                <a:gd name="T12" fmla="*/ 0 60000 65536"/>
                <a:gd name="T13" fmla="*/ 0 60000 65536"/>
                <a:gd name="T14" fmla="*/ 0 60000 65536"/>
                <a:gd name="T15" fmla="*/ 0 60000 65536"/>
                <a:gd name="T16" fmla="*/ 0 60000 65536"/>
                <a:gd name="T17" fmla="*/ 0 60000 65536"/>
                <a:gd name="T18" fmla="*/ 0 w 121"/>
                <a:gd name="T19" fmla="*/ 0 h 75"/>
                <a:gd name="T20" fmla="*/ 121 w 121"/>
                <a:gd name="T21" fmla="*/ 75 h 75"/>
              </a:gdLst>
              <a:ahLst/>
              <a:cxnLst>
                <a:cxn ang="T12">
                  <a:pos x="T0" y="T1"/>
                </a:cxn>
                <a:cxn ang="T13">
                  <a:pos x="T2" y="T3"/>
                </a:cxn>
                <a:cxn ang="T14">
                  <a:pos x="T4" y="T5"/>
                </a:cxn>
                <a:cxn ang="T15">
                  <a:pos x="T6" y="T7"/>
                </a:cxn>
                <a:cxn ang="T16">
                  <a:pos x="T8" y="T9"/>
                </a:cxn>
                <a:cxn ang="T17">
                  <a:pos x="T10" y="T11"/>
                </a:cxn>
              </a:cxnLst>
              <a:rect l="T18" t="T19" r="T20" b="T21"/>
              <a:pathLst>
                <a:path w="121" h="75">
                  <a:moveTo>
                    <a:pt x="0" y="46"/>
                  </a:moveTo>
                  <a:lnTo>
                    <a:pt x="16" y="75"/>
                  </a:lnTo>
                  <a:lnTo>
                    <a:pt x="121" y="63"/>
                  </a:lnTo>
                  <a:lnTo>
                    <a:pt x="112" y="22"/>
                  </a:lnTo>
                  <a:lnTo>
                    <a:pt x="40" y="0"/>
                  </a:lnTo>
                  <a:lnTo>
                    <a:pt x="0" y="46"/>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58" name="Freeform 329"/>
            <p:cNvSpPr/>
            <p:nvPr/>
          </p:nvSpPr>
          <p:spPr bwMode="auto">
            <a:xfrm>
              <a:off x="6342576" y="3838004"/>
              <a:ext cx="21901" cy="20685"/>
            </a:xfrm>
            <a:custGeom>
              <a:avLst/>
              <a:gdLst>
                <a:gd name="T0" fmla="*/ 0 w 47"/>
                <a:gd name="T1" fmla="*/ 1 h 46"/>
                <a:gd name="T2" fmla="*/ 1 w 47"/>
                <a:gd name="T3" fmla="*/ 1 h 46"/>
                <a:gd name="T4" fmla="*/ 1 w 47"/>
                <a:gd name="T5" fmla="*/ 0 h 46"/>
                <a:gd name="T6" fmla="*/ 0 w 47"/>
                <a:gd name="T7" fmla="*/ 1 h 46"/>
                <a:gd name="T8" fmla="*/ 0 60000 65536"/>
                <a:gd name="T9" fmla="*/ 0 60000 65536"/>
                <a:gd name="T10" fmla="*/ 0 60000 65536"/>
                <a:gd name="T11" fmla="*/ 0 60000 65536"/>
                <a:gd name="T12" fmla="*/ 0 w 47"/>
                <a:gd name="T13" fmla="*/ 0 h 46"/>
                <a:gd name="T14" fmla="*/ 47 w 47"/>
                <a:gd name="T15" fmla="*/ 46 h 46"/>
              </a:gdLst>
              <a:ahLst/>
              <a:cxnLst>
                <a:cxn ang="T8">
                  <a:pos x="T0" y="T1"/>
                </a:cxn>
                <a:cxn ang="T9">
                  <a:pos x="T2" y="T3"/>
                </a:cxn>
                <a:cxn ang="T10">
                  <a:pos x="T4" y="T5"/>
                </a:cxn>
                <a:cxn ang="T11">
                  <a:pos x="T6" y="T7"/>
                </a:cxn>
              </a:cxnLst>
              <a:rect l="T12" t="T13" r="T14" b="T15"/>
              <a:pathLst>
                <a:path w="47" h="46">
                  <a:moveTo>
                    <a:pt x="0" y="21"/>
                  </a:moveTo>
                  <a:lnTo>
                    <a:pt x="22" y="46"/>
                  </a:lnTo>
                  <a:lnTo>
                    <a:pt x="47" y="0"/>
                  </a:lnTo>
                  <a:lnTo>
                    <a:pt x="0" y="2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59" name="Freeform 330"/>
            <p:cNvSpPr/>
            <p:nvPr/>
          </p:nvSpPr>
          <p:spPr bwMode="auto">
            <a:xfrm>
              <a:off x="4662884" y="2993073"/>
              <a:ext cx="112877" cy="71604"/>
            </a:xfrm>
            <a:custGeom>
              <a:avLst/>
              <a:gdLst>
                <a:gd name="T0" fmla="*/ 0 w 237"/>
                <a:gd name="T1" fmla="*/ 3 h 156"/>
                <a:gd name="T2" fmla="*/ 0 w 237"/>
                <a:gd name="T3" fmla="*/ 0 h 156"/>
                <a:gd name="T4" fmla="*/ 5 w 237"/>
                <a:gd name="T5" fmla="*/ 1 h 156"/>
                <a:gd name="T6" fmla="*/ 5 w 237"/>
                <a:gd name="T7" fmla="*/ 2 h 156"/>
                <a:gd name="T8" fmla="*/ 5 w 237"/>
                <a:gd name="T9" fmla="*/ 3 h 156"/>
                <a:gd name="T10" fmla="*/ 3 w 237"/>
                <a:gd name="T11" fmla="*/ 3 h 156"/>
                <a:gd name="T12" fmla="*/ 3 w 237"/>
                <a:gd name="T13" fmla="*/ 4 h 156"/>
                <a:gd name="T14" fmla="*/ 1 w 237"/>
                <a:gd name="T15" fmla="*/ 4 h 156"/>
                <a:gd name="T16" fmla="*/ 0 w 237"/>
                <a:gd name="T17" fmla="*/ 3 h 1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7"/>
                <a:gd name="T28" fmla="*/ 0 h 156"/>
                <a:gd name="T29" fmla="*/ 237 w 237"/>
                <a:gd name="T30" fmla="*/ 156 h 1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7" h="156">
                  <a:moveTo>
                    <a:pt x="0" y="107"/>
                  </a:moveTo>
                  <a:lnTo>
                    <a:pt x="13" y="0"/>
                  </a:lnTo>
                  <a:lnTo>
                    <a:pt x="237" y="24"/>
                  </a:lnTo>
                  <a:lnTo>
                    <a:pt x="197" y="91"/>
                  </a:lnTo>
                  <a:lnTo>
                    <a:pt x="213" y="126"/>
                  </a:lnTo>
                  <a:lnTo>
                    <a:pt x="154" y="130"/>
                  </a:lnTo>
                  <a:lnTo>
                    <a:pt x="119" y="156"/>
                  </a:lnTo>
                  <a:lnTo>
                    <a:pt x="24" y="153"/>
                  </a:lnTo>
                  <a:lnTo>
                    <a:pt x="0" y="10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60" name="Freeform 331"/>
            <p:cNvSpPr/>
            <p:nvPr/>
          </p:nvSpPr>
          <p:spPr bwMode="auto">
            <a:xfrm>
              <a:off x="5941607" y="3363824"/>
              <a:ext cx="166790" cy="372343"/>
            </a:xfrm>
            <a:custGeom>
              <a:avLst/>
              <a:gdLst>
                <a:gd name="T0" fmla="*/ 0 w 345"/>
                <a:gd name="T1" fmla="*/ 8 h 822"/>
                <a:gd name="T2" fmla="*/ 0 w 345"/>
                <a:gd name="T3" fmla="*/ 7 h 822"/>
                <a:gd name="T4" fmla="*/ 3 w 345"/>
                <a:gd name="T5" fmla="*/ 2 h 822"/>
                <a:gd name="T6" fmla="*/ 4 w 345"/>
                <a:gd name="T7" fmla="*/ 1 h 822"/>
                <a:gd name="T8" fmla="*/ 5 w 345"/>
                <a:gd name="T9" fmla="*/ 0 h 822"/>
                <a:gd name="T10" fmla="*/ 6 w 345"/>
                <a:gd name="T11" fmla="*/ 1 h 822"/>
                <a:gd name="T12" fmla="*/ 6 w 345"/>
                <a:gd name="T13" fmla="*/ 2 h 822"/>
                <a:gd name="T14" fmla="*/ 5 w 345"/>
                <a:gd name="T15" fmla="*/ 5 h 822"/>
                <a:gd name="T16" fmla="*/ 6 w 345"/>
                <a:gd name="T17" fmla="*/ 4 h 822"/>
                <a:gd name="T18" fmla="*/ 6 w 345"/>
                <a:gd name="T19" fmla="*/ 6 h 822"/>
                <a:gd name="T20" fmla="*/ 8 w 345"/>
                <a:gd name="T21" fmla="*/ 7 h 822"/>
                <a:gd name="T22" fmla="*/ 7 w 345"/>
                <a:gd name="T23" fmla="*/ 8 h 822"/>
                <a:gd name="T24" fmla="*/ 5 w 345"/>
                <a:gd name="T25" fmla="*/ 9 h 822"/>
                <a:gd name="T26" fmla="*/ 5 w 345"/>
                <a:gd name="T27" fmla="*/ 11 h 822"/>
                <a:gd name="T28" fmla="*/ 6 w 345"/>
                <a:gd name="T29" fmla="*/ 13 h 822"/>
                <a:gd name="T30" fmla="*/ 5 w 345"/>
                <a:gd name="T31" fmla="*/ 14 h 822"/>
                <a:gd name="T32" fmla="*/ 7 w 345"/>
                <a:gd name="T33" fmla="*/ 17 h 822"/>
                <a:gd name="T34" fmla="*/ 6 w 345"/>
                <a:gd name="T35" fmla="*/ 19 h 822"/>
                <a:gd name="T36" fmla="*/ 5 w 345"/>
                <a:gd name="T37" fmla="*/ 13 h 822"/>
                <a:gd name="T38" fmla="*/ 4 w 345"/>
                <a:gd name="T39" fmla="*/ 11 h 822"/>
                <a:gd name="T40" fmla="*/ 3 w 345"/>
                <a:gd name="T41" fmla="*/ 13 h 822"/>
                <a:gd name="T42" fmla="*/ 2 w 345"/>
                <a:gd name="T43" fmla="*/ 13 h 822"/>
                <a:gd name="T44" fmla="*/ 2 w 345"/>
                <a:gd name="T45" fmla="*/ 11 h 822"/>
                <a:gd name="T46" fmla="*/ 0 w 345"/>
                <a:gd name="T47" fmla="*/ 8 h 82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45"/>
                <a:gd name="T73" fmla="*/ 0 h 822"/>
                <a:gd name="T74" fmla="*/ 345 w 345"/>
                <a:gd name="T75" fmla="*/ 822 h 82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45" h="822">
                  <a:moveTo>
                    <a:pt x="0" y="337"/>
                  </a:moveTo>
                  <a:lnTo>
                    <a:pt x="14" y="289"/>
                  </a:lnTo>
                  <a:lnTo>
                    <a:pt x="114" y="76"/>
                  </a:lnTo>
                  <a:lnTo>
                    <a:pt x="181" y="48"/>
                  </a:lnTo>
                  <a:lnTo>
                    <a:pt x="196" y="0"/>
                  </a:lnTo>
                  <a:lnTo>
                    <a:pt x="247" y="27"/>
                  </a:lnTo>
                  <a:lnTo>
                    <a:pt x="247" y="71"/>
                  </a:lnTo>
                  <a:lnTo>
                    <a:pt x="204" y="201"/>
                  </a:lnTo>
                  <a:lnTo>
                    <a:pt x="249" y="190"/>
                  </a:lnTo>
                  <a:lnTo>
                    <a:pt x="273" y="278"/>
                  </a:lnTo>
                  <a:lnTo>
                    <a:pt x="345" y="302"/>
                  </a:lnTo>
                  <a:lnTo>
                    <a:pt x="309" y="345"/>
                  </a:lnTo>
                  <a:lnTo>
                    <a:pt x="226" y="401"/>
                  </a:lnTo>
                  <a:lnTo>
                    <a:pt x="204" y="454"/>
                  </a:lnTo>
                  <a:lnTo>
                    <a:pt x="249" y="552"/>
                  </a:lnTo>
                  <a:lnTo>
                    <a:pt x="233" y="612"/>
                  </a:lnTo>
                  <a:lnTo>
                    <a:pt x="287" y="742"/>
                  </a:lnTo>
                  <a:lnTo>
                    <a:pt x="247" y="822"/>
                  </a:lnTo>
                  <a:lnTo>
                    <a:pt x="207" y="540"/>
                  </a:lnTo>
                  <a:lnTo>
                    <a:pt x="173" y="497"/>
                  </a:lnTo>
                  <a:lnTo>
                    <a:pt x="118" y="571"/>
                  </a:lnTo>
                  <a:lnTo>
                    <a:pt x="78" y="556"/>
                  </a:lnTo>
                  <a:lnTo>
                    <a:pt x="86" y="455"/>
                  </a:lnTo>
                  <a:lnTo>
                    <a:pt x="0" y="33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61" name="Freeform 332"/>
            <p:cNvSpPr/>
            <p:nvPr/>
          </p:nvSpPr>
          <p:spPr bwMode="auto">
            <a:xfrm>
              <a:off x="6131982" y="3643877"/>
              <a:ext cx="90976" cy="85926"/>
            </a:xfrm>
            <a:custGeom>
              <a:avLst/>
              <a:gdLst>
                <a:gd name="T0" fmla="*/ 0 w 190"/>
                <a:gd name="T1" fmla="*/ 1 h 190"/>
                <a:gd name="T2" fmla="*/ 0 w 190"/>
                <a:gd name="T3" fmla="*/ 3 h 190"/>
                <a:gd name="T4" fmla="*/ 1 w 190"/>
                <a:gd name="T5" fmla="*/ 4 h 190"/>
                <a:gd name="T6" fmla="*/ 2 w 190"/>
                <a:gd name="T7" fmla="*/ 4 h 190"/>
                <a:gd name="T8" fmla="*/ 4 w 190"/>
                <a:gd name="T9" fmla="*/ 2 h 190"/>
                <a:gd name="T10" fmla="*/ 4 w 190"/>
                <a:gd name="T11" fmla="*/ 0 h 190"/>
                <a:gd name="T12" fmla="*/ 2 w 190"/>
                <a:gd name="T13" fmla="*/ 0 h 190"/>
                <a:gd name="T14" fmla="*/ 1 w 190"/>
                <a:gd name="T15" fmla="*/ 0 h 190"/>
                <a:gd name="T16" fmla="*/ 0 w 190"/>
                <a:gd name="T17" fmla="*/ 1 h 1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0"/>
                <a:gd name="T28" fmla="*/ 0 h 190"/>
                <a:gd name="T29" fmla="*/ 190 w 190"/>
                <a:gd name="T30" fmla="*/ 190 h 1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0" h="190">
                  <a:moveTo>
                    <a:pt x="0" y="37"/>
                  </a:moveTo>
                  <a:lnTo>
                    <a:pt x="12" y="132"/>
                  </a:lnTo>
                  <a:lnTo>
                    <a:pt x="39" y="182"/>
                  </a:lnTo>
                  <a:lnTo>
                    <a:pt x="73" y="190"/>
                  </a:lnTo>
                  <a:lnTo>
                    <a:pt x="190" y="102"/>
                  </a:lnTo>
                  <a:lnTo>
                    <a:pt x="187" y="0"/>
                  </a:lnTo>
                  <a:lnTo>
                    <a:pt x="101" y="16"/>
                  </a:lnTo>
                  <a:lnTo>
                    <a:pt x="25" y="13"/>
                  </a:lnTo>
                  <a:lnTo>
                    <a:pt x="0" y="3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62" name="Freeform 333"/>
            <p:cNvSpPr/>
            <p:nvPr/>
          </p:nvSpPr>
          <p:spPr bwMode="auto">
            <a:xfrm>
              <a:off x="5715850" y="3742532"/>
              <a:ext cx="33694" cy="76378"/>
            </a:xfrm>
            <a:custGeom>
              <a:avLst/>
              <a:gdLst>
                <a:gd name="T0" fmla="*/ 0 w 72"/>
                <a:gd name="T1" fmla="*/ 0 h 166"/>
                <a:gd name="T2" fmla="*/ 0 w 72"/>
                <a:gd name="T3" fmla="*/ 4 h 166"/>
                <a:gd name="T4" fmla="*/ 2 w 72"/>
                <a:gd name="T5" fmla="*/ 3 h 166"/>
                <a:gd name="T6" fmla="*/ 1 w 72"/>
                <a:gd name="T7" fmla="*/ 1 h 166"/>
                <a:gd name="T8" fmla="*/ 0 w 72"/>
                <a:gd name="T9" fmla="*/ 0 h 166"/>
                <a:gd name="T10" fmla="*/ 0 60000 65536"/>
                <a:gd name="T11" fmla="*/ 0 60000 65536"/>
                <a:gd name="T12" fmla="*/ 0 60000 65536"/>
                <a:gd name="T13" fmla="*/ 0 60000 65536"/>
                <a:gd name="T14" fmla="*/ 0 60000 65536"/>
                <a:gd name="T15" fmla="*/ 0 w 72"/>
                <a:gd name="T16" fmla="*/ 0 h 166"/>
                <a:gd name="T17" fmla="*/ 72 w 72"/>
                <a:gd name="T18" fmla="*/ 166 h 166"/>
              </a:gdLst>
              <a:ahLst/>
              <a:cxnLst>
                <a:cxn ang="T10">
                  <a:pos x="T0" y="T1"/>
                </a:cxn>
                <a:cxn ang="T11">
                  <a:pos x="T2" y="T3"/>
                </a:cxn>
                <a:cxn ang="T12">
                  <a:pos x="T4" y="T5"/>
                </a:cxn>
                <a:cxn ang="T13">
                  <a:pos x="T6" y="T7"/>
                </a:cxn>
                <a:cxn ang="T14">
                  <a:pos x="T8" y="T9"/>
                </a:cxn>
              </a:cxnLst>
              <a:rect l="T15" t="T16" r="T17" b="T18"/>
              <a:pathLst>
                <a:path w="72" h="166">
                  <a:moveTo>
                    <a:pt x="0" y="0"/>
                  </a:moveTo>
                  <a:lnTo>
                    <a:pt x="13" y="166"/>
                  </a:lnTo>
                  <a:lnTo>
                    <a:pt x="72" y="138"/>
                  </a:lnTo>
                  <a:lnTo>
                    <a:pt x="45" y="40"/>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63" name="Freeform 334"/>
            <p:cNvSpPr/>
            <p:nvPr/>
          </p:nvSpPr>
          <p:spPr bwMode="auto">
            <a:xfrm>
              <a:off x="5601288" y="2755983"/>
              <a:ext cx="1123725" cy="773327"/>
            </a:xfrm>
            <a:custGeom>
              <a:avLst/>
              <a:gdLst>
                <a:gd name="T0" fmla="*/ 0 w 2339"/>
                <a:gd name="T1" fmla="*/ 17 h 1707"/>
                <a:gd name="T2" fmla="*/ 6 w 2339"/>
                <a:gd name="T3" fmla="*/ 15 h 1707"/>
                <a:gd name="T4" fmla="*/ 5 w 2339"/>
                <a:gd name="T5" fmla="*/ 11 h 1707"/>
                <a:gd name="T6" fmla="*/ 8 w 2339"/>
                <a:gd name="T7" fmla="*/ 8 h 1707"/>
                <a:gd name="T8" fmla="*/ 11 w 2339"/>
                <a:gd name="T9" fmla="*/ 7 h 1707"/>
                <a:gd name="T10" fmla="*/ 13 w 2339"/>
                <a:gd name="T11" fmla="*/ 7 h 1707"/>
                <a:gd name="T12" fmla="*/ 15 w 2339"/>
                <a:gd name="T13" fmla="*/ 11 h 1707"/>
                <a:gd name="T14" fmla="*/ 21 w 2339"/>
                <a:gd name="T15" fmla="*/ 14 h 1707"/>
                <a:gd name="T16" fmla="*/ 28 w 2339"/>
                <a:gd name="T17" fmla="*/ 15 h 1707"/>
                <a:gd name="T18" fmla="*/ 34 w 2339"/>
                <a:gd name="T19" fmla="*/ 13 h 1707"/>
                <a:gd name="T20" fmla="*/ 35 w 2339"/>
                <a:gd name="T21" fmla="*/ 11 h 1707"/>
                <a:gd name="T22" fmla="*/ 40 w 2339"/>
                <a:gd name="T23" fmla="*/ 9 h 1707"/>
                <a:gd name="T24" fmla="*/ 37 w 2339"/>
                <a:gd name="T25" fmla="*/ 8 h 1707"/>
                <a:gd name="T26" fmla="*/ 38 w 2339"/>
                <a:gd name="T27" fmla="*/ 5 h 1707"/>
                <a:gd name="T28" fmla="*/ 40 w 2339"/>
                <a:gd name="T29" fmla="*/ 5 h 1707"/>
                <a:gd name="T30" fmla="*/ 41 w 2339"/>
                <a:gd name="T31" fmla="*/ 1 h 1707"/>
                <a:gd name="T32" fmla="*/ 46 w 2339"/>
                <a:gd name="T33" fmla="*/ 1 h 1707"/>
                <a:gd name="T34" fmla="*/ 50 w 2339"/>
                <a:gd name="T35" fmla="*/ 6 h 1707"/>
                <a:gd name="T36" fmla="*/ 54 w 2339"/>
                <a:gd name="T37" fmla="*/ 7 h 1707"/>
                <a:gd name="T38" fmla="*/ 51 w 2339"/>
                <a:gd name="T39" fmla="*/ 12 h 1707"/>
                <a:gd name="T40" fmla="*/ 50 w 2339"/>
                <a:gd name="T41" fmla="*/ 14 h 1707"/>
                <a:gd name="T42" fmla="*/ 48 w 2339"/>
                <a:gd name="T43" fmla="*/ 15 h 1707"/>
                <a:gd name="T44" fmla="*/ 47 w 2339"/>
                <a:gd name="T45" fmla="*/ 15 h 1707"/>
                <a:gd name="T46" fmla="*/ 42 w 2339"/>
                <a:gd name="T47" fmla="*/ 19 h 1707"/>
                <a:gd name="T48" fmla="*/ 42 w 2339"/>
                <a:gd name="T49" fmla="*/ 16 h 1707"/>
                <a:gd name="T50" fmla="*/ 39 w 2339"/>
                <a:gd name="T51" fmla="*/ 19 h 1707"/>
                <a:gd name="T52" fmla="*/ 42 w 2339"/>
                <a:gd name="T53" fmla="*/ 20 h 1707"/>
                <a:gd name="T54" fmla="*/ 41 w 2339"/>
                <a:gd name="T55" fmla="*/ 22 h 1707"/>
                <a:gd name="T56" fmla="*/ 43 w 2339"/>
                <a:gd name="T57" fmla="*/ 27 h 1707"/>
                <a:gd name="T58" fmla="*/ 43 w 2339"/>
                <a:gd name="T59" fmla="*/ 28 h 1707"/>
                <a:gd name="T60" fmla="*/ 43 w 2339"/>
                <a:gd name="T61" fmla="*/ 29 h 1707"/>
                <a:gd name="T62" fmla="*/ 38 w 2339"/>
                <a:gd name="T63" fmla="*/ 36 h 1707"/>
                <a:gd name="T64" fmla="*/ 36 w 2339"/>
                <a:gd name="T65" fmla="*/ 37 h 1707"/>
                <a:gd name="T66" fmla="*/ 35 w 2339"/>
                <a:gd name="T67" fmla="*/ 38 h 1707"/>
                <a:gd name="T68" fmla="*/ 32 w 2339"/>
                <a:gd name="T69" fmla="*/ 39 h 1707"/>
                <a:gd name="T70" fmla="*/ 30 w 2339"/>
                <a:gd name="T71" fmla="*/ 38 h 1707"/>
                <a:gd name="T72" fmla="*/ 25 w 2339"/>
                <a:gd name="T73" fmla="*/ 37 h 1707"/>
                <a:gd name="T74" fmla="*/ 25 w 2339"/>
                <a:gd name="T75" fmla="*/ 38 h 1707"/>
                <a:gd name="T76" fmla="*/ 23 w 2339"/>
                <a:gd name="T77" fmla="*/ 37 h 1707"/>
                <a:gd name="T78" fmla="*/ 21 w 2339"/>
                <a:gd name="T79" fmla="*/ 36 h 1707"/>
                <a:gd name="T80" fmla="*/ 22 w 2339"/>
                <a:gd name="T81" fmla="*/ 32 h 1707"/>
                <a:gd name="T82" fmla="*/ 20 w 2339"/>
                <a:gd name="T83" fmla="*/ 30 h 1707"/>
                <a:gd name="T84" fmla="*/ 16 w 2339"/>
                <a:gd name="T85" fmla="*/ 31 h 1707"/>
                <a:gd name="T86" fmla="*/ 13 w 2339"/>
                <a:gd name="T87" fmla="*/ 32 h 1707"/>
                <a:gd name="T88" fmla="*/ 13 w 2339"/>
                <a:gd name="T89" fmla="*/ 31 h 1707"/>
                <a:gd name="T90" fmla="*/ 9 w 2339"/>
                <a:gd name="T91" fmla="*/ 30 h 1707"/>
                <a:gd name="T92" fmla="*/ 5 w 2339"/>
                <a:gd name="T93" fmla="*/ 28 h 1707"/>
                <a:gd name="T94" fmla="*/ 5 w 2339"/>
                <a:gd name="T95" fmla="*/ 26 h 1707"/>
                <a:gd name="T96" fmla="*/ 6 w 2339"/>
                <a:gd name="T97" fmla="*/ 23 h 1707"/>
                <a:gd name="T98" fmla="*/ 3 w 2339"/>
                <a:gd name="T99" fmla="*/ 23 h 1707"/>
                <a:gd name="T100" fmla="*/ 1 w 2339"/>
                <a:gd name="T101" fmla="*/ 20 h 1707"/>
                <a:gd name="T102" fmla="*/ 0 w 2339"/>
                <a:gd name="T103" fmla="*/ 19 h 170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339"/>
                <a:gd name="T157" fmla="*/ 0 h 1707"/>
                <a:gd name="T158" fmla="*/ 2339 w 2339"/>
                <a:gd name="T159" fmla="*/ 1707 h 170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339" h="1707">
                  <a:moveTo>
                    <a:pt x="0" y="812"/>
                  </a:moveTo>
                  <a:lnTo>
                    <a:pt x="15" y="747"/>
                  </a:lnTo>
                  <a:lnTo>
                    <a:pt x="98" y="730"/>
                  </a:lnTo>
                  <a:lnTo>
                    <a:pt x="245" y="642"/>
                  </a:lnTo>
                  <a:lnTo>
                    <a:pt x="267" y="572"/>
                  </a:lnTo>
                  <a:lnTo>
                    <a:pt x="238" y="491"/>
                  </a:lnTo>
                  <a:lnTo>
                    <a:pt x="331" y="469"/>
                  </a:lnTo>
                  <a:lnTo>
                    <a:pt x="357" y="362"/>
                  </a:lnTo>
                  <a:lnTo>
                    <a:pt x="454" y="368"/>
                  </a:lnTo>
                  <a:lnTo>
                    <a:pt x="465" y="299"/>
                  </a:lnTo>
                  <a:lnTo>
                    <a:pt x="539" y="264"/>
                  </a:lnTo>
                  <a:lnTo>
                    <a:pt x="578" y="322"/>
                  </a:lnTo>
                  <a:lnTo>
                    <a:pt x="633" y="345"/>
                  </a:lnTo>
                  <a:lnTo>
                    <a:pt x="652" y="469"/>
                  </a:lnTo>
                  <a:lnTo>
                    <a:pt x="821" y="519"/>
                  </a:lnTo>
                  <a:lnTo>
                    <a:pt x="892" y="606"/>
                  </a:lnTo>
                  <a:lnTo>
                    <a:pt x="1033" y="602"/>
                  </a:lnTo>
                  <a:lnTo>
                    <a:pt x="1190" y="667"/>
                  </a:lnTo>
                  <a:lnTo>
                    <a:pt x="1395" y="606"/>
                  </a:lnTo>
                  <a:lnTo>
                    <a:pt x="1459" y="557"/>
                  </a:lnTo>
                  <a:lnTo>
                    <a:pt x="1459" y="488"/>
                  </a:lnTo>
                  <a:lnTo>
                    <a:pt x="1518" y="496"/>
                  </a:lnTo>
                  <a:lnTo>
                    <a:pt x="1649" y="398"/>
                  </a:lnTo>
                  <a:lnTo>
                    <a:pt x="1748" y="392"/>
                  </a:lnTo>
                  <a:lnTo>
                    <a:pt x="1701" y="318"/>
                  </a:lnTo>
                  <a:lnTo>
                    <a:pt x="1604" y="337"/>
                  </a:lnTo>
                  <a:lnTo>
                    <a:pt x="1603" y="254"/>
                  </a:lnTo>
                  <a:lnTo>
                    <a:pt x="1627" y="207"/>
                  </a:lnTo>
                  <a:lnTo>
                    <a:pt x="1684" y="234"/>
                  </a:lnTo>
                  <a:lnTo>
                    <a:pt x="1738" y="204"/>
                  </a:lnTo>
                  <a:lnTo>
                    <a:pt x="1795" y="92"/>
                  </a:lnTo>
                  <a:lnTo>
                    <a:pt x="1770" y="51"/>
                  </a:lnTo>
                  <a:lnTo>
                    <a:pt x="1908" y="0"/>
                  </a:lnTo>
                  <a:lnTo>
                    <a:pt x="1986" y="35"/>
                  </a:lnTo>
                  <a:lnTo>
                    <a:pt x="2056" y="224"/>
                  </a:lnTo>
                  <a:lnTo>
                    <a:pt x="2173" y="266"/>
                  </a:lnTo>
                  <a:lnTo>
                    <a:pt x="2193" y="335"/>
                  </a:lnTo>
                  <a:lnTo>
                    <a:pt x="2339" y="291"/>
                  </a:lnTo>
                  <a:lnTo>
                    <a:pt x="2270" y="475"/>
                  </a:lnTo>
                  <a:lnTo>
                    <a:pt x="2185" y="503"/>
                  </a:lnTo>
                  <a:lnTo>
                    <a:pt x="2198" y="572"/>
                  </a:lnTo>
                  <a:lnTo>
                    <a:pt x="2173" y="615"/>
                  </a:lnTo>
                  <a:lnTo>
                    <a:pt x="2159" y="602"/>
                  </a:lnTo>
                  <a:lnTo>
                    <a:pt x="2083" y="652"/>
                  </a:lnTo>
                  <a:lnTo>
                    <a:pt x="2083" y="679"/>
                  </a:lnTo>
                  <a:lnTo>
                    <a:pt x="2030" y="670"/>
                  </a:lnTo>
                  <a:lnTo>
                    <a:pt x="1936" y="753"/>
                  </a:lnTo>
                  <a:lnTo>
                    <a:pt x="1819" y="820"/>
                  </a:lnTo>
                  <a:lnTo>
                    <a:pt x="1857" y="730"/>
                  </a:lnTo>
                  <a:lnTo>
                    <a:pt x="1838" y="701"/>
                  </a:lnTo>
                  <a:lnTo>
                    <a:pt x="1684" y="801"/>
                  </a:lnTo>
                  <a:lnTo>
                    <a:pt x="1681" y="829"/>
                  </a:lnTo>
                  <a:lnTo>
                    <a:pt x="1732" y="894"/>
                  </a:lnTo>
                  <a:lnTo>
                    <a:pt x="1800" y="866"/>
                  </a:lnTo>
                  <a:lnTo>
                    <a:pt x="1869" y="890"/>
                  </a:lnTo>
                  <a:lnTo>
                    <a:pt x="1777" y="941"/>
                  </a:lnTo>
                  <a:lnTo>
                    <a:pt x="1739" y="1013"/>
                  </a:lnTo>
                  <a:lnTo>
                    <a:pt x="1841" y="1167"/>
                  </a:lnTo>
                  <a:lnTo>
                    <a:pt x="1773" y="1154"/>
                  </a:lnTo>
                  <a:lnTo>
                    <a:pt x="1841" y="1208"/>
                  </a:lnTo>
                  <a:lnTo>
                    <a:pt x="1776" y="1240"/>
                  </a:lnTo>
                  <a:lnTo>
                    <a:pt x="1846" y="1255"/>
                  </a:lnTo>
                  <a:lnTo>
                    <a:pt x="1716" y="1504"/>
                  </a:lnTo>
                  <a:lnTo>
                    <a:pt x="1630" y="1579"/>
                  </a:lnTo>
                  <a:lnTo>
                    <a:pt x="1546" y="1602"/>
                  </a:lnTo>
                  <a:lnTo>
                    <a:pt x="1540" y="1603"/>
                  </a:lnTo>
                  <a:lnTo>
                    <a:pt x="1518" y="1589"/>
                  </a:lnTo>
                  <a:lnTo>
                    <a:pt x="1498" y="1629"/>
                  </a:lnTo>
                  <a:lnTo>
                    <a:pt x="1399" y="1654"/>
                  </a:lnTo>
                  <a:lnTo>
                    <a:pt x="1390" y="1707"/>
                  </a:lnTo>
                  <a:lnTo>
                    <a:pt x="1373" y="1643"/>
                  </a:lnTo>
                  <a:lnTo>
                    <a:pt x="1306" y="1648"/>
                  </a:lnTo>
                  <a:lnTo>
                    <a:pt x="1204" y="1572"/>
                  </a:lnTo>
                  <a:lnTo>
                    <a:pt x="1089" y="1606"/>
                  </a:lnTo>
                  <a:lnTo>
                    <a:pt x="1066" y="1607"/>
                  </a:lnTo>
                  <a:lnTo>
                    <a:pt x="1068" y="1654"/>
                  </a:lnTo>
                  <a:lnTo>
                    <a:pt x="1052" y="1642"/>
                  </a:lnTo>
                  <a:lnTo>
                    <a:pt x="980" y="1618"/>
                  </a:lnTo>
                  <a:lnTo>
                    <a:pt x="956" y="1530"/>
                  </a:lnTo>
                  <a:lnTo>
                    <a:pt x="911" y="1541"/>
                  </a:lnTo>
                  <a:lnTo>
                    <a:pt x="954" y="1411"/>
                  </a:lnTo>
                  <a:lnTo>
                    <a:pt x="954" y="1367"/>
                  </a:lnTo>
                  <a:lnTo>
                    <a:pt x="903" y="1340"/>
                  </a:lnTo>
                  <a:lnTo>
                    <a:pt x="864" y="1322"/>
                  </a:lnTo>
                  <a:lnTo>
                    <a:pt x="852" y="1273"/>
                  </a:lnTo>
                  <a:lnTo>
                    <a:pt x="691" y="1354"/>
                  </a:lnTo>
                  <a:lnTo>
                    <a:pt x="619" y="1332"/>
                  </a:lnTo>
                  <a:lnTo>
                    <a:pt x="579" y="1378"/>
                  </a:lnTo>
                  <a:lnTo>
                    <a:pt x="574" y="1345"/>
                  </a:lnTo>
                  <a:lnTo>
                    <a:pt x="549" y="1353"/>
                  </a:lnTo>
                  <a:lnTo>
                    <a:pt x="467" y="1353"/>
                  </a:lnTo>
                  <a:lnTo>
                    <a:pt x="402" y="1282"/>
                  </a:lnTo>
                  <a:lnTo>
                    <a:pt x="283" y="1236"/>
                  </a:lnTo>
                  <a:lnTo>
                    <a:pt x="201" y="1205"/>
                  </a:lnTo>
                  <a:lnTo>
                    <a:pt x="184" y="1128"/>
                  </a:lnTo>
                  <a:lnTo>
                    <a:pt x="223" y="1119"/>
                  </a:lnTo>
                  <a:lnTo>
                    <a:pt x="199" y="1056"/>
                  </a:lnTo>
                  <a:lnTo>
                    <a:pt x="252" y="983"/>
                  </a:lnTo>
                  <a:lnTo>
                    <a:pt x="212" y="958"/>
                  </a:lnTo>
                  <a:lnTo>
                    <a:pt x="150" y="985"/>
                  </a:lnTo>
                  <a:lnTo>
                    <a:pt x="38" y="901"/>
                  </a:lnTo>
                  <a:lnTo>
                    <a:pt x="42" y="890"/>
                  </a:lnTo>
                  <a:lnTo>
                    <a:pt x="42" y="830"/>
                  </a:lnTo>
                  <a:lnTo>
                    <a:pt x="0" y="812"/>
                  </a:lnTo>
                  <a:close/>
                </a:path>
              </a:pathLst>
            </a:custGeom>
            <a:solidFill>
              <a:srgbClr val="C7D6ED"/>
            </a:solid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64" name="Freeform 335"/>
            <p:cNvSpPr/>
            <p:nvPr/>
          </p:nvSpPr>
          <p:spPr bwMode="auto">
            <a:xfrm>
              <a:off x="6246546" y="3535674"/>
              <a:ext cx="40433" cy="35006"/>
            </a:xfrm>
            <a:custGeom>
              <a:avLst/>
              <a:gdLst>
                <a:gd name="T0" fmla="*/ 0 w 84"/>
                <a:gd name="T1" fmla="*/ 1 h 80"/>
                <a:gd name="T2" fmla="*/ 1 w 84"/>
                <a:gd name="T3" fmla="*/ 0 h 80"/>
                <a:gd name="T4" fmla="*/ 2 w 84"/>
                <a:gd name="T5" fmla="*/ 0 h 80"/>
                <a:gd name="T6" fmla="*/ 1 w 84"/>
                <a:gd name="T7" fmla="*/ 2 h 80"/>
                <a:gd name="T8" fmla="*/ 0 w 84"/>
                <a:gd name="T9" fmla="*/ 1 h 80"/>
                <a:gd name="T10" fmla="*/ 0 60000 65536"/>
                <a:gd name="T11" fmla="*/ 0 60000 65536"/>
                <a:gd name="T12" fmla="*/ 0 60000 65536"/>
                <a:gd name="T13" fmla="*/ 0 60000 65536"/>
                <a:gd name="T14" fmla="*/ 0 60000 65536"/>
                <a:gd name="T15" fmla="*/ 0 w 84"/>
                <a:gd name="T16" fmla="*/ 0 h 80"/>
                <a:gd name="T17" fmla="*/ 84 w 84"/>
                <a:gd name="T18" fmla="*/ 80 h 80"/>
              </a:gdLst>
              <a:ahLst/>
              <a:cxnLst>
                <a:cxn ang="T10">
                  <a:pos x="T0" y="T1"/>
                </a:cxn>
                <a:cxn ang="T11">
                  <a:pos x="T2" y="T3"/>
                </a:cxn>
                <a:cxn ang="T12">
                  <a:pos x="T4" y="T5"/>
                </a:cxn>
                <a:cxn ang="T13">
                  <a:pos x="T6" y="T7"/>
                </a:cxn>
                <a:cxn ang="T14">
                  <a:pos x="T8" y="T9"/>
                </a:cxn>
              </a:cxnLst>
              <a:rect l="T15" t="T16" r="T17" b="T18"/>
              <a:pathLst>
                <a:path w="84" h="80">
                  <a:moveTo>
                    <a:pt x="0" y="65"/>
                  </a:moveTo>
                  <a:lnTo>
                    <a:pt x="27" y="0"/>
                  </a:lnTo>
                  <a:lnTo>
                    <a:pt x="84" y="15"/>
                  </a:lnTo>
                  <a:lnTo>
                    <a:pt x="38" y="80"/>
                  </a:lnTo>
                  <a:lnTo>
                    <a:pt x="0" y="6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65" name="Freeform 336"/>
            <p:cNvSpPr/>
            <p:nvPr/>
          </p:nvSpPr>
          <p:spPr bwMode="auto">
            <a:xfrm>
              <a:off x="6453770" y="3429063"/>
              <a:ext cx="32011" cy="65239"/>
            </a:xfrm>
            <a:custGeom>
              <a:avLst/>
              <a:gdLst>
                <a:gd name="T0" fmla="*/ 0 w 67"/>
                <a:gd name="T1" fmla="*/ 1 h 144"/>
                <a:gd name="T2" fmla="*/ 1 w 67"/>
                <a:gd name="T3" fmla="*/ 3 h 144"/>
                <a:gd name="T4" fmla="*/ 1 w 67"/>
                <a:gd name="T5" fmla="*/ 0 h 144"/>
                <a:gd name="T6" fmla="*/ 1 w 67"/>
                <a:gd name="T7" fmla="*/ 0 h 144"/>
                <a:gd name="T8" fmla="*/ 0 w 67"/>
                <a:gd name="T9" fmla="*/ 1 h 144"/>
                <a:gd name="T10" fmla="*/ 0 60000 65536"/>
                <a:gd name="T11" fmla="*/ 0 60000 65536"/>
                <a:gd name="T12" fmla="*/ 0 60000 65536"/>
                <a:gd name="T13" fmla="*/ 0 60000 65536"/>
                <a:gd name="T14" fmla="*/ 0 60000 65536"/>
                <a:gd name="T15" fmla="*/ 0 w 67"/>
                <a:gd name="T16" fmla="*/ 0 h 144"/>
                <a:gd name="T17" fmla="*/ 67 w 67"/>
                <a:gd name="T18" fmla="*/ 144 h 144"/>
              </a:gdLst>
              <a:ahLst/>
              <a:cxnLst>
                <a:cxn ang="T10">
                  <a:pos x="T0" y="T1"/>
                </a:cxn>
                <a:cxn ang="T11">
                  <a:pos x="T2" y="T3"/>
                </a:cxn>
                <a:cxn ang="T12">
                  <a:pos x="T4" y="T5"/>
                </a:cxn>
                <a:cxn ang="T13">
                  <a:pos x="T6" y="T7"/>
                </a:cxn>
                <a:cxn ang="T14">
                  <a:pos x="T8" y="T9"/>
                </a:cxn>
              </a:cxnLst>
              <a:rect l="T15" t="T16" r="T17" b="T18"/>
              <a:pathLst>
                <a:path w="67" h="144">
                  <a:moveTo>
                    <a:pt x="0" y="60"/>
                  </a:moveTo>
                  <a:lnTo>
                    <a:pt x="28" y="144"/>
                  </a:lnTo>
                  <a:lnTo>
                    <a:pt x="67" y="0"/>
                  </a:lnTo>
                  <a:lnTo>
                    <a:pt x="33" y="2"/>
                  </a:lnTo>
                  <a:lnTo>
                    <a:pt x="0" y="6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66" name="Freeform 337"/>
            <p:cNvSpPr/>
            <p:nvPr/>
          </p:nvSpPr>
          <p:spPr bwMode="auto">
            <a:xfrm>
              <a:off x="4467454" y="2819631"/>
              <a:ext cx="195430" cy="85926"/>
            </a:xfrm>
            <a:custGeom>
              <a:avLst/>
              <a:gdLst>
                <a:gd name="T0" fmla="*/ 0 w 403"/>
                <a:gd name="T1" fmla="*/ 1 h 190"/>
                <a:gd name="T2" fmla="*/ 2 w 403"/>
                <a:gd name="T3" fmla="*/ 3 h 190"/>
                <a:gd name="T4" fmla="*/ 4 w 403"/>
                <a:gd name="T5" fmla="*/ 3 h 190"/>
                <a:gd name="T6" fmla="*/ 5 w 403"/>
                <a:gd name="T7" fmla="*/ 4 h 190"/>
                <a:gd name="T8" fmla="*/ 6 w 403"/>
                <a:gd name="T9" fmla="*/ 4 h 190"/>
                <a:gd name="T10" fmla="*/ 8 w 403"/>
                <a:gd name="T11" fmla="*/ 3 h 190"/>
                <a:gd name="T12" fmla="*/ 9 w 403"/>
                <a:gd name="T13" fmla="*/ 4 h 190"/>
                <a:gd name="T14" fmla="*/ 9 w 403"/>
                <a:gd name="T15" fmla="*/ 3 h 190"/>
                <a:gd name="T16" fmla="*/ 7 w 403"/>
                <a:gd name="T17" fmla="*/ 3 h 190"/>
                <a:gd name="T18" fmla="*/ 3 w 403"/>
                <a:gd name="T19" fmla="*/ 0 h 190"/>
                <a:gd name="T20" fmla="*/ 2 w 403"/>
                <a:gd name="T21" fmla="*/ 0 h 190"/>
                <a:gd name="T22" fmla="*/ 0 w 403"/>
                <a:gd name="T23" fmla="*/ 1 h 1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03"/>
                <a:gd name="T37" fmla="*/ 0 h 190"/>
                <a:gd name="T38" fmla="*/ 403 w 403"/>
                <a:gd name="T39" fmla="*/ 190 h 19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03" h="190">
                  <a:moveTo>
                    <a:pt x="0" y="47"/>
                  </a:moveTo>
                  <a:lnTo>
                    <a:pt x="72" y="135"/>
                  </a:lnTo>
                  <a:lnTo>
                    <a:pt x="184" y="134"/>
                  </a:lnTo>
                  <a:lnTo>
                    <a:pt x="201" y="171"/>
                  </a:lnTo>
                  <a:lnTo>
                    <a:pt x="251" y="190"/>
                  </a:lnTo>
                  <a:lnTo>
                    <a:pt x="340" y="146"/>
                  </a:lnTo>
                  <a:lnTo>
                    <a:pt x="392" y="155"/>
                  </a:lnTo>
                  <a:lnTo>
                    <a:pt x="403" y="117"/>
                  </a:lnTo>
                  <a:lnTo>
                    <a:pt x="306" y="106"/>
                  </a:lnTo>
                  <a:lnTo>
                    <a:pt x="110" y="17"/>
                  </a:lnTo>
                  <a:lnTo>
                    <a:pt x="87" y="0"/>
                  </a:lnTo>
                  <a:lnTo>
                    <a:pt x="0" y="4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67" name="Freeform 338"/>
            <p:cNvSpPr/>
            <p:nvPr/>
          </p:nvSpPr>
          <p:spPr bwMode="auto">
            <a:xfrm>
              <a:off x="4400064" y="2638234"/>
              <a:ext cx="48857" cy="79561"/>
            </a:xfrm>
            <a:custGeom>
              <a:avLst/>
              <a:gdLst>
                <a:gd name="T0" fmla="*/ 0 w 100"/>
                <a:gd name="T1" fmla="*/ 3 h 175"/>
                <a:gd name="T2" fmla="*/ 0 w 100"/>
                <a:gd name="T3" fmla="*/ 1 h 175"/>
                <a:gd name="T4" fmla="*/ 2 w 100"/>
                <a:gd name="T5" fmla="*/ 0 h 175"/>
                <a:gd name="T6" fmla="*/ 2 w 100"/>
                <a:gd name="T7" fmla="*/ 2 h 175"/>
                <a:gd name="T8" fmla="*/ 2 w 100"/>
                <a:gd name="T9" fmla="*/ 2 h 175"/>
                <a:gd name="T10" fmla="*/ 1 w 100"/>
                <a:gd name="T11" fmla="*/ 3 h 175"/>
                <a:gd name="T12" fmla="*/ 1 w 100"/>
                <a:gd name="T13" fmla="*/ 4 h 175"/>
                <a:gd name="T14" fmla="*/ 0 w 100"/>
                <a:gd name="T15" fmla="*/ 4 h 175"/>
                <a:gd name="T16" fmla="*/ 0 w 100"/>
                <a:gd name="T17" fmla="*/ 3 h 17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
                <a:gd name="T28" fmla="*/ 0 h 175"/>
                <a:gd name="T29" fmla="*/ 100 w 100"/>
                <a:gd name="T30" fmla="*/ 175 h 17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 h="175">
                  <a:moveTo>
                    <a:pt x="0" y="133"/>
                  </a:moveTo>
                  <a:lnTo>
                    <a:pt x="6" y="47"/>
                  </a:lnTo>
                  <a:lnTo>
                    <a:pt x="87" y="0"/>
                  </a:lnTo>
                  <a:lnTo>
                    <a:pt x="72" y="69"/>
                  </a:lnTo>
                  <a:lnTo>
                    <a:pt x="100" y="89"/>
                  </a:lnTo>
                  <a:lnTo>
                    <a:pt x="48" y="127"/>
                  </a:lnTo>
                  <a:lnTo>
                    <a:pt x="46" y="175"/>
                  </a:lnTo>
                  <a:lnTo>
                    <a:pt x="16" y="175"/>
                  </a:lnTo>
                  <a:lnTo>
                    <a:pt x="0" y="133"/>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68" name="Freeform 339"/>
            <p:cNvSpPr/>
            <p:nvPr/>
          </p:nvSpPr>
          <p:spPr bwMode="auto">
            <a:xfrm>
              <a:off x="4432075" y="2698700"/>
              <a:ext cx="16848" cy="9547"/>
            </a:xfrm>
            <a:custGeom>
              <a:avLst/>
              <a:gdLst>
                <a:gd name="T0" fmla="*/ 0 w 36"/>
                <a:gd name="T1" fmla="*/ 1 h 22"/>
                <a:gd name="T2" fmla="*/ 1 w 36"/>
                <a:gd name="T3" fmla="*/ 0 h 22"/>
                <a:gd name="T4" fmla="*/ 1 w 36"/>
                <a:gd name="T5" fmla="*/ 0 h 22"/>
                <a:gd name="T6" fmla="*/ 0 w 36"/>
                <a:gd name="T7" fmla="*/ 1 h 22"/>
                <a:gd name="T8" fmla="*/ 0 60000 65536"/>
                <a:gd name="T9" fmla="*/ 0 60000 65536"/>
                <a:gd name="T10" fmla="*/ 0 60000 65536"/>
                <a:gd name="T11" fmla="*/ 0 60000 65536"/>
                <a:gd name="T12" fmla="*/ 0 w 36"/>
                <a:gd name="T13" fmla="*/ 0 h 22"/>
                <a:gd name="T14" fmla="*/ 36 w 36"/>
                <a:gd name="T15" fmla="*/ 22 h 22"/>
              </a:gdLst>
              <a:ahLst/>
              <a:cxnLst>
                <a:cxn ang="T8">
                  <a:pos x="T0" y="T1"/>
                </a:cxn>
                <a:cxn ang="T9">
                  <a:pos x="T2" y="T3"/>
                </a:cxn>
                <a:cxn ang="T10">
                  <a:pos x="T4" y="T5"/>
                </a:cxn>
                <a:cxn ang="T11">
                  <a:pos x="T6" y="T7"/>
                </a:cxn>
              </a:cxnLst>
              <a:rect l="T12" t="T13" r="T14" b="T15"/>
              <a:pathLst>
                <a:path w="36" h="22">
                  <a:moveTo>
                    <a:pt x="0" y="22"/>
                  </a:moveTo>
                  <a:lnTo>
                    <a:pt x="30" y="0"/>
                  </a:lnTo>
                  <a:lnTo>
                    <a:pt x="36" y="14"/>
                  </a:lnTo>
                  <a:lnTo>
                    <a:pt x="0" y="2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69" name="Freeform 340"/>
            <p:cNvSpPr/>
            <p:nvPr/>
          </p:nvSpPr>
          <p:spPr bwMode="auto">
            <a:xfrm>
              <a:off x="4455661" y="2681197"/>
              <a:ext cx="28640" cy="33416"/>
            </a:xfrm>
            <a:custGeom>
              <a:avLst/>
              <a:gdLst>
                <a:gd name="T0" fmla="*/ 0 w 61"/>
                <a:gd name="T1" fmla="*/ 1 h 74"/>
                <a:gd name="T2" fmla="*/ 1 w 61"/>
                <a:gd name="T3" fmla="*/ 2 h 74"/>
                <a:gd name="T4" fmla="*/ 1 w 61"/>
                <a:gd name="T5" fmla="*/ 1 h 74"/>
                <a:gd name="T6" fmla="*/ 1 w 61"/>
                <a:gd name="T7" fmla="*/ 0 h 74"/>
                <a:gd name="T8" fmla="*/ 0 w 61"/>
                <a:gd name="T9" fmla="*/ 1 h 74"/>
                <a:gd name="T10" fmla="*/ 0 60000 65536"/>
                <a:gd name="T11" fmla="*/ 0 60000 65536"/>
                <a:gd name="T12" fmla="*/ 0 60000 65536"/>
                <a:gd name="T13" fmla="*/ 0 60000 65536"/>
                <a:gd name="T14" fmla="*/ 0 60000 65536"/>
                <a:gd name="T15" fmla="*/ 0 w 61"/>
                <a:gd name="T16" fmla="*/ 0 h 74"/>
                <a:gd name="T17" fmla="*/ 61 w 61"/>
                <a:gd name="T18" fmla="*/ 74 h 74"/>
              </a:gdLst>
              <a:ahLst/>
              <a:cxnLst>
                <a:cxn ang="T10">
                  <a:pos x="T0" y="T1"/>
                </a:cxn>
                <a:cxn ang="T11">
                  <a:pos x="T2" y="T3"/>
                </a:cxn>
                <a:cxn ang="T12">
                  <a:pos x="T4" y="T5"/>
                </a:cxn>
                <a:cxn ang="T13">
                  <a:pos x="T6" y="T7"/>
                </a:cxn>
                <a:cxn ang="T14">
                  <a:pos x="T8" y="T9"/>
                </a:cxn>
              </a:cxnLst>
              <a:rect l="T15" t="T16" r="T17" b="T18"/>
              <a:pathLst>
                <a:path w="61" h="74">
                  <a:moveTo>
                    <a:pt x="0" y="39"/>
                  </a:moveTo>
                  <a:lnTo>
                    <a:pt x="48" y="74"/>
                  </a:lnTo>
                  <a:lnTo>
                    <a:pt x="61" y="38"/>
                  </a:lnTo>
                  <a:lnTo>
                    <a:pt x="52" y="0"/>
                  </a:lnTo>
                  <a:lnTo>
                    <a:pt x="0" y="3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70" name="Freeform 341"/>
            <p:cNvSpPr/>
            <p:nvPr/>
          </p:nvSpPr>
          <p:spPr bwMode="auto">
            <a:xfrm>
              <a:off x="4627504" y="2245206"/>
              <a:ext cx="200485" cy="329380"/>
            </a:xfrm>
            <a:custGeom>
              <a:avLst/>
              <a:gdLst>
                <a:gd name="T0" fmla="*/ 0 w 416"/>
                <a:gd name="T1" fmla="*/ 2 h 726"/>
                <a:gd name="T2" fmla="*/ 1 w 416"/>
                <a:gd name="T3" fmla="*/ 1 h 726"/>
                <a:gd name="T4" fmla="*/ 2 w 416"/>
                <a:gd name="T5" fmla="*/ 2 h 726"/>
                <a:gd name="T6" fmla="*/ 3 w 416"/>
                <a:gd name="T7" fmla="*/ 3 h 726"/>
                <a:gd name="T8" fmla="*/ 5 w 416"/>
                <a:gd name="T9" fmla="*/ 2 h 726"/>
                <a:gd name="T10" fmla="*/ 5 w 416"/>
                <a:gd name="T11" fmla="*/ 0 h 726"/>
                <a:gd name="T12" fmla="*/ 7 w 416"/>
                <a:gd name="T13" fmla="*/ 0 h 726"/>
                <a:gd name="T14" fmla="*/ 8 w 416"/>
                <a:gd name="T15" fmla="*/ 1 h 726"/>
                <a:gd name="T16" fmla="*/ 7 w 416"/>
                <a:gd name="T17" fmla="*/ 2 h 726"/>
                <a:gd name="T18" fmla="*/ 7 w 416"/>
                <a:gd name="T19" fmla="*/ 3 h 726"/>
                <a:gd name="T20" fmla="*/ 9 w 416"/>
                <a:gd name="T21" fmla="*/ 4 h 726"/>
                <a:gd name="T22" fmla="*/ 8 w 416"/>
                <a:gd name="T23" fmla="*/ 5 h 726"/>
                <a:gd name="T24" fmla="*/ 9 w 416"/>
                <a:gd name="T25" fmla="*/ 7 h 726"/>
                <a:gd name="T26" fmla="*/ 8 w 416"/>
                <a:gd name="T27" fmla="*/ 9 h 726"/>
                <a:gd name="T28" fmla="*/ 10 w 416"/>
                <a:gd name="T29" fmla="*/ 13 h 726"/>
                <a:gd name="T30" fmla="*/ 6 w 416"/>
                <a:gd name="T31" fmla="*/ 16 h 726"/>
                <a:gd name="T32" fmla="*/ 2 w 416"/>
                <a:gd name="T33" fmla="*/ 17 h 726"/>
                <a:gd name="T34" fmla="*/ 2 w 416"/>
                <a:gd name="T35" fmla="*/ 16 h 726"/>
                <a:gd name="T36" fmla="*/ 1 w 416"/>
                <a:gd name="T37" fmla="*/ 16 h 726"/>
                <a:gd name="T38" fmla="*/ 1 w 416"/>
                <a:gd name="T39" fmla="*/ 12 h 726"/>
                <a:gd name="T40" fmla="*/ 4 w 416"/>
                <a:gd name="T41" fmla="*/ 9 h 726"/>
                <a:gd name="T42" fmla="*/ 3 w 416"/>
                <a:gd name="T43" fmla="*/ 7 h 726"/>
                <a:gd name="T44" fmla="*/ 3 w 416"/>
                <a:gd name="T45" fmla="*/ 4 h 726"/>
                <a:gd name="T46" fmla="*/ 0 w 416"/>
                <a:gd name="T47" fmla="*/ 2 h 72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16"/>
                <a:gd name="T73" fmla="*/ 0 h 726"/>
                <a:gd name="T74" fmla="*/ 416 w 416"/>
                <a:gd name="T75" fmla="*/ 726 h 72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16" h="726">
                  <a:moveTo>
                    <a:pt x="0" y="76"/>
                  </a:moveTo>
                  <a:lnTo>
                    <a:pt x="27" y="55"/>
                  </a:lnTo>
                  <a:lnTo>
                    <a:pt x="72" y="97"/>
                  </a:lnTo>
                  <a:lnTo>
                    <a:pt x="151" y="105"/>
                  </a:lnTo>
                  <a:lnTo>
                    <a:pt x="196" y="79"/>
                  </a:lnTo>
                  <a:lnTo>
                    <a:pt x="208" y="17"/>
                  </a:lnTo>
                  <a:lnTo>
                    <a:pt x="284" y="0"/>
                  </a:lnTo>
                  <a:lnTo>
                    <a:pt x="324" y="25"/>
                  </a:lnTo>
                  <a:lnTo>
                    <a:pt x="319" y="76"/>
                  </a:lnTo>
                  <a:lnTo>
                    <a:pt x="303" y="126"/>
                  </a:lnTo>
                  <a:lnTo>
                    <a:pt x="362" y="190"/>
                  </a:lnTo>
                  <a:lnTo>
                    <a:pt x="325" y="236"/>
                  </a:lnTo>
                  <a:lnTo>
                    <a:pt x="365" y="316"/>
                  </a:lnTo>
                  <a:lnTo>
                    <a:pt x="353" y="387"/>
                  </a:lnTo>
                  <a:lnTo>
                    <a:pt x="416" y="537"/>
                  </a:lnTo>
                  <a:lnTo>
                    <a:pt x="269" y="680"/>
                  </a:lnTo>
                  <a:lnTo>
                    <a:pt x="94" y="726"/>
                  </a:lnTo>
                  <a:lnTo>
                    <a:pt x="83" y="697"/>
                  </a:lnTo>
                  <a:lnTo>
                    <a:pt x="27" y="674"/>
                  </a:lnTo>
                  <a:lnTo>
                    <a:pt x="20" y="533"/>
                  </a:lnTo>
                  <a:lnTo>
                    <a:pt x="189" y="381"/>
                  </a:lnTo>
                  <a:lnTo>
                    <a:pt x="134" y="306"/>
                  </a:lnTo>
                  <a:lnTo>
                    <a:pt x="112" y="155"/>
                  </a:lnTo>
                  <a:lnTo>
                    <a:pt x="0" y="76"/>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71" name="Freeform 342"/>
            <p:cNvSpPr/>
            <p:nvPr/>
          </p:nvSpPr>
          <p:spPr bwMode="auto">
            <a:xfrm>
              <a:off x="4169254" y="2819631"/>
              <a:ext cx="230810" cy="219587"/>
            </a:xfrm>
            <a:custGeom>
              <a:avLst/>
              <a:gdLst>
                <a:gd name="T0" fmla="*/ 0 w 482"/>
                <a:gd name="T1" fmla="*/ 3 h 484"/>
                <a:gd name="T2" fmla="*/ 0 w 482"/>
                <a:gd name="T3" fmla="*/ 4 h 484"/>
                <a:gd name="T4" fmla="*/ 3 w 482"/>
                <a:gd name="T5" fmla="*/ 5 h 484"/>
                <a:gd name="T6" fmla="*/ 2 w 482"/>
                <a:gd name="T7" fmla="*/ 6 h 484"/>
                <a:gd name="T8" fmla="*/ 3 w 482"/>
                <a:gd name="T9" fmla="*/ 6 h 484"/>
                <a:gd name="T10" fmla="*/ 3 w 482"/>
                <a:gd name="T11" fmla="*/ 8 h 484"/>
                <a:gd name="T12" fmla="*/ 3 w 482"/>
                <a:gd name="T13" fmla="*/ 10 h 484"/>
                <a:gd name="T14" fmla="*/ 5 w 482"/>
                <a:gd name="T15" fmla="*/ 11 h 484"/>
                <a:gd name="T16" fmla="*/ 5 w 482"/>
                <a:gd name="T17" fmla="*/ 11 h 484"/>
                <a:gd name="T18" fmla="*/ 7 w 482"/>
                <a:gd name="T19" fmla="*/ 11 h 484"/>
                <a:gd name="T20" fmla="*/ 7 w 482"/>
                <a:gd name="T21" fmla="*/ 10 h 484"/>
                <a:gd name="T22" fmla="*/ 8 w 482"/>
                <a:gd name="T23" fmla="*/ 10 h 484"/>
                <a:gd name="T24" fmla="*/ 9 w 482"/>
                <a:gd name="T25" fmla="*/ 10 h 484"/>
                <a:gd name="T26" fmla="*/ 11 w 482"/>
                <a:gd name="T27" fmla="*/ 9 h 484"/>
                <a:gd name="T28" fmla="*/ 10 w 482"/>
                <a:gd name="T29" fmla="*/ 8 h 484"/>
                <a:gd name="T30" fmla="*/ 10 w 482"/>
                <a:gd name="T31" fmla="*/ 7 h 484"/>
                <a:gd name="T32" fmla="*/ 9 w 482"/>
                <a:gd name="T33" fmla="*/ 6 h 484"/>
                <a:gd name="T34" fmla="*/ 11 w 482"/>
                <a:gd name="T35" fmla="*/ 5 h 484"/>
                <a:gd name="T36" fmla="*/ 11 w 482"/>
                <a:gd name="T37" fmla="*/ 3 h 484"/>
                <a:gd name="T38" fmla="*/ 9 w 482"/>
                <a:gd name="T39" fmla="*/ 2 h 484"/>
                <a:gd name="T40" fmla="*/ 9 w 482"/>
                <a:gd name="T41" fmla="*/ 2 h 484"/>
                <a:gd name="T42" fmla="*/ 7 w 482"/>
                <a:gd name="T43" fmla="*/ 0 h 484"/>
                <a:gd name="T44" fmla="*/ 6 w 482"/>
                <a:gd name="T45" fmla="*/ 0 h 484"/>
                <a:gd name="T46" fmla="*/ 5 w 482"/>
                <a:gd name="T47" fmla="*/ 2 h 484"/>
                <a:gd name="T48" fmla="*/ 3 w 482"/>
                <a:gd name="T49" fmla="*/ 2 h 484"/>
                <a:gd name="T50" fmla="*/ 3 w 482"/>
                <a:gd name="T51" fmla="*/ 3 h 484"/>
                <a:gd name="T52" fmla="*/ 0 w 482"/>
                <a:gd name="T53" fmla="*/ 3 h 48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82"/>
                <a:gd name="T82" fmla="*/ 0 h 484"/>
                <a:gd name="T83" fmla="*/ 482 w 482"/>
                <a:gd name="T84" fmla="*/ 484 h 48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82" h="484">
                  <a:moveTo>
                    <a:pt x="0" y="147"/>
                  </a:moveTo>
                  <a:lnTo>
                    <a:pt x="15" y="189"/>
                  </a:lnTo>
                  <a:lnTo>
                    <a:pt x="115" y="219"/>
                  </a:lnTo>
                  <a:lnTo>
                    <a:pt x="96" y="242"/>
                  </a:lnTo>
                  <a:lnTo>
                    <a:pt x="135" y="275"/>
                  </a:lnTo>
                  <a:lnTo>
                    <a:pt x="150" y="327"/>
                  </a:lnTo>
                  <a:lnTo>
                    <a:pt x="107" y="430"/>
                  </a:lnTo>
                  <a:lnTo>
                    <a:pt x="228" y="472"/>
                  </a:lnTo>
                  <a:lnTo>
                    <a:pt x="240" y="477"/>
                  </a:lnTo>
                  <a:lnTo>
                    <a:pt x="297" y="484"/>
                  </a:lnTo>
                  <a:lnTo>
                    <a:pt x="297" y="444"/>
                  </a:lnTo>
                  <a:lnTo>
                    <a:pt x="330" y="421"/>
                  </a:lnTo>
                  <a:lnTo>
                    <a:pt x="408" y="448"/>
                  </a:lnTo>
                  <a:lnTo>
                    <a:pt x="456" y="407"/>
                  </a:lnTo>
                  <a:lnTo>
                    <a:pt x="430" y="348"/>
                  </a:lnTo>
                  <a:lnTo>
                    <a:pt x="441" y="293"/>
                  </a:lnTo>
                  <a:lnTo>
                    <a:pt x="402" y="261"/>
                  </a:lnTo>
                  <a:lnTo>
                    <a:pt x="456" y="195"/>
                  </a:lnTo>
                  <a:lnTo>
                    <a:pt x="482" y="123"/>
                  </a:lnTo>
                  <a:lnTo>
                    <a:pt x="410" y="92"/>
                  </a:lnTo>
                  <a:lnTo>
                    <a:pt x="392" y="84"/>
                  </a:lnTo>
                  <a:lnTo>
                    <a:pt x="280" y="0"/>
                  </a:lnTo>
                  <a:lnTo>
                    <a:pt x="244" y="15"/>
                  </a:lnTo>
                  <a:lnTo>
                    <a:pt x="197" y="96"/>
                  </a:lnTo>
                  <a:lnTo>
                    <a:pt x="104" y="81"/>
                  </a:lnTo>
                  <a:lnTo>
                    <a:pt x="122" y="143"/>
                  </a:lnTo>
                  <a:lnTo>
                    <a:pt x="0" y="14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72" name="Freeform 343"/>
            <p:cNvSpPr/>
            <p:nvPr/>
          </p:nvSpPr>
          <p:spPr bwMode="auto">
            <a:xfrm>
              <a:off x="4408487" y="3023306"/>
              <a:ext cx="15163" cy="39780"/>
            </a:xfrm>
            <a:custGeom>
              <a:avLst/>
              <a:gdLst>
                <a:gd name="T0" fmla="*/ 0 w 31"/>
                <a:gd name="T1" fmla="*/ 1 h 89"/>
                <a:gd name="T2" fmla="*/ 1 w 31"/>
                <a:gd name="T3" fmla="*/ 2 h 89"/>
                <a:gd name="T4" fmla="*/ 1 w 31"/>
                <a:gd name="T5" fmla="*/ 0 h 89"/>
                <a:gd name="T6" fmla="*/ 0 w 31"/>
                <a:gd name="T7" fmla="*/ 1 h 89"/>
                <a:gd name="T8" fmla="*/ 0 60000 65536"/>
                <a:gd name="T9" fmla="*/ 0 60000 65536"/>
                <a:gd name="T10" fmla="*/ 0 60000 65536"/>
                <a:gd name="T11" fmla="*/ 0 60000 65536"/>
                <a:gd name="T12" fmla="*/ 0 w 31"/>
                <a:gd name="T13" fmla="*/ 0 h 89"/>
                <a:gd name="T14" fmla="*/ 31 w 31"/>
                <a:gd name="T15" fmla="*/ 89 h 89"/>
              </a:gdLst>
              <a:ahLst/>
              <a:cxnLst>
                <a:cxn ang="T8">
                  <a:pos x="T0" y="T1"/>
                </a:cxn>
                <a:cxn ang="T9">
                  <a:pos x="T2" y="T3"/>
                </a:cxn>
                <a:cxn ang="T10">
                  <a:pos x="T4" y="T5"/>
                </a:cxn>
                <a:cxn ang="T11">
                  <a:pos x="T6" y="T7"/>
                </a:cxn>
              </a:cxnLst>
              <a:rect l="T12" t="T13" r="T14" b="T15"/>
              <a:pathLst>
                <a:path w="31" h="89">
                  <a:moveTo>
                    <a:pt x="0" y="46"/>
                  </a:moveTo>
                  <a:lnTo>
                    <a:pt x="28" y="89"/>
                  </a:lnTo>
                  <a:lnTo>
                    <a:pt x="31" y="0"/>
                  </a:lnTo>
                  <a:lnTo>
                    <a:pt x="0" y="46"/>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73" name="Freeform 344"/>
            <p:cNvSpPr/>
            <p:nvPr/>
          </p:nvSpPr>
          <p:spPr bwMode="auto">
            <a:xfrm>
              <a:off x="4359630" y="2717794"/>
              <a:ext cx="161735" cy="194128"/>
            </a:xfrm>
            <a:custGeom>
              <a:avLst/>
              <a:gdLst>
                <a:gd name="T0" fmla="*/ 0 w 335"/>
                <a:gd name="T1" fmla="*/ 4 h 429"/>
                <a:gd name="T2" fmla="*/ 0 w 335"/>
                <a:gd name="T3" fmla="*/ 6 h 429"/>
                <a:gd name="T4" fmla="*/ 0 w 335"/>
                <a:gd name="T5" fmla="*/ 6 h 429"/>
                <a:gd name="T6" fmla="*/ 0 w 335"/>
                <a:gd name="T7" fmla="*/ 7 h 429"/>
                <a:gd name="T8" fmla="*/ 2 w 335"/>
                <a:gd name="T9" fmla="*/ 8 h 429"/>
                <a:gd name="T10" fmla="*/ 1 w 335"/>
                <a:gd name="T11" fmla="*/ 10 h 429"/>
                <a:gd name="T12" fmla="*/ 3 w 335"/>
                <a:gd name="T13" fmla="*/ 10 h 429"/>
                <a:gd name="T14" fmla="*/ 6 w 335"/>
                <a:gd name="T15" fmla="*/ 10 h 429"/>
                <a:gd name="T16" fmla="*/ 7 w 335"/>
                <a:gd name="T17" fmla="*/ 8 h 429"/>
                <a:gd name="T18" fmla="*/ 5 w 335"/>
                <a:gd name="T19" fmla="*/ 6 h 429"/>
                <a:gd name="T20" fmla="*/ 7 w 335"/>
                <a:gd name="T21" fmla="*/ 5 h 429"/>
                <a:gd name="T22" fmla="*/ 8 w 335"/>
                <a:gd name="T23" fmla="*/ 5 h 429"/>
                <a:gd name="T24" fmla="*/ 7 w 335"/>
                <a:gd name="T25" fmla="*/ 1 h 429"/>
                <a:gd name="T26" fmla="*/ 6 w 335"/>
                <a:gd name="T27" fmla="*/ 1 h 429"/>
                <a:gd name="T28" fmla="*/ 4 w 335"/>
                <a:gd name="T29" fmla="*/ 1 h 429"/>
                <a:gd name="T30" fmla="*/ 4 w 335"/>
                <a:gd name="T31" fmla="*/ 1 h 429"/>
                <a:gd name="T32" fmla="*/ 3 w 335"/>
                <a:gd name="T33" fmla="*/ 0 h 429"/>
                <a:gd name="T34" fmla="*/ 2 w 335"/>
                <a:gd name="T35" fmla="*/ 0 h 429"/>
                <a:gd name="T36" fmla="*/ 2 w 335"/>
                <a:gd name="T37" fmla="*/ 2 h 429"/>
                <a:gd name="T38" fmla="*/ 1 w 335"/>
                <a:gd name="T39" fmla="*/ 2 h 429"/>
                <a:gd name="T40" fmla="*/ 1 w 335"/>
                <a:gd name="T41" fmla="*/ 2 h 429"/>
                <a:gd name="T42" fmla="*/ 1 w 335"/>
                <a:gd name="T43" fmla="*/ 4 h 429"/>
                <a:gd name="T44" fmla="*/ 0 w 335"/>
                <a:gd name="T45" fmla="*/ 4 h 42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35"/>
                <a:gd name="T70" fmla="*/ 0 h 429"/>
                <a:gd name="T71" fmla="*/ 335 w 335"/>
                <a:gd name="T72" fmla="*/ 429 h 42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35" h="429">
                  <a:moveTo>
                    <a:pt x="0" y="178"/>
                  </a:moveTo>
                  <a:lnTo>
                    <a:pt x="2" y="247"/>
                  </a:lnTo>
                  <a:lnTo>
                    <a:pt x="5" y="279"/>
                  </a:lnTo>
                  <a:lnTo>
                    <a:pt x="10" y="317"/>
                  </a:lnTo>
                  <a:lnTo>
                    <a:pt x="82" y="348"/>
                  </a:lnTo>
                  <a:lnTo>
                    <a:pt x="56" y="420"/>
                  </a:lnTo>
                  <a:lnTo>
                    <a:pt x="130" y="429"/>
                  </a:lnTo>
                  <a:lnTo>
                    <a:pt x="262" y="428"/>
                  </a:lnTo>
                  <a:lnTo>
                    <a:pt x="297" y="359"/>
                  </a:lnTo>
                  <a:lnTo>
                    <a:pt x="225" y="271"/>
                  </a:lnTo>
                  <a:lnTo>
                    <a:pt x="309" y="224"/>
                  </a:lnTo>
                  <a:lnTo>
                    <a:pt x="335" y="237"/>
                  </a:lnTo>
                  <a:lnTo>
                    <a:pt x="309" y="65"/>
                  </a:lnTo>
                  <a:lnTo>
                    <a:pt x="250" y="23"/>
                  </a:lnTo>
                  <a:lnTo>
                    <a:pt x="180" y="53"/>
                  </a:lnTo>
                  <a:lnTo>
                    <a:pt x="189" y="33"/>
                  </a:lnTo>
                  <a:lnTo>
                    <a:pt x="130" y="0"/>
                  </a:lnTo>
                  <a:lnTo>
                    <a:pt x="100" y="0"/>
                  </a:lnTo>
                  <a:lnTo>
                    <a:pt x="99" y="95"/>
                  </a:lnTo>
                  <a:lnTo>
                    <a:pt x="67" y="69"/>
                  </a:lnTo>
                  <a:lnTo>
                    <a:pt x="45" y="99"/>
                  </a:lnTo>
                  <a:lnTo>
                    <a:pt x="41" y="156"/>
                  </a:lnTo>
                  <a:lnTo>
                    <a:pt x="0" y="17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74" name="Freeform 345"/>
            <p:cNvSpPr/>
            <p:nvPr/>
          </p:nvSpPr>
          <p:spPr bwMode="auto">
            <a:xfrm>
              <a:off x="4620766" y="3053538"/>
              <a:ext cx="114562" cy="125705"/>
            </a:xfrm>
            <a:custGeom>
              <a:avLst/>
              <a:gdLst>
                <a:gd name="T0" fmla="*/ 0 w 241"/>
                <a:gd name="T1" fmla="*/ 3 h 276"/>
                <a:gd name="T2" fmla="*/ 1 w 241"/>
                <a:gd name="T3" fmla="*/ 1 h 276"/>
                <a:gd name="T4" fmla="*/ 3 w 241"/>
                <a:gd name="T5" fmla="*/ 1 h 276"/>
                <a:gd name="T6" fmla="*/ 5 w 241"/>
                <a:gd name="T7" fmla="*/ 1 h 276"/>
                <a:gd name="T8" fmla="*/ 5 w 241"/>
                <a:gd name="T9" fmla="*/ 0 h 276"/>
                <a:gd name="T10" fmla="*/ 5 w 241"/>
                <a:gd name="T11" fmla="*/ 1 h 276"/>
                <a:gd name="T12" fmla="*/ 4 w 241"/>
                <a:gd name="T13" fmla="*/ 1 h 276"/>
                <a:gd name="T14" fmla="*/ 3 w 241"/>
                <a:gd name="T15" fmla="*/ 2 h 276"/>
                <a:gd name="T16" fmla="*/ 2 w 241"/>
                <a:gd name="T17" fmla="*/ 1 h 276"/>
                <a:gd name="T18" fmla="*/ 3 w 241"/>
                <a:gd name="T19" fmla="*/ 3 h 276"/>
                <a:gd name="T20" fmla="*/ 2 w 241"/>
                <a:gd name="T21" fmla="*/ 4 h 276"/>
                <a:gd name="T22" fmla="*/ 3 w 241"/>
                <a:gd name="T23" fmla="*/ 4 h 276"/>
                <a:gd name="T24" fmla="*/ 3 w 241"/>
                <a:gd name="T25" fmla="*/ 5 h 276"/>
                <a:gd name="T26" fmla="*/ 2 w 241"/>
                <a:gd name="T27" fmla="*/ 5 h 276"/>
                <a:gd name="T28" fmla="*/ 3 w 241"/>
                <a:gd name="T29" fmla="*/ 7 h 276"/>
                <a:gd name="T30" fmla="*/ 1 w 241"/>
                <a:gd name="T31" fmla="*/ 6 h 276"/>
                <a:gd name="T32" fmla="*/ 1 w 241"/>
                <a:gd name="T33" fmla="*/ 5 h 276"/>
                <a:gd name="T34" fmla="*/ 3 w 241"/>
                <a:gd name="T35" fmla="*/ 4 h 276"/>
                <a:gd name="T36" fmla="*/ 1 w 241"/>
                <a:gd name="T37" fmla="*/ 4 h 276"/>
                <a:gd name="T38" fmla="*/ 0 w 241"/>
                <a:gd name="T39" fmla="*/ 3 h 27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41"/>
                <a:gd name="T61" fmla="*/ 0 h 276"/>
                <a:gd name="T62" fmla="*/ 241 w 241"/>
                <a:gd name="T63" fmla="*/ 276 h 27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41" h="276">
                  <a:moveTo>
                    <a:pt x="0" y="110"/>
                  </a:moveTo>
                  <a:lnTo>
                    <a:pt x="36" y="47"/>
                  </a:lnTo>
                  <a:lnTo>
                    <a:pt x="111" y="23"/>
                  </a:lnTo>
                  <a:lnTo>
                    <a:pt x="206" y="26"/>
                  </a:lnTo>
                  <a:lnTo>
                    <a:pt x="241" y="0"/>
                  </a:lnTo>
                  <a:lnTo>
                    <a:pt x="227" y="57"/>
                  </a:lnTo>
                  <a:lnTo>
                    <a:pt x="162" y="45"/>
                  </a:lnTo>
                  <a:lnTo>
                    <a:pt x="131" y="93"/>
                  </a:lnTo>
                  <a:lnTo>
                    <a:pt x="98" y="66"/>
                  </a:lnTo>
                  <a:lnTo>
                    <a:pt x="121" y="141"/>
                  </a:lnTo>
                  <a:lnTo>
                    <a:pt x="90" y="154"/>
                  </a:lnTo>
                  <a:lnTo>
                    <a:pt x="151" y="187"/>
                  </a:lnTo>
                  <a:lnTo>
                    <a:pt x="151" y="214"/>
                  </a:lnTo>
                  <a:lnTo>
                    <a:pt x="100" y="223"/>
                  </a:lnTo>
                  <a:lnTo>
                    <a:pt x="116" y="276"/>
                  </a:lnTo>
                  <a:lnTo>
                    <a:pt x="59" y="258"/>
                  </a:lnTo>
                  <a:lnTo>
                    <a:pt x="42" y="208"/>
                  </a:lnTo>
                  <a:lnTo>
                    <a:pt x="117" y="189"/>
                  </a:lnTo>
                  <a:lnTo>
                    <a:pt x="42" y="181"/>
                  </a:lnTo>
                  <a:lnTo>
                    <a:pt x="0" y="11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75" name="Freeform 346"/>
            <p:cNvSpPr/>
            <p:nvPr/>
          </p:nvSpPr>
          <p:spPr bwMode="auto">
            <a:xfrm>
              <a:off x="4683101" y="3199930"/>
              <a:ext cx="52227" cy="7956"/>
            </a:xfrm>
            <a:custGeom>
              <a:avLst/>
              <a:gdLst>
                <a:gd name="T0" fmla="*/ 0 w 112"/>
                <a:gd name="T1" fmla="*/ 0 h 19"/>
                <a:gd name="T2" fmla="*/ 0 w 112"/>
                <a:gd name="T3" fmla="*/ 0 h 19"/>
                <a:gd name="T4" fmla="*/ 2 w 112"/>
                <a:gd name="T5" fmla="*/ 0 h 19"/>
                <a:gd name="T6" fmla="*/ 1 w 112"/>
                <a:gd name="T7" fmla="*/ 0 h 19"/>
                <a:gd name="T8" fmla="*/ 0 w 112"/>
                <a:gd name="T9" fmla="*/ 0 h 19"/>
                <a:gd name="T10" fmla="*/ 0 60000 65536"/>
                <a:gd name="T11" fmla="*/ 0 60000 65536"/>
                <a:gd name="T12" fmla="*/ 0 60000 65536"/>
                <a:gd name="T13" fmla="*/ 0 60000 65536"/>
                <a:gd name="T14" fmla="*/ 0 60000 65536"/>
                <a:gd name="T15" fmla="*/ 0 w 112"/>
                <a:gd name="T16" fmla="*/ 0 h 19"/>
                <a:gd name="T17" fmla="*/ 112 w 112"/>
                <a:gd name="T18" fmla="*/ 19 h 19"/>
              </a:gdLst>
              <a:ahLst/>
              <a:cxnLst>
                <a:cxn ang="T10">
                  <a:pos x="T0" y="T1"/>
                </a:cxn>
                <a:cxn ang="T11">
                  <a:pos x="T2" y="T3"/>
                </a:cxn>
                <a:cxn ang="T12">
                  <a:pos x="T4" y="T5"/>
                </a:cxn>
                <a:cxn ang="T13">
                  <a:pos x="T6" y="T7"/>
                </a:cxn>
                <a:cxn ang="T14">
                  <a:pos x="T8" y="T9"/>
                </a:cxn>
              </a:cxnLst>
              <a:rect l="T15" t="T16" r="T17" b="T18"/>
              <a:pathLst>
                <a:path w="112" h="19">
                  <a:moveTo>
                    <a:pt x="0" y="19"/>
                  </a:moveTo>
                  <a:lnTo>
                    <a:pt x="10" y="0"/>
                  </a:lnTo>
                  <a:lnTo>
                    <a:pt x="112" y="19"/>
                  </a:lnTo>
                  <a:lnTo>
                    <a:pt x="34" y="19"/>
                  </a:lnTo>
                  <a:lnTo>
                    <a:pt x="0" y="1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76" name="Freeform 347"/>
            <p:cNvSpPr/>
            <p:nvPr/>
          </p:nvSpPr>
          <p:spPr bwMode="auto">
            <a:xfrm>
              <a:off x="4546637" y="2886462"/>
              <a:ext cx="121301" cy="70013"/>
            </a:xfrm>
            <a:custGeom>
              <a:avLst/>
              <a:gdLst>
                <a:gd name="T0" fmla="*/ 0 w 254"/>
                <a:gd name="T1" fmla="*/ 2 h 157"/>
                <a:gd name="T2" fmla="*/ 1 w 254"/>
                <a:gd name="T3" fmla="*/ 1 h 157"/>
                <a:gd name="T4" fmla="*/ 2 w 254"/>
                <a:gd name="T5" fmla="*/ 1 h 157"/>
                <a:gd name="T6" fmla="*/ 4 w 254"/>
                <a:gd name="T7" fmla="*/ 0 h 157"/>
                <a:gd name="T8" fmla="*/ 5 w 254"/>
                <a:gd name="T9" fmla="*/ 0 h 157"/>
                <a:gd name="T10" fmla="*/ 6 w 254"/>
                <a:gd name="T11" fmla="*/ 1 h 157"/>
                <a:gd name="T12" fmla="*/ 3 w 254"/>
                <a:gd name="T13" fmla="*/ 3 h 157"/>
                <a:gd name="T14" fmla="*/ 2 w 254"/>
                <a:gd name="T15" fmla="*/ 3 h 157"/>
                <a:gd name="T16" fmla="*/ 0 w 254"/>
                <a:gd name="T17" fmla="*/ 2 h 1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4"/>
                <a:gd name="T28" fmla="*/ 0 h 157"/>
                <a:gd name="T29" fmla="*/ 254 w 254"/>
                <a:gd name="T30" fmla="*/ 157 h 1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4" h="157">
                  <a:moveTo>
                    <a:pt x="0" y="93"/>
                  </a:moveTo>
                  <a:lnTo>
                    <a:pt x="39" y="25"/>
                  </a:lnTo>
                  <a:lnTo>
                    <a:pt x="89" y="44"/>
                  </a:lnTo>
                  <a:lnTo>
                    <a:pt x="178" y="0"/>
                  </a:lnTo>
                  <a:lnTo>
                    <a:pt x="230" y="9"/>
                  </a:lnTo>
                  <a:lnTo>
                    <a:pt x="254" y="34"/>
                  </a:lnTo>
                  <a:lnTo>
                    <a:pt x="154" y="139"/>
                  </a:lnTo>
                  <a:lnTo>
                    <a:pt x="73" y="157"/>
                  </a:lnTo>
                  <a:lnTo>
                    <a:pt x="0" y="93"/>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77" name="Freeform 348"/>
            <p:cNvSpPr/>
            <p:nvPr/>
          </p:nvSpPr>
          <p:spPr bwMode="auto">
            <a:xfrm>
              <a:off x="5500203" y="3190383"/>
              <a:ext cx="535749" cy="587156"/>
            </a:xfrm>
            <a:custGeom>
              <a:avLst/>
              <a:gdLst>
                <a:gd name="T0" fmla="*/ 0 w 1118"/>
                <a:gd name="T1" fmla="*/ 14 h 1294"/>
                <a:gd name="T2" fmla="*/ 1 w 1118"/>
                <a:gd name="T3" fmla="*/ 13 h 1294"/>
                <a:gd name="T4" fmla="*/ 3 w 1118"/>
                <a:gd name="T5" fmla="*/ 13 h 1294"/>
                <a:gd name="T6" fmla="*/ 1 w 1118"/>
                <a:gd name="T7" fmla="*/ 10 h 1294"/>
                <a:gd name="T8" fmla="*/ 2 w 1118"/>
                <a:gd name="T9" fmla="*/ 9 h 1294"/>
                <a:gd name="T10" fmla="*/ 3 w 1118"/>
                <a:gd name="T11" fmla="*/ 9 h 1294"/>
                <a:gd name="T12" fmla="*/ 6 w 1118"/>
                <a:gd name="T13" fmla="*/ 6 h 1294"/>
                <a:gd name="T14" fmla="*/ 6 w 1118"/>
                <a:gd name="T15" fmla="*/ 5 h 1294"/>
                <a:gd name="T16" fmla="*/ 6 w 1118"/>
                <a:gd name="T17" fmla="*/ 4 h 1294"/>
                <a:gd name="T18" fmla="*/ 5 w 1118"/>
                <a:gd name="T19" fmla="*/ 3 h 1294"/>
                <a:gd name="T20" fmla="*/ 5 w 1118"/>
                <a:gd name="T21" fmla="*/ 1 h 1294"/>
                <a:gd name="T22" fmla="*/ 8 w 1118"/>
                <a:gd name="T23" fmla="*/ 1 h 1294"/>
                <a:gd name="T24" fmla="*/ 9 w 1118"/>
                <a:gd name="T25" fmla="*/ 1 h 1294"/>
                <a:gd name="T26" fmla="*/ 10 w 1118"/>
                <a:gd name="T27" fmla="*/ 0 h 1294"/>
                <a:gd name="T28" fmla="*/ 11 w 1118"/>
                <a:gd name="T29" fmla="*/ 1 h 1294"/>
                <a:gd name="T30" fmla="*/ 10 w 1118"/>
                <a:gd name="T31" fmla="*/ 2 h 1294"/>
                <a:gd name="T32" fmla="*/ 10 w 1118"/>
                <a:gd name="T33" fmla="*/ 4 h 1294"/>
                <a:gd name="T34" fmla="*/ 9 w 1118"/>
                <a:gd name="T35" fmla="*/ 4 h 1294"/>
                <a:gd name="T36" fmla="*/ 10 w 1118"/>
                <a:gd name="T37" fmla="*/ 6 h 1294"/>
                <a:gd name="T38" fmla="*/ 11 w 1118"/>
                <a:gd name="T39" fmla="*/ 7 h 1294"/>
                <a:gd name="T40" fmla="*/ 11 w 1118"/>
                <a:gd name="T41" fmla="*/ 8 h 1294"/>
                <a:gd name="T42" fmla="*/ 13 w 1118"/>
                <a:gd name="T43" fmla="*/ 10 h 1294"/>
                <a:gd name="T44" fmla="*/ 17 w 1118"/>
                <a:gd name="T45" fmla="*/ 11 h 1294"/>
                <a:gd name="T46" fmla="*/ 18 w 1118"/>
                <a:gd name="T47" fmla="*/ 9 h 1294"/>
                <a:gd name="T48" fmla="*/ 18 w 1118"/>
                <a:gd name="T49" fmla="*/ 9 h 1294"/>
                <a:gd name="T50" fmla="*/ 18 w 1118"/>
                <a:gd name="T51" fmla="*/ 10 h 1294"/>
                <a:gd name="T52" fmla="*/ 18 w 1118"/>
                <a:gd name="T53" fmla="*/ 11 h 1294"/>
                <a:gd name="T54" fmla="*/ 21 w 1118"/>
                <a:gd name="T55" fmla="*/ 10 h 1294"/>
                <a:gd name="T56" fmla="*/ 21 w 1118"/>
                <a:gd name="T57" fmla="*/ 9 h 1294"/>
                <a:gd name="T58" fmla="*/ 24 w 1118"/>
                <a:gd name="T59" fmla="*/ 7 h 1294"/>
                <a:gd name="T60" fmla="*/ 25 w 1118"/>
                <a:gd name="T61" fmla="*/ 9 h 1294"/>
                <a:gd name="T62" fmla="*/ 26 w 1118"/>
                <a:gd name="T63" fmla="*/ 9 h 1294"/>
                <a:gd name="T64" fmla="*/ 25 w 1118"/>
                <a:gd name="T65" fmla="*/ 10 h 1294"/>
                <a:gd name="T66" fmla="*/ 24 w 1118"/>
                <a:gd name="T67" fmla="*/ 11 h 1294"/>
                <a:gd name="T68" fmla="*/ 22 w 1118"/>
                <a:gd name="T69" fmla="*/ 15 h 1294"/>
                <a:gd name="T70" fmla="*/ 21 w 1118"/>
                <a:gd name="T71" fmla="*/ 14 h 1294"/>
                <a:gd name="T72" fmla="*/ 21 w 1118"/>
                <a:gd name="T73" fmla="*/ 14 h 1294"/>
                <a:gd name="T74" fmla="*/ 20 w 1118"/>
                <a:gd name="T75" fmla="*/ 13 h 1294"/>
                <a:gd name="T76" fmla="*/ 21 w 1118"/>
                <a:gd name="T77" fmla="*/ 12 h 1294"/>
                <a:gd name="T78" fmla="*/ 19 w 1118"/>
                <a:gd name="T79" fmla="*/ 12 h 1294"/>
                <a:gd name="T80" fmla="*/ 18 w 1118"/>
                <a:gd name="T81" fmla="*/ 11 h 1294"/>
                <a:gd name="T82" fmla="*/ 18 w 1118"/>
                <a:gd name="T83" fmla="*/ 11 h 1294"/>
                <a:gd name="T84" fmla="*/ 18 w 1118"/>
                <a:gd name="T85" fmla="*/ 12 h 1294"/>
                <a:gd name="T86" fmla="*/ 17 w 1118"/>
                <a:gd name="T87" fmla="*/ 13 h 1294"/>
                <a:gd name="T88" fmla="*/ 18 w 1118"/>
                <a:gd name="T89" fmla="*/ 13 h 1294"/>
                <a:gd name="T90" fmla="*/ 18 w 1118"/>
                <a:gd name="T91" fmla="*/ 16 h 1294"/>
                <a:gd name="T92" fmla="*/ 18 w 1118"/>
                <a:gd name="T93" fmla="*/ 15 h 1294"/>
                <a:gd name="T94" fmla="*/ 16 w 1118"/>
                <a:gd name="T95" fmla="*/ 18 h 1294"/>
                <a:gd name="T96" fmla="*/ 11 w 1118"/>
                <a:gd name="T97" fmla="*/ 22 h 1294"/>
                <a:gd name="T98" fmla="*/ 10 w 1118"/>
                <a:gd name="T99" fmla="*/ 28 h 1294"/>
                <a:gd name="T100" fmla="*/ 8 w 1118"/>
                <a:gd name="T101" fmla="*/ 30 h 1294"/>
                <a:gd name="T102" fmla="*/ 6 w 1118"/>
                <a:gd name="T103" fmla="*/ 26 h 1294"/>
                <a:gd name="T104" fmla="*/ 5 w 1118"/>
                <a:gd name="T105" fmla="*/ 22 h 1294"/>
                <a:gd name="T106" fmla="*/ 5 w 1118"/>
                <a:gd name="T107" fmla="*/ 21 h 1294"/>
                <a:gd name="T108" fmla="*/ 4 w 1118"/>
                <a:gd name="T109" fmla="*/ 15 h 1294"/>
                <a:gd name="T110" fmla="*/ 4 w 1118"/>
                <a:gd name="T111" fmla="*/ 15 h 1294"/>
                <a:gd name="T112" fmla="*/ 3 w 1118"/>
                <a:gd name="T113" fmla="*/ 16 h 1294"/>
                <a:gd name="T114" fmla="*/ 2 w 1118"/>
                <a:gd name="T115" fmla="*/ 17 h 1294"/>
                <a:gd name="T116" fmla="*/ 1 w 1118"/>
                <a:gd name="T117" fmla="*/ 15 h 1294"/>
                <a:gd name="T118" fmla="*/ 2 w 1118"/>
                <a:gd name="T119" fmla="*/ 14 h 1294"/>
                <a:gd name="T120" fmla="*/ 1 w 1118"/>
                <a:gd name="T121" fmla="*/ 15 h 1294"/>
                <a:gd name="T122" fmla="*/ 0 w 1118"/>
                <a:gd name="T123" fmla="*/ 14 h 12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118"/>
                <a:gd name="T187" fmla="*/ 0 h 1294"/>
                <a:gd name="T188" fmla="*/ 1118 w 1118"/>
                <a:gd name="T189" fmla="*/ 1294 h 12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118" h="1294">
                  <a:moveTo>
                    <a:pt x="0" y="588"/>
                  </a:moveTo>
                  <a:lnTo>
                    <a:pt x="31" y="560"/>
                  </a:lnTo>
                  <a:lnTo>
                    <a:pt x="116" y="560"/>
                  </a:lnTo>
                  <a:lnTo>
                    <a:pt x="55" y="424"/>
                  </a:lnTo>
                  <a:lnTo>
                    <a:pt x="93" y="387"/>
                  </a:lnTo>
                  <a:lnTo>
                    <a:pt x="141" y="392"/>
                  </a:lnTo>
                  <a:lnTo>
                    <a:pt x="257" y="243"/>
                  </a:lnTo>
                  <a:lnTo>
                    <a:pt x="250" y="204"/>
                  </a:lnTo>
                  <a:lnTo>
                    <a:pt x="277" y="180"/>
                  </a:lnTo>
                  <a:lnTo>
                    <a:pt x="228" y="134"/>
                  </a:lnTo>
                  <a:lnTo>
                    <a:pt x="226" y="62"/>
                  </a:lnTo>
                  <a:lnTo>
                    <a:pt x="336" y="62"/>
                  </a:lnTo>
                  <a:lnTo>
                    <a:pt x="365" y="27"/>
                  </a:lnTo>
                  <a:lnTo>
                    <a:pt x="427" y="0"/>
                  </a:lnTo>
                  <a:lnTo>
                    <a:pt x="467" y="25"/>
                  </a:lnTo>
                  <a:lnTo>
                    <a:pt x="414" y="98"/>
                  </a:lnTo>
                  <a:lnTo>
                    <a:pt x="438" y="161"/>
                  </a:lnTo>
                  <a:lnTo>
                    <a:pt x="399" y="170"/>
                  </a:lnTo>
                  <a:lnTo>
                    <a:pt x="416" y="247"/>
                  </a:lnTo>
                  <a:lnTo>
                    <a:pt x="498" y="278"/>
                  </a:lnTo>
                  <a:lnTo>
                    <a:pt x="459" y="350"/>
                  </a:lnTo>
                  <a:lnTo>
                    <a:pt x="561" y="419"/>
                  </a:lnTo>
                  <a:lnTo>
                    <a:pt x="761" y="462"/>
                  </a:lnTo>
                  <a:lnTo>
                    <a:pt x="764" y="395"/>
                  </a:lnTo>
                  <a:lnTo>
                    <a:pt x="789" y="387"/>
                  </a:lnTo>
                  <a:lnTo>
                    <a:pt x="794" y="420"/>
                  </a:lnTo>
                  <a:lnTo>
                    <a:pt x="810" y="449"/>
                  </a:lnTo>
                  <a:lnTo>
                    <a:pt x="915" y="437"/>
                  </a:lnTo>
                  <a:lnTo>
                    <a:pt x="906" y="396"/>
                  </a:lnTo>
                  <a:lnTo>
                    <a:pt x="1067" y="315"/>
                  </a:lnTo>
                  <a:lnTo>
                    <a:pt x="1079" y="364"/>
                  </a:lnTo>
                  <a:lnTo>
                    <a:pt x="1118" y="382"/>
                  </a:lnTo>
                  <a:lnTo>
                    <a:pt x="1103" y="430"/>
                  </a:lnTo>
                  <a:lnTo>
                    <a:pt x="1036" y="458"/>
                  </a:lnTo>
                  <a:lnTo>
                    <a:pt x="936" y="671"/>
                  </a:lnTo>
                  <a:lnTo>
                    <a:pt x="919" y="587"/>
                  </a:lnTo>
                  <a:lnTo>
                    <a:pt x="901" y="621"/>
                  </a:lnTo>
                  <a:lnTo>
                    <a:pt x="876" y="577"/>
                  </a:lnTo>
                  <a:lnTo>
                    <a:pt x="921" y="524"/>
                  </a:lnTo>
                  <a:lnTo>
                    <a:pt x="836" y="516"/>
                  </a:lnTo>
                  <a:lnTo>
                    <a:pt x="778" y="457"/>
                  </a:lnTo>
                  <a:lnTo>
                    <a:pt x="763" y="489"/>
                  </a:lnTo>
                  <a:lnTo>
                    <a:pt x="781" y="516"/>
                  </a:lnTo>
                  <a:lnTo>
                    <a:pt x="757" y="535"/>
                  </a:lnTo>
                  <a:lnTo>
                    <a:pt x="780" y="562"/>
                  </a:lnTo>
                  <a:lnTo>
                    <a:pt x="794" y="684"/>
                  </a:lnTo>
                  <a:lnTo>
                    <a:pt x="763" y="665"/>
                  </a:lnTo>
                  <a:lnTo>
                    <a:pt x="698" y="763"/>
                  </a:lnTo>
                  <a:lnTo>
                    <a:pt x="466" y="956"/>
                  </a:lnTo>
                  <a:lnTo>
                    <a:pt x="449" y="1199"/>
                  </a:lnTo>
                  <a:lnTo>
                    <a:pt x="355" y="1294"/>
                  </a:lnTo>
                  <a:lnTo>
                    <a:pt x="267" y="1109"/>
                  </a:lnTo>
                  <a:lnTo>
                    <a:pt x="233" y="961"/>
                  </a:lnTo>
                  <a:lnTo>
                    <a:pt x="200" y="926"/>
                  </a:lnTo>
                  <a:lnTo>
                    <a:pt x="179" y="657"/>
                  </a:lnTo>
                  <a:lnTo>
                    <a:pt x="156" y="649"/>
                  </a:lnTo>
                  <a:lnTo>
                    <a:pt x="144" y="706"/>
                  </a:lnTo>
                  <a:lnTo>
                    <a:pt x="90" y="723"/>
                  </a:lnTo>
                  <a:lnTo>
                    <a:pt x="34" y="650"/>
                  </a:lnTo>
                  <a:lnTo>
                    <a:pt x="89" y="615"/>
                  </a:lnTo>
                  <a:lnTo>
                    <a:pt x="34" y="630"/>
                  </a:lnTo>
                  <a:lnTo>
                    <a:pt x="0" y="58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78" name="Freeform 349"/>
            <p:cNvSpPr/>
            <p:nvPr/>
          </p:nvSpPr>
          <p:spPr bwMode="auto">
            <a:xfrm>
              <a:off x="5997203" y="3826866"/>
              <a:ext cx="200485" cy="227542"/>
            </a:xfrm>
            <a:custGeom>
              <a:avLst/>
              <a:gdLst>
                <a:gd name="T0" fmla="*/ 0 w 416"/>
                <a:gd name="T1" fmla="*/ 0 h 502"/>
                <a:gd name="T2" fmla="*/ 2 w 416"/>
                <a:gd name="T3" fmla="*/ 0 h 502"/>
                <a:gd name="T4" fmla="*/ 5 w 416"/>
                <a:gd name="T5" fmla="*/ 3 h 502"/>
                <a:gd name="T6" fmla="*/ 7 w 416"/>
                <a:gd name="T7" fmla="*/ 5 h 502"/>
                <a:gd name="T8" fmla="*/ 7 w 416"/>
                <a:gd name="T9" fmla="*/ 5 h 502"/>
                <a:gd name="T10" fmla="*/ 8 w 416"/>
                <a:gd name="T11" fmla="*/ 5 h 502"/>
                <a:gd name="T12" fmla="*/ 7 w 416"/>
                <a:gd name="T13" fmla="*/ 7 h 502"/>
                <a:gd name="T14" fmla="*/ 10 w 416"/>
                <a:gd name="T15" fmla="*/ 9 h 502"/>
                <a:gd name="T16" fmla="*/ 9 w 416"/>
                <a:gd name="T17" fmla="*/ 11 h 502"/>
                <a:gd name="T18" fmla="*/ 9 w 416"/>
                <a:gd name="T19" fmla="*/ 12 h 502"/>
                <a:gd name="T20" fmla="*/ 7 w 416"/>
                <a:gd name="T21" fmla="*/ 10 h 502"/>
                <a:gd name="T22" fmla="*/ 3 w 416"/>
                <a:gd name="T23" fmla="*/ 4 h 502"/>
                <a:gd name="T24" fmla="*/ 0 w 416"/>
                <a:gd name="T25" fmla="*/ 0 h 5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16"/>
                <a:gd name="T40" fmla="*/ 0 h 502"/>
                <a:gd name="T41" fmla="*/ 416 w 416"/>
                <a:gd name="T42" fmla="*/ 502 h 50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16" h="502">
                  <a:moveTo>
                    <a:pt x="0" y="0"/>
                  </a:moveTo>
                  <a:lnTo>
                    <a:pt x="93" y="19"/>
                  </a:lnTo>
                  <a:lnTo>
                    <a:pt x="212" y="152"/>
                  </a:lnTo>
                  <a:lnTo>
                    <a:pt x="305" y="198"/>
                  </a:lnTo>
                  <a:lnTo>
                    <a:pt x="292" y="234"/>
                  </a:lnTo>
                  <a:lnTo>
                    <a:pt x="326" y="232"/>
                  </a:lnTo>
                  <a:lnTo>
                    <a:pt x="322" y="282"/>
                  </a:lnTo>
                  <a:lnTo>
                    <a:pt x="416" y="375"/>
                  </a:lnTo>
                  <a:lnTo>
                    <a:pt x="405" y="500"/>
                  </a:lnTo>
                  <a:lnTo>
                    <a:pt x="367" y="502"/>
                  </a:lnTo>
                  <a:lnTo>
                    <a:pt x="282" y="428"/>
                  </a:lnTo>
                  <a:lnTo>
                    <a:pt x="144" y="176"/>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79" name="Freeform 350"/>
            <p:cNvSpPr/>
            <p:nvPr/>
          </p:nvSpPr>
          <p:spPr bwMode="auto">
            <a:xfrm>
              <a:off x="6185895" y="4059181"/>
              <a:ext cx="165105" cy="57283"/>
            </a:xfrm>
            <a:custGeom>
              <a:avLst/>
              <a:gdLst>
                <a:gd name="T0" fmla="*/ 0 w 346"/>
                <a:gd name="T1" fmla="*/ 1 h 126"/>
                <a:gd name="T2" fmla="*/ 1 w 346"/>
                <a:gd name="T3" fmla="*/ 0 h 126"/>
                <a:gd name="T4" fmla="*/ 6 w 346"/>
                <a:gd name="T5" fmla="*/ 1 h 126"/>
                <a:gd name="T6" fmla="*/ 7 w 346"/>
                <a:gd name="T7" fmla="*/ 2 h 126"/>
                <a:gd name="T8" fmla="*/ 8 w 346"/>
                <a:gd name="T9" fmla="*/ 2 h 126"/>
                <a:gd name="T10" fmla="*/ 8 w 346"/>
                <a:gd name="T11" fmla="*/ 3 h 126"/>
                <a:gd name="T12" fmla="*/ 1 w 346"/>
                <a:gd name="T13" fmla="*/ 1 h 126"/>
                <a:gd name="T14" fmla="*/ 0 w 346"/>
                <a:gd name="T15" fmla="*/ 1 h 126"/>
                <a:gd name="T16" fmla="*/ 0 60000 65536"/>
                <a:gd name="T17" fmla="*/ 0 60000 65536"/>
                <a:gd name="T18" fmla="*/ 0 60000 65536"/>
                <a:gd name="T19" fmla="*/ 0 60000 65536"/>
                <a:gd name="T20" fmla="*/ 0 60000 65536"/>
                <a:gd name="T21" fmla="*/ 0 60000 65536"/>
                <a:gd name="T22" fmla="*/ 0 60000 65536"/>
                <a:gd name="T23" fmla="*/ 0 60000 65536"/>
                <a:gd name="T24" fmla="*/ 0 w 346"/>
                <a:gd name="T25" fmla="*/ 0 h 126"/>
                <a:gd name="T26" fmla="*/ 346 w 346"/>
                <a:gd name="T27" fmla="*/ 126 h 1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46" h="126">
                  <a:moveTo>
                    <a:pt x="0" y="35"/>
                  </a:moveTo>
                  <a:lnTo>
                    <a:pt x="23" y="0"/>
                  </a:lnTo>
                  <a:lnTo>
                    <a:pt x="266" y="39"/>
                  </a:lnTo>
                  <a:lnTo>
                    <a:pt x="291" y="70"/>
                  </a:lnTo>
                  <a:lnTo>
                    <a:pt x="341" y="83"/>
                  </a:lnTo>
                  <a:lnTo>
                    <a:pt x="346" y="126"/>
                  </a:lnTo>
                  <a:lnTo>
                    <a:pt x="63" y="66"/>
                  </a:lnTo>
                  <a:lnTo>
                    <a:pt x="0" y="3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80" name="Freeform 351"/>
            <p:cNvSpPr/>
            <p:nvPr/>
          </p:nvSpPr>
          <p:spPr bwMode="auto">
            <a:xfrm>
              <a:off x="6251600" y="3853916"/>
              <a:ext cx="180267" cy="168668"/>
            </a:xfrm>
            <a:custGeom>
              <a:avLst/>
              <a:gdLst>
                <a:gd name="T0" fmla="*/ 0 w 375"/>
                <a:gd name="T1" fmla="*/ 4 h 372"/>
                <a:gd name="T2" fmla="*/ 1 w 375"/>
                <a:gd name="T3" fmla="*/ 3 h 372"/>
                <a:gd name="T4" fmla="*/ 1 w 375"/>
                <a:gd name="T5" fmla="*/ 3 h 372"/>
                <a:gd name="T6" fmla="*/ 4 w 375"/>
                <a:gd name="T7" fmla="*/ 3 h 372"/>
                <a:gd name="T8" fmla="*/ 5 w 375"/>
                <a:gd name="T9" fmla="*/ 3 h 372"/>
                <a:gd name="T10" fmla="*/ 6 w 375"/>
                <a:gd name="T11" fmla="*/ 0 h 372"/>
                <a:gd name="T12" fmla="*/ 7 w 375"/>
                <a:gd name="T13" fmla="*/ 0 h 372"/>
                <a:gd name="T14" fmla="*/ 7 w 375"/>
                <a:gd name="T15" fmla="*/ 1 h 372"/>
                <a:gd name="T16" fmla="*/ 9 w 375"/>
                <a:gd name="T17" fmla="*/ 3 h 372"/>
                <a:gd name="T18" fmla="*/ 8 w 375"/>
                <a:gd name="T19" fmla="*/ 3 h 372"/>
                <a:gd name="T20" fmla="*/ 6 w 375"/>
                <a:gd name="T21" fmla="*/ 6 h 372"/>
                <a:gd name="T22" fmla="*/ 6 w 375"/>
                <a:gd name="T23" fmla="*/ 8 h 372"/>
                <a:gd name="T24" fmla="*/ 5 w 375"/>
                <a:gd name="T25" fmla="*/ 9 h 372"/>
                <a:gd name="T26" fmla="*/ 3 w 375"/>
                <a:gd name="T27" fmla="*/ 8 h 372"/>
                <a:gd name="T28" fmla="*/ 3 w 375"/>
                <a:gd name="T29" fmla="*/ 8 h 372"/>
                <a:gd name="T30" fmla="*/ 2 w 375"/>
                <a:gd name="T31" fmla="*/ 7 h 372"/>
                <a:gd name="T32" fmla="*/ 1 w 375"/>
                <a:gd name="T33" fmla="*/ 7 h 372"/>
                <a:gd name="T34" fmla="*/ 0 w 375"/>
                <a:gd name="T35" fmla="*/ 4 h 3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75"/>
                <a:gd name="T55" fmla="*/ 0 h 372"/>
                <a:gd name="T56" fmla="*/ 375 w 375"/>
                <a:gd name="T57" fmla="*/ 372 h 3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75" h="372">
                  <a:moveTo>
                    <a:pt x="0" y="168"/>
                  </a:moveTo>
                  <a:lnTo>
                    <a:pt x="25" y="120"/>
                  </a:lnTo>
                  <a:lnTo>
                    <a:pt x="58" y="149"/>
                  </a:lnTo>
                  <a:lnTo>
                    <a:pt x="168" y="138"/>
                  </a:lnTo>
                  <a:lnTo>
                    <a:pt x="207" y="123"/>
                  </a:lnTo>
                  <a:lnTo>
                    <a:pt x="259" y="0"/>
                  </a:lnTo>
                  <a:lnTo>
                    <a:pt x="324" y="5"/>
                  </a:lnTo>
                  <a:lnTo>
                    <a:pt x="309" y="36"/>
                  </a:lnTo>
                  <a:lnTo>
                    <a:pt x="375" y="149"/>
                  </a:lnTo>
                  <a:lnTo>
                    <a:pt x="340" y="141"/>
                  </a:lnTo>
                  <a:lnTo>
                    <a:pt x="275" y="270"/>
                  </a:lnTo>
                  <a:lnTo>
                    <a:pt x="266" y="349"/>
                  </a:lnTo>
                  <a:lnTo>
                    <a:pt x="223" y="372"/>
                  </a:lnTo>
                  <a:lnTo>
                    <a:pt x="152" y="326"/>
                  </a:lnTo>
                  <a:lnTo>
                    <a:pt x="107" y="346"/>
                  </a:lnTo>
                  <a:lnTo>
                    <a:pt x="103" y="310"/>
                  </a:lnTo>
                  <a:lnTo>
                    <a:pt x="43" y="318"/>
                  </a:lnTo>
                  <a:lnTo>
                    <a:pt x="0" y="16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81" name="Freeform 352"/>
            <p:cNvSpPr/>
            <p:nvPr/>
          </p:nvSpPr>
          <p:spPr bwMode="auto">
            <a:xfrm>
              <a:off x="6394803" y="4108510"/>
              <a:ext cx="42119" cy="12729"/>
            </a:xfrm>
            <a:custGeom>
              <a:avLst/>
              <a:gdLst>
                <a:gd name="T0" fmla="*/ 0 w 89"/>
                <a:gd name="T1" fmla="*/ 0 h 28"/>
                <a:gd name="T2" fmla="*/ 0 w 89"/>
                <a:gd name="T3" fmla="*/ 1 h 28"/>
                <a:gd name="T4" fmla="*/ 2 w 89"/>
                <a:gd name="T5" fmla="*/ 0 h 28"/>
                <a:gd name="T6" fmla="*/ 1 w 89"/>
                <a:gd name="T7" fmla="*/ 0 h 28"/>
                <a:gd name="T8" fmla="*/ 0 w 89"/>
                <a:gd name="T9" fmla="*/ 0 h 28"/>
                <a:gd name="T10" fmla="*/ 0 60000 65536"/>
                <a:gd name="T11" fmla="*/ 0 60000 65536"/>
                <a:gd name="T12" fmla="*/ 0 60000 65536"/>
                <a:gd name="T13" fmla="*/ 0 60000 65536"/>
                <a:gd name="T14" fmla="*/ 0 60000 65536"/>
                <a:gd name="T15" fmla="*/ 0 w 89"/>
                <a:gd name="T16" fmla="*/ 0 h 28"/>
                <a:gd name="T17" fmla="*/ 89 w 89"/>
                <a:gd name="T18" fmla="*/ 28 h 28"/>
              </a:gdLst>
              <a:ahLst/>
              <a:cxnLst>
                <a:cxn ang="T10">
                  <a:pos x="T0" y="T1"/>
                </a:cxn>
                <a:cxn ang="T11">
                  <a:pos x="T2" y="T3"/>
                </a:cxn>
                <a:cxn ang="T12">
                  <a:pos x="T4" y="T5"/>
                </a:cxn>
                <a:cxn ang="T13">
                  <a:pos x="T6" y="T7"/>
                </a:cxn>
                <a:cxn ang="T14">
                  <a:pos x="T8" y="T9"/>
                </a:cxn>
              </a:cxnLst>
              <a:rect l="T15" t="T16" r="T17" b="T18"/>
              <a:pathLst>
                <a:path w="89" h="28">
                  <a:moveTo>
                    <a:pt x="0" y="5"/>
                  </a:moveTo>
                  <a:lnTo>
                    <a:pt x="11" y="28"/>
                  </a:lnTo>
                  <a:lnTo>
                    <a:pt x="89" y="9"/>
                  </a:lnTo>
                  <a:lnTo>
                    <a:pt x="27" y="0"/>
                  </a:lnTo>
                  <a:lnTo>
                    <a:pt x="0" y="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82" name="Freeform 353"/>
            <p:cNvSpPr/>
            <p:nvPr/>
          </p:nvSpPr>
          <p:spPr bwMode="auto">
            <a:xfrm>
              <a:off x="6431867" y="3903244"/>
              <a:ext cx="114562" cy="149574"/>
            </a:xfrm>
            <a:custGeom>
              <a:avLst/>
              <a:gdLst>
                <a:gd name="T0" fmla="*/ 0 w 236"/>
                <a:gd name="T1" fmla="*/ 5 h 326"/>
                <a:gd name="T2" fmla="*/ 1 w 236"/>
                <a:gd name="T3" fmla="*/ 6 h 326"/>
                <a:gd name="T4" fmla="*/ 0 w 236"/>
                <a:gd name="T5" fmla="*/ 7 h 326"/>
                <a:gd name="T6" fmla="*/ 1 w 236"/>
                <a:gd name="T7" fmla="*/ 8 h 326"/>
                <a:gd name="T8" fmla="*/ 1 w 236"/>
                <a:gd name="T9" fmla="*/ 5 h 326"/>
                <a:gd name="T10" fmla="*/ 2 w 236"/>
                <a:gd name="T11" fmla="*/ 5 h 326"/>
                <a:gd name="T12" fmla="*/ 2 w 236"/>
                <a:gd name="T13" fmla="*/ 6 h 326"/>
                <a:gd name="T14" fmla="*/ 3 w 236"/>
                <a:gd name="T15" fmla="*/ 7 h 326"/>
                <a:gd name="T16" fmla="*/ 3 w 236"/>
                <a:gd name="T17" fmla="*/ 6 h 326"/>
                <a:gd name="T18" fmla="*/ 2 w 236"/>
                <a:gd name="T19" fmla="*/ 4 h 326"/>
                <a:gd name="T20" fmla="*/ 4 w 236"/>
                <a:gd name="T21" fmla="*/ 3 h 326"/>
                <a:gd name="T22" fmla="*/ 2 w 236"/>
                <a:gd name="T23" fmla="*/ 3 h 326"/>
                <a:gd name="T24" fmla="*/ 1 w 236"/>
                <a:gd name="T25" fmla="*/ 1 h 326"/>
                <a:gd name="T26" fmla="*/ 5 w 236"/>
                <a:gd name="T27" fmla="*/ 1 h 326"/>
                <a:gd name="T28" fmla="*/ 6 w 236"/>
                <a:gd name="T29" fmla="*/ 0 h 326"/>
                <a:gd name="T30" fmla="*/ 5 w 236"/>
                <a:gd name="T31" fmla="*/ 1 h 326"/>
                <a:gd name="T32" fmla="*/ 2 w 236"/>
                <a:gd name="T33" fmla="*/ 0 h 326"/>
                <a:gd name="T34" fmla="*/ 1 w 236"/>
                <a:gd name="T35" fmla="*/ 1 h 326"/>
                <a:gd name="T36" fmla="*/ 0 w 236"/>
                <a:gd name="T37" fmla="*/ 5 h 3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6"/>
                <a:gd name="T58" fmla="*/ 0 h 326"/>
                <a:gd name="T59" fmla="*/ 236 w 236"/>
                <a:gd name="T60" fmla="*/ 326 h 32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6" h="326">
                  <a:moveTo>
                    <a:pt x="0" y="195"/>
                  </a:moveTo>
                  <a:lnTo>
                    <a:pt x="32" y="253"/>
                  </a:lnTo>
                  <a:lnTo>
                    <a:pt x="19" y="313"/>
                  </a:lnTo>
                  <a:lnTo>
                    <a:pt x="58" y="326"/>
                  </a:lnTo>
                  <a:lnTo>
                    <a:pt x="56" y="206"/>
                  </a:lnTo>
                  <a:lnTo>
                    <a:pt x="80" y="195"/>
                  </a:lnTo>
                  <a:lnTo>
                    <a:pt x="83" y="238"/>
                  </a:lnTo>
                  <a:lnTo>
                    <a:pt x="105" y="292"/>
                  </a:lnTo>
                  <a:lnTo>
                    <a:pt x="146" y="268"/>
                  </a:lnTo>
                  <a:lnTo>
                    <a:pt x="95" y="158"/>
                  </a:lnTo>
                  <a:lnTo>
                    <a:pt x="174" y="107"/>
                  </a:lnTo>
                  <a:lnTo>
                    <a:pt x="68" y="139"/>
                  </a:lnTo>
                  <a:lnTo>
                    <a:pt x="53" y="66"/>
                  </a:lnTo>
                  <a:lnTo>
                    <a:pt x="209" y="60"/>
                  </a:lnTo>
                  <a:lnTo>
                    <a:pt x="236" y="0"/>
                  </a:lnTo>
                  <a:lnTo>
                    <a:pt x="190" y="37"/>
                  </a:lnTo>
                  <a:lnTo>
                    <a:pt x="80" y="19"/>
                  </a:lnTo>
                  <a:lnTo>
                    <a:pt x="43" y="45"/>
                  </a:lnTo>
                  <a:lnTo>
                    <a:pt x="0" y="19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83" name="Freeform 354"/>
            <p:cNvSpPr/>
            <p:nvPr/>
          </p:nvSpPr>
          <p:spPr bwMode="auto">
            <a:xfrm>
              <a:off x="6521159" y="4108510"/>
              <a:ext cx="64020" cy="38189"/>
            </a:xfrm>
            <a:custGeom>
              <a:avLst/>
              <a:gdLst>
                <a:gd name="T0" fmla="*/ 0 w 130"/>
                <a:gd name="T1" fmla="*/ 1 h 84"/>
                <a:gd name="T2" fmla="*/ 0 w 130"/>
                <a:gd name="T3" fmla="*/ 2 h 84"/>
                <a:gd name="T4" fmla="*/ 3 w 130"/>
                <a:gd name="T5" fmla="*/ 0 h 84"/>
                <a:gd name="T6" fmla="*/ 1 w 130"/>
                <a:gd name="T7" fmla="*/ 1 h 84"/>
                <a:gd name="T8" fmla="*/ 0 w 130"/>
                <a:gd name="T9" fmla="*/ 1 h 84"/>
                <a:gd name="T10" fmla="*/ 0 60000 65536"/>
                <a:gd name="T11" fmla="*/ 0 60000 65536"/>
                <a:gd name="T12" fmla="*/ 0 60000 65536"/>
                <a:gd name="T13" fmla="*/ 0 60000 65536"/>
                <a:gd name="T14" fmla="*/ 0 60000 65536"/>
                <a:gd name="T15" fmla="*/ 0 w 130"/>
                <a:gd name="T16" fmla="*/ 0 h 84"/>
                <a:gd name="T17" fmla="*/ 130 w 130"/>
                <a:gd name="T18" fmla="*/ 84 h 84"/>
              </a:gdLst>
              <a:ahLst/>
              <a:cxnLst>
                <a:cxn ang="T10">
                  <a:pos x="T0" y="T1"/>
                </a:cxn>
                <a:cxn ang="T11">
                  <a:pos x="T2" y="T3"/>
                </a:cxn>
                <a:cxn ang="T12">
                  <a:pos x="T4" y="T5"/>
                </a:cxn>
                <a:cxn ang="T13">
                  <a:pos x="T6" y="T7"/>
                </a:cxn>
                <a:cxn ang="T14">
                  <a:pos x="T8" y="T9"/>
                </a:cxn>
              </a:cxnLst>
              <a:rect l="T15" t="T16" r="T17" b="T18"/>
              <a:pathLst>
                <a:path w="130" h="84">
                  <a:moveTo>
                    <a:pt x="0" y="50"/>
                  </a:moveTo>
                  <a:lnTo>
                    <a:pt x="5" y="84"/>
                  </a:lnTo>
                  <a:lnTo>
                    <a:pt x="130" y="0"/>
                  </a:lnTo>
                  <a:lnTo>
                    <a:pt x="37" y="27"/>
                  </a:lnTo>
                  <a:lnTo>
                    <a:pt x="0" y="5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84" name="Freeform 355"/>
            <p:cNvSpPr/>
            <p:nvPr/>
          </p:nvSpPr>
          <p:spPr bwMode="auto">
            <a:xfrm>
              <a:off x="6586865" y="3896878"/>
              <a:ext cx="23586" cy="58875"/>
            </a:xfrm>
            <a:custGeom>
              <a:avLst/>
              <a:gdLst>
                <a:gd name="T0" fmla="*/ 0 w 47"/>
                <a:gd name="T1" fmla="*/ 1 h 131"/>
                <a:gd name="T2" fmla="*/ 0 w 47"/>
                <a:gd name="T3" fmla="*/ 2 h 131"/>
                <a:gd name="T4" fmla="*/ 1 w 47"/>
                <a:gd name="T5" fmla="*/ 3 h 131"/>
                <a:gd name="T6" fmla="*/ 1 w 47"/>
                <a:gd name="T7" fmla="*/ 2 h 131"/>
                <a:gd name="T8" fmla="*/ 1 w 47"/>
                <a:gd name="T9" fmla="*/ 1 h 131"/>
                <a:gd name="T10" fmla="*/ 1 w 47"/>
                <a:gd name="T11" fmla="*/ 1 h 131"/>
                <a:gd name="T12" fmla="*/ 0 w 47"/>
                <a:gd name="T13" fmla="*/ 1 h 131"/>
                <a:gd name="T14" fmla="*/ 1 w 47"/>
                <a:gd name="T15" fmla="*/ 0 h 131"/>
                <a:gd name="T16" fmla="*/ 0 w 47"/>
                <a:gd name="T17" fmla="*/ 1 h 1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7"/>
                <a:gd name="T28" fmla="*/ 0 h 131"/>
                <a:gd name="T29" fmla="*/ 47 w 47"/>
                <a:gd name="T30" fmla="*/ 131 h 1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7" h="131">
                  <a:moveTo>
                    <a:pt x="0" y="45"/>
                  </a:moveTo>
                  <a:lnTo>
                    <a:pt x="12" y="105"/>
                  </a:lnTo>
                  <a:lnTo>
                    <a:pt x="37" y="131"/>
                  </a:lnTo>
                  <a:lnTo>
                    <a:pt x="19" y="76"/>
                  </a:lnTo>
                  <a:lnTo>
                    <a:pt x="47" y="69"/>
                  </a:lnTo>
                  <a:lnTo>
                    <a:pt x="45" y="27"/>
                  </a:lnTo>
                  <a:lnTo>
                    <a:pt x="12" y="53"/>
                  </a:lnTo>
                  <a:lnTo>
                    <a:pt x="24" y="0"/>
                  </a:lnTo>
                  <a:lnTo>
                    <a:pt x="0" y="4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85" name="Freeform 356"/>
            <p:cNvSpPr/>
            <p:nvPr/>
          </p:nvSpPr>
          <p:spPr bwMode="auto">
            <a:xfrm>
              <a:off x="6596972" y="3993943"/>
              <a:ext cx="52227" cy="19094"/>
            </a:xfrm>
            <a:custGeom>
              <a:avLst/>
              <a:gdLst>
                <a:gd name="T0" fmla="*/ 0 w 109"/>
                <a:gd name="T1" fmla="*/ 0 h 42"/>
                <a:gd name="T2" fmla="*/ 1 w 109"/>
                <a:gd name="T3" fmla="*/ 0 h 42"/>
                <a:gd name="T4" fmla="*/ 3 w 109"/>
                <a:gd name="T5" fmla="*/ 1 h 42"/>
                <a:gd name="T6" fmla="*/ 0 w 109"/>
                <a:gd name="T7" fmla="*/ 0 h 42"/>
                <a:gd name="T8" fmla="*/ 0 60000 65536"/>
                <a:gd name="T9" fmla="*/ 0 60000 65536"/>
                <a:gd name="T10" fmla="*/ 0 60000 65536"/>
                <a:gd name="T11" fmla="*/ 0 60000 65536"/>
                <a:gd name="T12" fmla="*/ 0 w 109"/>
                <a:gd name="T13" fmla="*/ 0 h 42"/>
                <a:gd name="T14" fmla="*/ 109 w 109"/>
                <a:gd name="T15" fmla="*/ 42 h 42"/>
              </a:gdLst>
              <a:ahLst/>
              <a:cxnLst>
                <a:cxn ang="T8">
                  <a:pos x="T0" y="T1"/>
                </a:cxn>
                <a:cxn ang="T9">
                  <a:pos x="T2" y="T3"/>
                </a:cxn>
                <a:cxn ang="T10">
                  <a:pos x="T4" y="T5"/>
                </a:cxn>
                <a:cxn ang="T11">
                  <a:pos x="T6" y="T7"/>
                </a:cxn>
              </a:cxnLst>
              <a:rect l="T12" t="T13" r="T14" b="T15"/>
              <a:pathLst>
                <a:path w="109" h="42">
                  <a:moveTo>
                    <a:pt x="0" y="15"/>
                  </a:moveTo>
                  <a:lnTo>
                    <a:pt x="60" y="0"/>
                  </a:lnTo>
                  <a:lnTo>
                    <a:pt x="109" y="42"/>
                  </a:lnTo>
                  <a:lnTo>
                    <a:pt x="0" y="1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86" name="Freeform 357"/>
            <p:cNvSpPr/>
            <p:nvPr/>
          </p:nvSpPr>
          <p:spPr bwMode="auto">
            <a:xfrm>
              <a:off x="6650884" y="3947797"/>
              <a:ext cx="192061" cy="173441"/>
            </a:xfrm>
            <a:custGeom>
              <a:avLst/>
              <a:gdLst>
                <a:gd name="T0" fmla="*/ 0 w 400"/>
                <a:gd name="T1" fmla="*/ 1 h 384"/>
                <a:gd name="T2" fmla="*/ 1 w 400"/>
                <a:gd name="T3" fmla="*/ 2 h 384"/>
                <a:gd name="T4" fmla="*/ 3 w 400"/>
                <a:gd name="T5" fmla="*/ 2 h 384"/>
                <a:gd name="T6" fmla="*/ 1 w 400"/>
                <a:gd name="T7" fmla="*/ 2 h 384"/>
                <a:gd name="T8" fmla="*/ 2 w 400"/>
                <a:gd name="T9" fmla="*/ 4 h 384"/>
                <a:gd name="T10" fmla="*/ 3 w 400"/>
                <a:gd name="T11" fmla="*/ 3 h 384"/>
                <a:gd name="T12" fmla="*/ 3 w 400"/>
                <a:gd name="T13" fmla="*/ 4 h 384"/>
                <a:gd name="T14" fmla="*/ 7 w 400"/>
                <a:gd name="T15" fmla="*/ 5 h 384"/>
                <a:gd name="T16" fmla="*/ 7 w 400"/>
                <a:gd name="T17" fmla="*/ 7 h 384"/>
                <a:gd name="T18" fmla="*/ 7 w 400"/>
                <a:gd name="T19" fmla="*/ 7 h 384"/>
                <a:gd name="T20" fmla="*/ 6 w 400"/>
                <a:gd name="T21" fmla="*/ 8 h 384"/>
                <a:gd name="T22" fmla="*/ 8 w 400"/>
                <a:gd name="T23" fmla="*/ 8 h 384"/>
                <a:gd name="T24" fmla="*/ 9 w 400"/>
                <a:gd name="T25" fmla="*/ 9 h 384"/>
                <a:gd name="T26" fmla="*/ 9 w 400"/>
                <a:gd name="T27" fmla="*/ 2 h 384"/>
                <a:gd name="T28" fmla="*/ 6 w 400"/>
                <a:gd name="T29" fmla="*/ 1 h 384"/>
                <a:gd name="T30" fmla="*/ 4 w 400"/>
                <a:gd name="T31" fmla="*/ 3 h 384"/>
                <a:gd name="T32" fmla="*/ 3 w 400"/>
                <a:gd name="T33" fmla="*/ 2 h 384"/>
                <a:gd name="T34" fmla="*/ 3 w 400"/>
                <a:gd name="T35" fmla="*/ 0 h 384"/>
                <a:gd name="T36" fmla="*/ 1 w 400"/>
                <a:gd name="T37" fmla="*/ 0 h 384"/>
                <a:gd name="T38" fmla="*/ 0 w 400"/>
                <a:gd name="T39" fmla="*/ 1 h 3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00"/>
                <a:gd name="T61" fmla="*/ 0 h 384"/>
                <a:gd name="T62" fmla="*/ 400 w 400"/>
                <a:gd name="T63" fmla="*/ 384 h 38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00" h="384">
                  <a:moveTo>
                    <a:pt x="0" y="47"/>
                  </a:moveTo>
                  <a:lnTo>
                    <a:pt x="62" y="84"/>
                  </a:lnTo>
                  <a:lnTo>
                    <a:pt x="118" y="76"/>
                  </a:lnTo>
                  <a:lnTo>
                    <a:pt x="42" y="103"/>
                  </a:lnTo>
                  <a:lnTo>
                    <a:pt x="81" y="164"/>
                  </a:lnTo>
                  <a:lnTo>
                    <a:pt x="114" y="112"/>
                  </a:lnTo>
                  <a:lnTo>
                    <a:pt x="140" y="164"/>
                  </a:lnTo>
                  <a:lnTo>
                    <a:pt x="282" y="223"/>
                  </a:lnTo>
                  <a:lnTo>
                    <a:pt x="315" y="315"/>
                  </a:lnTo>
                  <a:lnTo>
                    <a:pt x="289" y="312"/>
                  </a:lnTo>
                  <a:lnTo>
                    <a:pt x="266" y="356"/>
                  </a:lnTo>
                  <a:lnTo>
                    <a:pt x="352" y="334"/>
                  </a:lnTo>
                  <a:lnTo>
                    <a:pt x="400" y="384"/>
                  </a:lnTo>
                  <a:lnTo>
                    <a:pt x="394" y="99"/>
                  </a:lnTo>
                  <a:lnTo>
                    <a:pt x="271" y="47"/>
                  </a:lnTo>
                  <a:lnTo>
                    <a:pt x="171" y="130"/>
                  </a:lnTo>
                  <a:lnTo>
                    <a:pt x="133" y="89"/>
                  </a:lnTo>
                  <a:lnTo>
                    <a:pt x="119" y="19"/>
                  </a:lnTo>
                  <a:lnTo>
                    <a:pt x="62" y="0"/>
                  </a:lnTo>
                  <a:lnTo>
                    <a:pt x="0" y="4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87" name="Freeform 358"/>
            <p:cNvSpPr/>
            <p:nvPr/>
          </p:nvSpPr>
          <p:spPr bwMode="auto">
            <a:xfrm>
              <a:off x="6655939" y="4081458"/>
              <a:ext cx="10108" cy="15912"/>
            </a:xfrm>
            <a:custGeom>
              <a:avLst/>
              <a:gdLst>
                <a:gd name="T0" fmla="*/ 0 w 19"/>
                <a:gd name="T1" fmla="*/ 1 h 33"/>
                <a:gd name="T2" fmla="*/ 0 w 19"/>
                <a:gd name="T3" fmla="*/ 0 h 33"/>
                <a:gd name="T4" fmla="*/ 1 w 19"/>
                <a:gd name="T5" fmla="*/ 1 h 33"/>
                <a:gd name="T6" fmla="*/ 0 w 19"/>
                <a:gd name="T7" fmla="*/ 1 h 33"/>
                <a:gd name="T8" fmla="*/ 0 60000 65536"/>
                <a:gd name="T9" fmla="*/ 0 60000 65536"/>
                <a:gd name="T10" fmla="*/ 0 60000 65536"/>
                <a:gd name="T11" fmla="*/ 0 60000 65536"/>
                <a:gd name="T12" fmla="*/ 0 w 19"/>
                <a:gd name="T13" fmla="*/ 0 h 33"/>
                <a:gd name="T14" fmla="*/ 19 w 19"/>
                <a:gd name="T15" fmla="*/ 33 h 33"/>
              </a:gdLst>
              <a:ahLst/>
              <a:cxnLst>
                <a:cxn ang="T8">
                  <a:pos x="T0" y="T1"/>
                </a:cxn>
                <a:cxn ang="T9">
                  <a:pos x="T2" y="T3"/>
                </a:cxn>
                <a:cxn ang="T10">
                  <a:pos x="T4" y="T5"/>
                </a:cxn>
                <a:cxn ang="T11">
                  <a:pos x="T6" y="T7"/>
                </a:cxn>
              </a:cxnLst>
              <a:rect l="T12" t="T13" r="T14" b="T15"/>
              <a:pathLst>
                <a:path w="19" h="33">
                  <a:moveTo>
                    <a:pt x="0" y="33"/>
                  </a:moveTo>
                  <a:lnTo>
                    <a:pt x="11" y="0"/>
                  </a:lnTo>
                  <a:lnTo>
                    <a:pt x="19" y="18"/>
                  </a:lnTo>
                  <a:lnTo>
                    <a:pt x="0" y="33"/>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88" name="Freeform 359"/>
            <p:cNvSpPr/>
            <p:nvPr/>
          </p:nvSpPr>
          <p:spPr bwMode="auto">
            <a:xfrm>
              <a:off x="5060484" y="3098092"/>
              <a:ext cx="350427" cy="329380"/>
            </a:xfrm>
            <a:custGeom>
              <a:avLst/>
              <a:gdLst>
                <a:gd name="T0" fmla="*/ 0 w 730"/>
                <a:gd name="T1" fmla="*/ 1 h 725"/>
                <a:gd name="T2" fmla="*/ 1 w 730"/>
                <a:gd name="T3" fmla="*/ 0 h 725"/>
                <a:gd name="T4" fmla="*/ 2 w 730"/>
                <a:gd name="T5" fmla="*/ 1 h 725"/>
                <a:gd name="T6" fmla="*/ 3 w 730"/>
                <a:gd name="T7" fmla="*/ 0 h 725"/>
                <a:gd name="T8" fmla="*/ 4 w 730"/>
                <a:gd name="T9" fmla="*/ 1 h 725"/>
                <a:gd name="T10" fmla="*/ 4 w 730"/>
                <a:gd name="T11" fmla="*/ 1 h 725"/>
                <a:gd name="T12" fmla="*/ 5 w 730"/>
                <a:gd name="T13" fmla="*/ 3 h 725"/>
                <a:gd name="T14" fmla="*/ 7 w 730"/>
                <a:gd name="T15" fmla="*/ 4 h 725"/>
                <a:gd name="T16" fmla="*/ 9 w 730"/>
                <a:gd name="T17" fmla="*/ 3 h 725"/>
                <a:gd name="T18" fmla="*/ 9 w 730"/>
                <a:gd name="T19" fmla="*/ 3 h 725"/>
                <a:gd name="T20" fmla="*/ 11 w 730"/>
                <a:gd name="T21" fmla="*/ 2 h 725"/>
                <a:gd name="T22" fmla="*/ 15 w 730"/>
                <a:gd name="T23" fmla="*/ 4 h 725"/>
                <a:gd name="T24" fmla="*/ 15 w 730"/>
                <a:gd name="T25" fmla="*/ 5 h 725"/>
                <a:gd name="T26" fmla="*/ 15 w 730"/>
                <a:gd name="T27" fmla="*/ 7 h 725"/>
                <a:gd name="T28" fmla="*/ 15 w 730"/>
                <a:gd name="T29" fmla="*/ 9 h 725"/>
                <a:gd name="T30" fmla="*/ 15 w 730"/>
                <a:gd name="T31" fmla="*/ 10 h 725"/>
                <a:gd name="T32" fmla="*/ 15 w 730"/>
                <a:gd name="T33" fmla="*/ 12 h 725"/>
                <a:gd name="T34" fmla="*/ 17 w 730"/>
                <a:gd name="T35" fmla="*/ 15 h 725"/>
                <a:gd name="T36" fmla="*/ 15 w 730"/>
                <a:gd name="T37" fmla="*/ 17 h 725"/>
                <a:gd name="T38" fmla="*/ 12 w 730"/>
                <a:gd name="T39" fmla="*/ 16 h 725"/>
                <a:gd name="T40" fmla="*/ 11 w 730"/>
                <a:gd name="T41" fmla="*/ 15 h 725"/>
                <a:gd name="T42" fmla="*/ 8 w 730"/>
                <a:gd name="T43" fmla="*/ 15 h 725"/>
                <a:gd name="T44" fmla="*/ 7 w 730"/>
                <a:gd name="T45" fmla="*/ 14 h 725"/>
                <a:gd name="T46" fmla="*/ 5 w 730"/>
                <a:gd name="T47" fmla="*/ 11 h 725"/>
                <a:gd name="T48" fmla="*/ 4 w 730"/>
                <a:gd name="T49" fmla="*/ 11 h 725"/>
                <a:gd name="T50" fmla="*/ 4 w 730"/>
                <a:gd name="T51" fmla="*/ 11 h 725"/>
                <a:gd name="T52" fmla="*/ 3 w 730"/>
                <a:gd name="T53" fmla="*/ 9 h 725"/>
                <a:gd name="T54" fmla="*/ 1 w 730"/>
                <a:gd name="T55" fmla="*/ 7 h 725"/>
                <a:gd name="T56" fmla="*/ 2 w 730"/>
                <a:gd name="T57" fmla="*/ 5 h 725"/>
                <a:gd name="T58" fmla="*/ 1 w 730"/>
                <a:gd name="T59" fmla="*/ 5 h 725"/>
                <a:gd name="T60" fmla="*/ 1 w 730"/>
                <a:gd name="T61" fmla="*/ 3 h 725"/>
                <a:gd name="T62" fmla="*/ 0 w 730"/>
                <a:gd name="T63" fmla="*/ 1 h 72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30"/>
                <a:gd name="T97" fmla="*/ 0 h 725"/>
                <a:gd name="T98" fmla="*/ 730 w 730"/>
                <a:gd name="T99" fmla="*/ 725 h 72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30" h="725">
                  <a:moveTo>
                    <a:pt x="0" y="24"/>
                  </a:moveTo>
                  <a:lnTo>
                    <a:pt x="20" y="0"/>
                  </a:lnTo>
                  <a:lnTo>
                    <a:pt x="76" y="54"/>
                  </a:lnTo>
                  <a:lnTo>
                    <a:pt x="144" y="10"/>
                  </a:lnTo>
                  <a:lnTo>
                    <a:pt x="153" y="53"/>
                  </a:lnTo>
                  <a:lnTo>
                    <a:pt x="185" y="68"/>
                  </a:lnTo>
                  <a:lnTo>
                    <a:pt x="193" y="114"/>
                  </a:lnTo>
                  <a:lnTo>
                    <a:pt x="292" y="166"/>
                  </a:lnTo>
                  <a:lnTo>
                    <a:pt x="383" y="150"/>
                  </a:lnTo>
                  <a:lnTo>
                    <a:pt x="374" y="123"/>
                  </a:lnTo>
                  <a:lnTo>
                    <a:pt x="497" y="77"/>
                  </a:lnTo>
                  <a:lnTo>
                    <a:pt x="653" y="158"/>
                  </a:lnTo>
                  <a:lnTo>
                    <a:pt x="655" y="204"/>
                  </a:lnTo>
                  <a:lnTo>
                    <a:pt x="630" y="287"/>
                  </a:lnTo>
                  <a:lnTo>
                    <a:pt x="636" y="406"/>
                  </a:lnTo>
                  <a:lnTo>
                    <a:pt x="672" y="441"/>
                  </a:lnTo>
                  <a:lnTo>
                    <a:pt x="644" y="499"/>
                  </a:lnTo>
                  <a:lnTo>
                    <a:pt x="730" y="632"/>
                  </a:lnTo>
                  <a:lnTo>
                    <a:pt x="671" y="725"/>
                  </a:lnTo>
                  <a:lnTo>
                    <a:pt x="510" y="693"/>
                  </a:lnTo>
                  <a:lnTo>
                    <a:pt x="474" y="633"/>
                  </a:lnTo>
                  <a:lnTo>
                    <a:pt x="361" y="655"/>
                  </a:lnTo>
                  <a:lnTo>
                    <a:pt x="279" y="597"/>
                  </a:lnTo>
                  <a:lnTo>
                    <a:pt x="223" y="484"/>
                  </a:lnTo>
                  <a:lnTo>
                    <a:pt x="183" y="468"/>
                  </a:lnTo>
                  <a:lnTo>
                    <a:pt x="171" y="490"/>
                  </a:lnTo>
                  <a:lnTo>
                    <a:pt x="121" y="377"/>
                  </a:lnTo>
                  <a:lnTo>
                    <a:pt x="50" y="310"/>
                  </a:lnTo>
                  <a:lnTo>
                    <a:pt x="82" y="204"/>
                  </a:lnTo>
                  <a:lnTo>
                    <a:pt x="52" y="192"/>
                  </a:lnTo>
                  <a:lnTo>
                    <a:pt x="28" y="134"/>
                  </a:lnTo>
                  <a:lnTo>
                    <a:pt x="0" y="24"/>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89" name="Freeform 360"/>
            <p:cNvSpPr/>
            <p:nvPr/>
          </p:nvSpPr>
          <p:spPr bwMode="auto">
            <a:xfrm>
              <a:off x="4959400" y="3160149"/>
              <a:ext cx="183637" cy="181398"/>
            </a:xfrm>
            <a:custGeom>
              <a:avLst/>
              <a:gdLst>
                <a:gd name="T0" fmla="*/ 0 w 379"/>
                <a:gd name="T1" fmla="*/ 5 h 402"/>
                <a:gd name="T2" fmla="*/ 0 w 379"/>
                <a:gd name="T3" fmla="*/ 6 h 402"/>
                <a:gd name="T4" fmla="*/ 5 w 379"/>
                <a:gd name="T5" fmla="*/ 8 h 402"/>
                <a:gd name="T6" fmla="*/ 5 w 379"/>
                <a:gd name="T7" fmla="*/ 9 h 402"/>
                <a:gd name="T8" fmla="*/ 6 w 379"/>
                <a:gd name="T9" fmla="*/ 9 h 402"/>
                <a:gd name="T10" fmla="*/ 7 w 379"/>
                <a:gd name="T11" fmla="*/ 9 h 402"/>
                <a:gd name="T12" fmla="*/ 9 w 379"/>
                <a:gd name="T13" fmla="*/ 8 h 402"/>
                <a:gd name="T14" fmla="*/ 9 w 379"/>
                <a:gd name="T15" fmla="*/ 8 h 402"/>
                <a:gd name="T16" fmla="*/ 8 w 379"/>
                <a:gd name="T17" fmla="*/ 6 h 402"/>
                <a:gd name="T18" fmla="*/ 6 w 379"/>
                <a:gd name="T19" fmla="*/ 4 h 402"/>
                <a:gd name="T20" fmla="*/ 7 w 379"/>
                <a:gd name="T21" fmla="*/ 2 h 402"/>
                <a:gd name="T22" fmla="*/ 6 w 379"/>
                <a:gd name="T23" fmla="*/ 1 h 402"/>
                <a:gd name="T24" fmla="*/ 6 w 379"/>
                <a:gd name="T25" fmla="*/ 0 h 402"/>
                <a:gd name="T26" fmla="*/ 3 w 379"/>
                <a:gd name="T27" fmla="*/ 0 h 402"/>
                <a:gd name="T28" fmla="*/ 3 w 379"/>
                <a:gd name="T29" fmla="*/ 1 h 402"/>
                <a:gd name="T30" fmla="*/ 2 w 379"/>
                <a:gd name="T31" fmla="*/ 3 h 402"/>
                <a:gd name="T32" fmla="*/ 0 w 379"/>
                <a:gd name="T33" fmla="*/ 5 h 40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9"/>
                <a:gd name="T52" fmla="*/ 0 h 402"/>
                <a:gd name="T53" fmla="*/ 379 w 379"/>
                <a:gd name="T54" fmla="*/ 402 h 40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9" h="402">
                  <a:moveTo>
                    <a:pt x="0" y="195"/>
                  </a:moveTo>
                  <a:lnTo>
                    <a:pt x="18" y="253"/>
                  </a:lnTo>
                  <a:lnTo>
                    <a:pt x="191" y="342"/>
                  </a:lnTo>
                  <a:lnTo>
                    <a:pt x="192" y="373"/>
                  </a:lnTo>
                  <a:lnTo>
                    <a:pt x="235" y="396"/>
                  </a:lnTo>
                  <a:lnTo>
                    <a:pt x="301" y="402"/>
                  </a:lnTo>
                  <a:lnTo>
                    <a:pt x="360" y="360"/>
                  </a:lnTo>
                  <a:lnTo>
                    <a:pt x="379" y="356"/>
                  </a:lnTo>
                  <a:lnTo>
                    <a:pt x="329" y="243"/>
                  </a:lnTo>
                  <a:lnTo>
                    <a:pt x="258" y="176"/>
                  </a:lnTo>
                  <a:lnTo>
                    <a:pt x="290" y="70"/>
                  </a:lnTo>
                  <a:lnTo>
                    <a:pt x="260" y="58"/>
                  </a:lnTo>
                  <a:lnTo>
                    <a:pt x="236" y="0"/>
                  </a:lnTo>
                  <a:lnTo>
                    <a:pt x="151" y="4"/>
                  </a:lnTo>
                  <a:lnTo>
                    <a:pt x="109" y="41"/>
                  </a:lnTo>
                  <a:lnTo>
                    <a:pt x="93" y="139"/>
                  </a:lnTo>
                  <a:lnTo>
                    <a:pt x="0" y="19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90" name="Freeform 361"/>
            <p:cNvSpPr/>
            <p:nvPr/>
          </p:nvSpPr>
          <p:spPr bwMode="auto">
            <a:xfrm>
              <a:off x="4374793" y="2923060"/>
              <a:ext cx="213963" cy="219587"/>
            </a:xfrm>
            <a:custGeom>
              <a:avLst/>
              <a:gdLst>
                <a:gd name="T0" fmla="*/ 0 w 446"/>
                <a:gd name="T1" fmla="*/ 3 h 487"/>
                <a:gd name="T2" fmla="*/ 0 w 446"/>
                <a:gd name="T3" fmla="*/ 1 h 487"/>
                <a:gd name="T4" fmla="*/ 1 w 446"/>
                <a:gd name="T5" fmla="*/ 1 h 487"/>
                <a:gd name="T6" fmla="*/ 2 w 446"/>
                <a:gd name="T7" fmla="*/ 1 h 487"/>
                <a:gd name="T8" fmla="*/ 3 w 446"/>
                <a:gd name="T9" fmla="*/ 0 h 487"/>
                <a:gd name="T10" fmla="*/ 5 w 446"/>
                <a:gd name="T11" fmla="*/ 0 h 487"/>
                <a:gd name="T12" fmla="*/ 6 w 446"/>
                <a:gd name="T13" fmla="*/ 1 h 487"/>
                <a:gd name="T14" fmla="*/ 6 w 446"/>
                <a:gd name="T15" fmla="*/ 2 h 487"/>
                <a:gd name="T16" fmla="*/ 5 w 446"/>
                <a:gd name="T17" fmla="*/ 2 h 487"/>
                <a:gd name="T18" fmla="*/ 5 w 446"/>
                <a:gd name="T19" fmla="*/ 4 h 487"/>
                <a:gd name="T20" fmla="*/ 7 w 446"/>
                <a:gd name="T21" fmla="*/ 6 h 487"/>
                <a:gd name="T22" fmla="*/ 8 w 446"/>
                <a:gd name="T23" fmla="*/ 7 h 487"/>
                <a:gd name="T24" fmla="*/ 8 w 446"/>
                <a:gd name="T25" fmla="*/ 7 h 487"/>
                <a:gd name="T26" fmla="*/ 10 w 446"/>
                <a:gd name="T27" fmla="*/ 9 h 487"/>
                <a:gd name="T28" fmla="*/ 9 w 446"/>
                <a:gd name="T29" fmla="*/ 8 h 487"/>
                <a:gd name="T30" fmla="*/ 9 w 446"/>
                <a:gd name="T31" fmla="*/ 10 h 487"/>
                <a:gd name="T32" fmla="*/ 8 w 446"/>
                <a:gd name="T33" fmla="*/ 11 h 487"/>
                <a:gd name="T34" fmla="*/ 8 w 446"/>
                <a:gd name="T35" fmla="*/ 9 h 487"/>
                <a:gd name="T36" fmla="*/ 4 w 446"/>
                <a:gd name="T37" fmla="*/ 6 h 487"/>
                <a:gd name="T38" fmla="*/ 3 w 446"/>
                <a:gd name="T39" fmla="*/ 4 h 487"/>
                <a:gd name="T40" fmla="*/ 2 w 446"/>
                <a:gd name="T41" fmla="*/ 3 h 487"/>
                <a:gd name="T42" fmla="*/ 1 w 446"/>
                <a:gd name="T43" fmla="*/ 4 h 487"/>
                <a:gd name="T44" fmla="*/ 0 w 446"/>
                <a:gd name="T45" fmla="*/ 3 h 4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46"/>
                <a:gd name="T70" fmla="*/ 0 h 487"/>
                <a:gd name="T71" fmla="*/ 446 w 446"/>
                <a:gd name="T72" fmla="*/ 487 h 48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46" h="487">
                  <a:moveTo>
                    <a:pt x="0" y="122"/>
                  </a:moveTo>
                  <a:lnTo>
                    <a:pt x="11" y="67"/>
                  </a:lnTo>
                  <a:lnTo>
                    <a:pt x="64" y="39"/>
                  </a:lnTo>
                  <a:lnTo>
                    <a:pt x="87" y="65"/>
                  </a:lnTo>
                  <a:lnTo>
                    <a:pt x="141" y="13"/>
                  </a:lnTo>
                  <a:lnTo>
                    <a:pt x="199" y="0"/>
                  </a:lnTo>
                  <a:lnTo>
                    <a:pt x="266" y="35"/>
                  </a:lnTo>
                  <a:lnTo>
                    <a:pt x="266" y="88"/>
                  </a:lnTo>
                  <a:lnTo>
                    <a:pt x="215" y="97"/>
                  </a:lnTo>
                  <a:lnTo>
                    <a:pt x="220" y="164"/>
                  </a:lnTo>
                  <a:lnTo>
                    <a:pt x="305" y="273"/>
                  </a:lnTo>
                  <a:lnTo>
                    <a:pt x="357" y="281"/>
                  </a:lnTo>
                  <a:lnTo>
                    <a:pt x="351" y="302"/>
                  </a:lnTo>
                  <a:lnTo>
                    <a:pt x="446" y="376"/>
                  </a:lnTo>
                  <a:lnTo>
                    <a:pt x="381" y="362"/>
                  </a:lnTo>
                  <a:lnTo>
                    <a:pt x="396" y="433"/>
                  </a:lnTo>
                  <a:lnTo>
                    <a:pt x="357" y="487"/>
                  </a:lnTo>
                  <a:lnTo>
                    <a:pt x="336" y="377"/>
                  </a:lnTo>
                  <a:lnTo>
                    <a:pt x="170" y="254"/>
                  </a:lnTo>
                  <a:lnTo>
                    <a:pt x="131" y="174"/>
                  </a:lnTo>
                  <a:lnTo>
                    <a:pt x="77" y="146"/>
                  </a:lnTo>
                  <a:lnTo>
                    <a:pt x="26" y="181"/>
                  </a:lnTo>
                  <a:lnTo>
                    <a:pt x="0" y="12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91" name="Freeform 362"/>
            <p:cNvSpPr/>
            <p:nvPr/>
          </p:nvSpPr>
          <p:spPr bwMode="auto">
            <a:xfrm>
              <a:off x="4401749" y="3064678"/>
              <a:ext cx="25271" cy="54101"/>
            </a:xfrm>
            <a:custGeom>
              <a:avLst/>
              <a:gdLst>
                <a:gd name="T0" fmla="*/ 0 w 53"/>
                <a:gd name="T1" fmla="*/ 0 h 119"/>
                <a:gd name="T2" fmla="*/ 0 w 53"/>
                <a:gd name="T3" fmla="*/ 3 h 119"/>
                <a:gd name="T4" fmla="*/ 1 w 53"/>
                <a:gd name="T5" fmla="*/ 3 h 119"/>
                <a:gd name="T6" fmla="*/ 1 w 53"/>
                <a:gd name="T7" fmla="*/ 1 h 119"/>
                <a:gd name="T8" fmla="*/ 1 w 53"/>
                <a:gd name="T9" fmla="*/ 0 h 119"/>
                <a:gd name="T10" fmla="*/ 0 w 53"/>
                <a:gd name="T11" fmla="*/ 0 h 119"/>
                <a:gd name="T12" fmla="*/ 0 60000 65536"/>
                <a:gd name="T13" fmla="*/ 0 60000 65536"/>
                <a:gd name="T14" fmla="*/ 0 60000 65536"/>
                <a:gd name="T15" fmla="*/ 0 60000 65536"/>
                <a:gd name="T16" fmla="*/ 0 60000 65536"/>
                <a:gd name="T17" fmla="*/ 0 60000 65536"/>
                <a:gd name="T18" fmla="*/ 0 w 53"/>
                <a:gd name="T19" fmla="*/ 0 h 119"/>
                <a:gd name="T20" fmla="*/ 53 w 53"/>
                <a:gd name="T21" fmla="*/ 119 h 119"/>
              </a:gdLst>
              <a:ahLst/>
              <a:cxnLst>
                <a:cxn ang="T12">
                  <a:pos x="T0" y="T1"/>
                </a:cxn>
                <a:cxn ang="T13">
                  <a:pos x="T2" y="T3"/>
                </a:cxn>
                <a:cxn ang="T14">
                  <a:pos x="T4" y="T5"/>
                </a:cxn>
                <a:cxn ang="T15">
                  <a:pos x="T6" y="T7"/>
                </a:cxn>
                <a:cxn ang="T16">
                  <a:pos x="T8" y="T9"/>
                </a:cxn>
                <a:cxn ang="T17">
                  <a:pos x="T10" y="T11"/>
                </a:cxn>
              </a:cxnLst>
              <a:rect l="T18" t="T19" r="T20" b="T21"/>
              <a:pathLst>
                <a:path w="53" h="119">
                  <a:moveTo>
                    <a:pt x="0" y="19"/>
                  </a:moveTo>
                  <a:lnTo>
                    <a:pt x="8" y="111"/>
                  </a:lnTo>
                  <a:lnTo>
                    <a:pt x="34" y="119"/>
                  </a:lnTo>
                  <a:lnTo>
                    <a:pt x="53" y="47"/>
                  </a:lnTo>
                  <a:lnTo>
                    <a:pt x="35" y="0"/>
                  </a:lnTo>
                  <a:lnTo>
                    <a:pt x="0" y="1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92" name="Freeform 363"/>
            <p:cNvSpPr/>
            <p:nvPr/>
          </p:nvSpPr>
          <p:spPr bwMode="auto">
            <a:xfrm>
              <a:off x="4480932" y="3136282"/>
              <a:ext cx="55597" cy="35006"/>
            </a:xfrm>
            <a:custGeom>
              <a:avLst/>
              <a:gdLst>
                <a:gd name="T0" fmla="*/ 0 w 115"/>
                <a:gd name="T1" fmla="*/ 0 h 76"/>
                <a:gd name="T2" fmla="*/ 2 w 115"/>
                <a:gd name="T3" fmla="*/ 2 h 76"/>
                <a:gd name="T4" fmla="*/ 3 w 115"/>
                <a:gd name="T5" fmla="*/ 0 h 76"/>
                <a:gd name="T6" fmla="*/ 0 w 115"/>
                <a:gd name="T7" fmla="*/ 0 h 76"/>
                <a:gd name="T8" fmla="*/ 0 60000 65536"/>
                <a:gd name="T9" fmla="*/ 0 60000 65536"/>
                <a:gd name="T10" fmla="*/ 0 60000 65536"/>
                <a:gd name="T11" fmla="*/ 0 60000 65536"/>
                <a:gd name="T12" fmla="*/ 0 w 115"/>
                <a:gd name="T13" fmla="*/ 0 h 76"/>
                <a:gd name="T14" fmla="*/ 115 w 115"/>
                <a:gd name="T15" fmla="*/ 76 h 76"/>
              </a:gdLst>
              <a:ahLst/>
              <a:cxnLst>
                <a:cxn ang="T8">
                  <a:pos x="T0" y="T1"/>
                </a:cxn>
                <a:cxn ang="T9">
                  <a:pos x="T2" y="T3"/>
                </a:cxn>
                <a:cxn ang="T10">
                  <a:pos x="T4" y="T5"/>
                </a:cxn>
                <a:cxn ang="T11">
                  <a:pos x="T6" y="T7"/>
                </a:cxn>
              </a:cxnLst>
              <a:rect l="T12" t="T13" r="T14" b="T15"/>
              <a:pathLst>
                <a:path w="115" h="76">
                  <a:moveTo>
                    <a:pt x="0" y="15"/>
                  </a:moveTo>
                  <a:lnTo>
                    <a:pt x="97" y="76"/>
                  </a:lnTo>
                  <a:lnTo>
                    <a:pt x="115" y="0"/>
                  </a:lnTo>
                  <a:lnTo>
                    <a:pt x="0" y="1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93" name="Freeform 364"/>
            <p:cNvSpPr/>
            <p:nvPr/>
          </p:nvSpPr>
          <p:spPr bwMode="auto">
            <a:xfrm>
              <a:off x="6628983" y="3238119"/>
              <a:ext cx="43804" cy="55692"/>
            </a:xfrm>
            <a:custGeom>
              <a:avLst/>
              <a:gdLst>
                <a:gd name="T0" fmla="*/ 0 w 90"/>
                <a:gd name="T1" fmla="*/ 1 h 124"/>
                <a:gd name="T2" fmla="*/ 0 w 90"/>
                <a:gd name="T3" fmla="*/ 1 h 124"/>
                <a:gd name="T4" fmla="*/ 1 w 90"/>
                <a:gd name="T5" fmla="*/ 1 h 124"/>
                <a:gd name="T6" fmla="*/ 1 w 90"/>
                <a:gd name="T7" fmla="*/ 1 h 124"/>
                <a:gd name="T8" fmla="*/ 1 w 90"/>
                <a:gd name="T9" fmla="*/ 3 h 124"/>
                <a:gd name="T10" fmla="*/ 1 w 90"/>
                <a:gd name="T11" fmla="*/ 3 h 124"/>
                <a:gd name="T12" fmla="*/ 2 w 90"/>
                <a:gd name="T13" fmla="*/ 1 h 124"/>
                <a:gd name="T14" fmla="*/ 2 w 90"/>
                <a:gd name="T15" fmla="*/ 0 h 124"/>
                <a:gd name="T16" fmla="*/ 1 w 90"/>
                <a:gd name="T17" fmla="*/ 0 h 124"/>
                <a:gd name="T18" fmla="*/ 0 w 90"/>
                <a:gd name="T19" fmla="*/ 1 h 1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0"/>
                <a:gd name="T31" fmla="*/ 0 h 124"/>
                <a:gd name="T32" fmla="*/ 90 w 90"/>
                <a:gd name="T33" fmla="*/ 124 h 1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0" h="124">
                  <a:moveTo>
                    <a:pt x="0" y="32"/>
                  </a:moveTo>
                  <a:lnTo>
                    <a:pt x="4" y="64"/>
                  </a:lnTo>
                  <a:lnTo>
                    <a:pt x="25" y="32"/>
                  </a:lnTo>
                  <a:lnTo>
                    <a:pt x="35" y="51"/>
                  </a:lnTo>
                  <a:lnTo>
                    <a:pt x="24" y="124"/>
                  </a:lnTo>
                  <a:lnTo>
                    <a:pt x="64" y="121"/>
                  </a:lnTo>
                  <a:lnTo>
                    <a:pt x="90" y="48"/>
                  </a:lnTo>
                  <a:lnTo>
                    <a:pt x="77" y="5"/>
                  </a:lnTo>
                  <a:lnTo>
                    <a:pt x="36" y="0"/>
                  </a:lnTo>
                  <a:lnTo>
                    <a:pt x="0" y="3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94" name="Freeform 365"/>
            <p:cNvSpPr/>
            <p:nvPr/>
          </p:nvSpPr>
          <p:spPr bwMode="auto">
            <a:xfrm>
              <a:off x="6650884" y="3063087"/>
              <a:ext cx="207224" cy="182988"/>
            </a:xfrm>
            <a:custGeom>
              <a:avLst/>
              <a:gdLst>
                <a:gd name="T0" fmla="*/ 0 w 433"/>
                <a:gd name="T1" fmla="*/ 9 h 403"/>
                <a:gd name="T2" fmla="*/ 2 w 433"/>
                <a:gd name="T3" fmla="*/ 7 h 403"/>
                <a:gd name="T4" fmla="*/ 4 w 433"/>
                <a:gd name="T5" fmla="*/ 7 h 403"/>
                <a:gd name="T6" fmla="*/ 5 w 433"/>
                <a:gd name="T7" fmla="*/ 5 h 403"/>
                <a:gd name="T8" fmla="*/ 6 w 433"/>
                <a:gd name="T9" fmla="*/ 5 h 403"/>
                <a:gd name="T10" fmla="*/ 6 w 433"/>
                <a:gd name="T11" fmla="*/ 5 h 403"/>
                <a:gd name="T12" fmla="*/ 7 w 433"/>
                <a:gd name="T13" fmla="*/ 5 h 403"/>
                <a:gd name="T14" fmla="*/ 8 w 433"/>
                <a:gd name="T15" fmla="*/ 3 h 403"/>
                <a:gd name="T16" fmla="*/ 8 w 433"/>
                <a:gd name="T17" fmla="*/ 1 h 403"/>
                <a:gd name="T18" fmla="*/ 9 w 433"/>
                <a:gd name="T19" fmla="*/ 1 h 403"/>
                <a:gd name="T20" fmla="*/ 9 w 433"/>
                <a:gd name="T21" fmla="*/ 0 h 403"/>
                <a:gd name="T22" fmla="*/ 9 w 433"/>
                <a:gd name="T23" fmla="*/ 0 h 403"/>
                <a:gd name="T24" fmla="*/ 10 w 433"/>
                <a:gd name="T25" fmla="*/ 2 h 403"/>
                <a:gd name="T26" fmla="*/ 9 w 433"/>
                <a:gd name="T27" fmla="*/ 4 h 403"/>
                <a:gd name="T28" fmla="*/ 9 w 433"/>
                <a:gd name="T29" fmla="*/ 5 h 403"/>
                <a:gd name="T30" fmla="*/ 9 w 433"/>
                <a:gd name="T31" fmla="*/ 7 h 403"/>
                <a:gd name="T32" fmla="*/ 8 w 433"/>
                <a:gd name="T33" fmla="*/ 8 h 403"/>
                <a:gd name="T34" fmla="*/ 8 w 433"/>
                <a:gd name="T35" fmla="*/ 7 h 403"/>
                <a:gd name="T36" fmla="*/ 7 w 433"/>
                <a:gd name="T37" fmla="*/ 8 h 403"/>
                <a:gd name="T38" fmla="*/ 5 w 433"/>
                <a:gd name="T39" fmla="*/ 8 h 403"/>
                <a:gd name="T40" fmla="*/ 5 w 433"/>
                <a:gd name="T41" fmla="*/ 9 h 403"/>
                <a:gd name="T42" fmla="*/ 4 w 433"/>
                <a:gd name="T43" fmla="*/ 9 h 403"/>
                <a:gd name="T44" fmla="*/ 4 w 433"/>
                <a:gd name="T45" fmla="*/ 8 h 403"/>
                <a:gd name="T46" fmla="*/ 0 w 433"/>
                <a:gd name="T47" fmla="*/ 9 h 40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33"/>
                <a:gd name="T73" fmla="*/ 0 h 403"/>
                <a:gd name="T74" fmla="*/ 433 w 433"/>
                <a:gd name="T75" fmla="*/ 403 h 40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33" h="403">
                  <a:moveTo>
                    <a:pt x="0" y="378"/>
                  </a:moveTo>
                  <a:lnTo>
                    <a:pt x="80" y="305"/>
                  </a:lnTo>
                  <a:lnTo>
                    <a:pt x="188" y="305"/>
                  </a:lnTo>
                  <a:lnTo>
                    <a:pt x="232" y="212"/>
                  </a:lnTo>
                  <a:lnTo>
                    <a:pt x="250" y="204"/>
                  </a:lnTo>
                  <a:lnTo>
                    <a:pt x="252" y="239"/>
                  </a:lnTo>
                  <a:lnTo>
                    <a:pt x="299" y="204"/>
                  </a:lnTo>
                  <a:lnTo>
                    <a:pt x="343" y="138"/>
                  </a:lnTo>
                  <a:lnTo>
                    <a:pt x="360" y="21"/>
                  </a:lnTo>
                  <a:lnTo>
                    <a:pt x="394" y="25"/>
                  </a:lnTo>
                  <a:lnTo>
                    <a:pt x="385" y="0"/>
                  </a:lnTo>
                  <a:lnTo>
                    <a:pt x="406" y="1"/>
                  </a:lnTo>
                  <a:lnTo>
                    <a:pt x="433" y="97"/>
                  </a:lnTo>
                  <a:lnTo>
                    <a:pt x="394" y="166"/>
                  </a:lnTo>
                  <a:lnTo>
                    <a:pt x="394" y="227"/>
                  </a:lnTo>
                  <a:lnTo>
                    <a:pt x="367" y="319"/>
                  </a:lnTo>
                  <a:lnTo>
                    <a:pt x="346" y="332"/>
                  </a:lnTo>
                  <a:lnTo>
                    <a:pt x="345" y="297"/>
                  </a:lnTo>
                  <a:lnTo>
                    <a:pt x="284" y="347"/>
                  </a:lnTo>
                  <a:lnTo>
                    <a:pt x="232" y="327"/>
                  </a:lnTo>
                  <a:lnTo>
                    <a:pt x="235" y="368"/>
                  </a:lnTo>
                  <a:lnTo>
                    <a:pt x="188" y="403"/>
                  </a:lnTo>
                  <a:lnTo>
                    <a:pt x="177" y="345"/>
                  </a:lnTo>
                  <a:lnTo>
                    <a:pt x="0" y="37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95" name="Freeform 366"/>
            <p:cNvSpPr/>
            <p:nvPr/>
          </p:nvSpPr>
          <p:spPr bwMode="auto">
            <a:xfrm>
              <a:off x="6674471" y="3230162"/>
              <a:ext cx="43804" cy="33416"/>
            </a:xfrm>
            <a:custGeom>
              <a:avLst/>
              <a:gdLst>
                <a:gd name="T0" fmla="*/ 0 w 88"/>
                <a:gd name="T1" fmla="*/ 1 h 73"/>
                <a:gd name="T2" fmla="*/ 1 w 88"/>
                <a:gd name="T3" fmla="*/ 2 h 73"/>
                <a:gd name="T4" fmla="*/ 2 w 88"/>
                <a:gd name="T5" fmla="*/ 1 h 73"/>
                <a:gd name="T6" fmla="*/ 2 w 88"/>
                <a:gd name="T7" fmla="*/ 0 h 73"/>
                <a:gd name="T8" fmla="*/ 0 w 88"/>
                <a:gd name="T9" fmla="*/ 1 h 73"/>
                <a:gd name="T10" fmla="*/ 0 60000 65536"/>
                <a:gd name="T11" fmla="*/ 0 60000 65536"/>
                <a:gd name="T12" fmla="*/ 0 60000 65536"/>
                <a:gd name="T13" fmla="*/ 0 60000 65536"/>
                <a:gd name="T14" fmla="*/ 0 60000 65536"/>
                <a:gd name="T15" fmla="*/ 0 w 88"/>
                <a:gd name="T16" fmla="*/ 0 h 73"/>
                <a:gd name="T17" fmla="*/ 88 w 88"/>
                <a:gd name="T18" fmla="*/ 73 h 73"/>
              </a:gdLst>
              <a:ahLst/>
              <a:cxnLst>
                <a:cxn ang="T10">
                  <a:pos x="T0" y="T1"/>
                </a:cxn>
                <a:cxn ang="T11">
                  <a:pos x="T2" y="T3"/>
                </a:cxn>
                <a:cxn ang="T12">
                  <a:pos x="T4" y="T5"/>
                </a:cxn>
                <a:cxn ang="T13">
                  <a:pos x="T6" y="T7"/>
                </a:cxn>
                <a:cxn ang="T14">
                  <a:pos x="T8" y="T9"/>
                </a:cxn>
              </a:cxnLst>
              <a:rect l="T15" t="T16" r="T17" b="T18"/>
              <a:pathLst>
                <a:path w="88" h="73">
                  <a:moveTo>
                    <a:pt x="0" y="37"/>
                  </a:moveTo>
                  <a:lnTo>
                    <a:pt x="33" y="73"/>
                  </a:lnTo>
                  <a:lnTo>
                    <a:pt x="83" y="46"/>
                  </a:lnTo>
                  <a:lnTo>
                    <a:pt x="88" y="0"/>
                  </a:lnTo>
                  <a:lnTo>
                    <a:pt x="0" y="3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96" name="Freeform 367"/>
            <p:cNvSpPr/>
            <p:nvPr/>
          </p:nvSpPr>
          <p:spPr bwMode="auto">
            <a:xfrm>
              <a:off x="6815989" y="2966022"/>
              <a:ext cx="107824" cy="97064"/>
            </a:xfrm>
            <a:custGeom>
              <a:avLst/>
              <a:gdLst>
                <a:gd name="T0" fmla="*/ 0 w 226"/>
                <a:gd name="T1" fmla="*/ 4 h 214"/>
                <a:gd name="T2" fmla="*/ 0 w 226"/>
                <a:gd name="T3" fmla="*/ 5 h 214"/>
                <a:gd name="T4" fmla="*/ 1 w 226"/>
                <a:gd name="T5" fmla="*/ 5 h 214"/>
                <a:gd name="T6" fmla="*/ 1 w 226"/>
                <a:gd name="T7" fmla="*/ 4 h 214"/>
                <a:gd name="T8" fmla="*/ 3 w 226"/>
                <a:gd name="T9" fmla="*/ 4 h 214"/>
                <a:gd name="T10" fmla="*/ 3 w 226"/>
                <a:gd name="T11" fmla="*/ 3 h 214"/>
                <a:gd name="T12" fmla="*/ 5 w 226"/>
                <a:gd name="T13" fmla="*/ 3 h 214"/>
                <a:gd name="T14" fmla="*/ 5 w 226"/>
                <a:gd name="T15" fmla="*/ 2 h 214"/>
                <a:gd name="T16" fmla="*/ 5 w 226"/>
                <a:gd name="T17" fmla="*/ 1 h 214"/>
                <a:gd name="T18" fmla="*/ 3 w 226"/>
                <a:gd name="T19" fmla="*/ 1 h 214"/>
                <a:gd name="T20" fmla="*/ 2 w 226"/>
                <a:gd name="T21" fmla="*/ 0 h 214"/>
                <a:gd name="T22" fmla="*/ 1 w 226"/>
                <a:gd name="T23" fmla="*/ 3 h 214"/>
                <a:gd name="T24" fmla="*/ 1 w 226"/>
                <a:gd name="T25" fmla="*/ 3 h 214"/>
                <a:gd name="T26" fmla="*/ 0 w 226"/>
                <a:gd name="T27" fmla="*/ 4 h 2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26"/>
                <a:gd name="T43" fmla="*/ 0 h 214"/>
                <a:gd name="T44" fmla="*/ 226 w 226"/>
                <a:gd name="T45" fmla="*/ 214 h 2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26" h="214">
                  <a:moveTo>
                    <a:pt x="0" y="153"/>
                  </a:moveTo>
                  <a:lnTo>
                    <a:pt x="10" y="214"/>
                  </a:lnTo>
                  <a:lnTo>
                    <a:pt x="51" y="192"/>
                  </a:lnTo>
                  <a:lnTo>
                    <a:pt x="23" y="155"/>
                  </a:lnTo>
                  <a:lnTo>
                    <a:pt x="133" y="188"/>
                  </a:lnTo>
                  <a:lnTo>
                    <a:pt x="157" y="138"/>
                  </a:lnTo>
                  <a:lnTo>
                    <a:pt x="226" y="120"/>
                  </a:lnTo>
                  <a:lnTo>
                    <a:pt x="202" y="86"/>
                  </a:lnTo>
                  <a:lnTo>
                    <a:pt x="211" y="58"/>
                  </a:lnTo>
                  <a:lnTo>
                    <a:pt x="150" y="62"/>
                  </a:lnTo>
                  <a:lnTo>
                    <a:pt x="80" y="0"/>
                  </a:lnTo>
                  <a:lnTo>
                    <a:pt x="54" y="122"/>
                  </a:lnTo>
                  <a:lnTo>
                    <a:pt x="22" y="115"/>
                  </a:lnTo>
                  <a:lnTo>
                    <a:pt x="0" y="153"/>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97" name="Freeform 368"/>
            <p:cNvSpPr/>
            <p:nvPr/>
          </p:nvSpPr>
          <p:spPr bwMode="auto">
            <a:xfrm>
              <a:off x="6532953" y="3029671"/>
              <a:ext cx="114562" cy="120932"/>
            </a:xfrm>
            <a:custGeom>
              <a:avLst/>
              <a:gdLst>
                <a:gd name="T0" fmla="*/ 0 w 240"/>
                <a:gd name="T1" fmla="*/ 3 h 268"/>
                <a:gd name="T2" fmla="*/ 1 w 240"/>
                <a:gd name="T3" fmla="*/ 4 h 268"/>
                <a:gd name="T4" fmla="*/ 0 w 240"/>
                <a:gd name="T5" fmla="*/ 6 h 268"/>
                <a:gd name="T6" fmla="*/ 2 w 240"/>
                <a:gd name="T7" fmla="*/ 6 h 268"/>
                <a:gd name="T8" fmla="*/ 3 w 240"/>
                <a:gd name="T9" fmla="*/ 5 h 268"/>
                <a:gd name="T10" fmla="*/ 3 w 240"/>
                <a:gd name="T11" fmla="*/ 4 h 268"/>
                <a:gd name="T12" fmla="*/ 5 w 240"/>
                <a:gd name="T13" fmla="*/ 2 h 268"/>
                <a:gd name="T14" fmla="*/ 5 w 240"/>
                <a:gd name="T15" fmla="*/ 1 h 268"/>
                <a:gd name="T16" fmla="*/ 5 w 240"/>
                <a:gd name="T17" fmla="*/ 0 h 268"/>
                <a:gd name="T18" fmla="*/ 5 w 240"/>
                <a:gd name="T19" fmla="*/ 0 h 268"/>
                <a:gd name="T20" fmla="*/ 3 w 240"/>
                <a:gd name="T21" fmla="*/ 1 h 268"/>
                <a:gd name="T22" fmla="*/ 3 w 240"/>
                <a:gd name="T23" fmla="*/ 2 h 268"/>
                <a:gd name="T24" fmla="*/ 2 w 240"/>
                <a:gd name="T25" fmla="*/ 1 h 268"/>
                <a:gd name="T26" fmla="*/ 0 w 240"/>
                <a:gd name="T27" fmla="*/ 3 h 26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0"/>
                <a:gd name="T43" fmla="*/ 0 h 268"/>
                <a:gd name="T44" fmla="*/ 240 w 240"/>
                <a:gd name="T45" fmla="*/ 268 h 26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0" h="268">
                  <a:moveTo>
                    <a:pt x="0" y="151"/>
                  </a:moveTo>
                  <a:lnTo>
                    <a:pt x="43" y="173"/>
                  </a:lnTo>
                  <a:lnTo>
                    <a:pt x="15" y="251"/>
                  </a:lnTo>
                  <a:lnTo>
                    <a:pt x="84" y="268"/>
                  </a:lnTo>
                  <a:lnTo>
                    <a:pt x="155" y="223"/>
                  </a:lnTo>
                  <a:lnTo>
                    <a:pt x="122" y="159"/>
                  </a:lnTo>
                  <a:lnTo>
                    <a:pt x="202" y="101"/>
                  </a:lnTo>
                  <a:lnTo>
                    <a:pt x="240" y="24"/>
                  </a:lnTo>
                  <a:lnTo>
                    <a:pt x="237" y="13"/>
                  </a:lnTo>
                  <a:lnTo>
                    <a:pt x="223" y="0"/>
                  </a:lnTo>
                  <a:lnTo>
                    <a:pt x="147" y="50"/>
                  </a:lnTo>
                  <a:lnTo>
                    <a:pt x="147" y="77"/>
                  </a:lnTo>
                  <a:lnTo>
                    <a:pt x="94" y="68"/>
                  </a:lnTo>
                  <a:lnTo>
                    <a:pt x="0" y="15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98" name="Freeform 369"/>
            <p:cNvSpPr/>
            <p:nvPr/>
          </p:nvSpPr>
          <p:spPr bwMode="auto">
            <a:xfrm>
              <a:off x="6566647" y="3129916"/>
              <a:ext cx="60651" cy="97064"/>
            </a:xfrm>
            <a:custGeom>
              <a:avLst/>
              <a:gdLst>
                <a:gd name="T0" fmla="*/ 0 w 128"/>
                <a:gd name="T1" fmla="*/ 5 h 212"/>
                <a:gd name="T2" fmla="*/ 0 w 128"/>
                <a:gd name="T3" fmla="*/ 1 h 212"/>
                <a:gd name="T4" fmla="*/ 2 w 128"/>
                <a:gd name="T5" fmla="*/ 0 h 212"/>
                <a:gd name="T6" fmla="*/ 3 w 128"/>
                <a:gd name="T7" fmla="*/ 3 h 212"/>
                <a:gd name="T8" fmla="*/ 2 w 128"/>
                <a:gd name="T9" fmla="*/ 5 h 212"/>
                <a:gd name="T10" fmla="*/ 0 w 128"/>
                <a:gd name="T11" fmla="*/ 5 h 212"/>
                <a:gd name="T12" fmla="*/ 0 60000 65536"/>
                <a:gd name="T13" fmla="*/ 0 60000 65536"/>
                <a:gd name="T14" fmla="*/ 0 60000 65536"/>
                <a:gd name="T15" fmla="*/ 0 60000 65536"/>
                <a:gd name="T16" fmla="*/ 0 60000 65536"/>
                <a:gd name="T17" fmla="*/ 0 60000 65536"/>
                <a:gd name="T18" fmla="*/ 0 w 128"/>
                <a:gd name="T19" fmla="*/ 0 h 212"/>
                <a:gd name="T20" fmla="*/ 128 w 128"/>
                <a:gd name="T21" fmla="*/ 212 h 212"/>
              </a:gdLst>
              <a:ahLst/>
              <a:cxnLst>
                <a:cxn ang="T12">
                  <a:pos x="T0" y="T1"/>
                </a:cxn>
                <a:cxn ang="T13">
                  <a:pos x="T2" y="T3"/>
                </a:cxn>
                <a:cxn ang="T14">
                  <a:pos x="T4" y="T5"/>
                </a:cxn>
                <a:cxn ang="T15">
                  <a:pos x="T6" y="T7"/>
                </a:cxn>
                <a:cxn ang="T16">
                  <a:pos x="T8" y="T9"/>
                </a:cxn>
                <a:cxn ang="T17">
                  <a:pos x="T10" y="T11"/>
                </a:cxn>
              </a:cxnLst>
              <a:rect l="T18" t="T19" r="T20" b="T21"/>
              <a:pathLst>
                <a:path w="128" h="212">
                  <a:moveTo>
                    <a:pt x="0" y="212"/>
                  </a:moveTo>
                  <a:lnTo>
                    <a:pt x="13" y="45"/>
                  </a:lnTo>
                  <a:lnTo>
                    <a:pt x="84" y="0"/>
                  </a:lnTo>
                  <a:lnTo>
                    <a:pt x="128" y="129"/>
                  </a:lnTo>
                  <a:lnTo>
                    <a:pt x="82" y="189"/>
                  </a:lnTo>
                  <a:lnTo>
                    <a:pt x="0" y="21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699" name="Freeform 370"/>
            <p:cNvSpPr/>
            <p:nvPr/>
          </p:nvSpPr>
          <p:spPr bwMode="auto">
            <a:xfrm>
              <a:off x="6089864" y="3483165"/>
              <a:ext cx="131410" cy="167077"/>
            </a:xfrm>
            <a:custGeom>
              <a:avLst/>
              <a:gdLst>
                <a:gd name="T0" fmla="*/ 0 w 274"/>
                <a:gd name="T1" fmla="*/ 2 h 369"/>
                <a:gd name="T2" fmla="*/ 1 w 274"/>
                <a:gd name="T3" fmla="*/ 3 h 369"/>
                <a:gd name="T4" fmla="*/ 1 w 274"/>
                <a:gd name="T5" fmla="*/ 5 h 369"/>
                <a:gd name="T6" fmla="*/ 3 w 274"/>
                <a:gd name="T7" fmla="*/ 4 h 369"/>
                <a:gd name="T8" fmla="*/ 4 w 274"/>
                <a:gd name="T9" fmla="*/ 5 h 369"/>
                <a:gd name="T10" fmla="*/ 5 w 274"/>
                <a:gd name="T11" fmla="*/ 7 h 369"/>
                <a:gd name="T12" fmla="*/ 4 w 274"/>
                <a:gd name="T13" fmla="*/ 9 h 369"/>
                <a:gd name="T14" fmla="*/ 6 w 274"/>
                <a:gd name="T15" fmla="*/ 8 h 369"/>
                <a:gd name="T16" fmla="*/ 5 w 274"/>
                <a:gd name="T17" fmla="*/ 5 h 369"/>
                <a:gd name="T18" fmla="*/ 3 w 274"/>
                <a:gd name="T19" fmla="*/ 3 h 369"/>
                <a:gd name="T20" fmla="*/ 4 w 274"/>
                <a:gd name="T21" fmla="*/ 2 h 369"/>
                <a:gd name="T22" fmla="*/ 3 w 274"/>
                <a:gd name="T23" fmla="*/ 1 h 369"/>
                <a:gd name="T24" fmla="*/ 2 w 274"/>
                <a:gd name="T25" fmla="*/ 0 h 369"/>
                <a:gd name="T26" fmla="*/ 1 w 274"/>
                <a:gd name="T27" fmla="*/ 0 h 369"/>
                <a:gd name="T28" fmla="*/ 1 w 274"/>
                <a:gd name="T29" fmla="*/ 1 h 369"/>
                <a:gd name="T30" fmla="*/ 1 w 274"/>
                <a:gd name="T31" fmla="*/ 1 h 369"/>
                <a:gd name="T32" fmla="*/ 0 w 274"/>
                <a:gd name="T33" fmla="*/ 2 h 3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74"/>
                <a:gd name="T52" fmla="*/ 0 h 369"/>
                <a:gd name="T53" fmla="*/ 274 w 274"/>
                <a:gd name="T54" fmla="*/ 369 h 3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74" h="369">
                  <a:moveTo>
                    <a:pt x="0" y="79"/>
                  </a:moveTo>
                  <a:lnTo>
                    <a:pt x="36" y="132"/>
                  </a:lnTo>
                  <a:lnTo>
                    <a:pt x="25" y="223"/>
                  </a:lnTo>
                  <a:lnTo>
                    <a:pt x="123" y="184"/>
                  </a:lnTo>
                  <a:lnTo>
                    <a:pt x="160" y="223"/>
                  </a:lnTo>
                  <a:lnTo>
                    <a:pt x="198" y="313"/>
                  </a:lnTo>
                  <a:lnTo>
                    <a:pt x="188" y="369"/>
                  </a:lnTo>
                  <a:lnTo>
                    <a:pt x="274" y="353"/>
                  </a:lnTo>
                  <a:lnTo>
                    <a:pt x="231" y="234"/>
                  </a:lnTo>
                  <a:lnTo>
                    <a:pt x="138" y="147"/>
                  </a:lnTo>
                  <a:lnTo>
                    <a:pt x="165" y="94"/>
                  </a:lnTo>
                  <a:lnTo>
                    <a:pt x="112" y="67"/>
                  </a:lnTo>
                  <a:lnTo>
                    <a:pt x="73" y="0"/>
                  </a:lnTo>
                  <a:lnTo>
                    <a:pt x="50" y="1"/>
                  </a:lnTo>
                  <a:lnTo>
                    <a:pt x="52" y="48"/>
                  </a:lnTo>
                  <a:lnTo>
                    <a:pt x="36" y="36"/>
                  </a:lnTo>
                  <a:lnTo>
                    <a:pt x="0" y="7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00" name="Freeform 371"/>
            <p:cNvSpPr/>
            <p:nvPr/>
          </p:nvSpPr>
          <p:spPr bwMode="auto">
            <a:xfrm>
              <a:off x="4357946" y="2843500"/>
              <a:ext cx="8424" cy="17504"/>
            </a:xfrm>
            <a:custGeom>
              <a:avLst/>
              <a:gdLst>
                <a:gd name="T0" fmla="*/ 0 w 18"/>
                <a:gd name="T1" fmla="*/ 1 h 38"/>
                <a:gd name="T2" fmla="*/ 0 w 18"/>
                <a:gd name="T3" fmla="*/ 0 h 38"/>
                <a:gd name="T4" fmla="*/ 0 w 18"/>
                <a:gd name="T5" fmla="*/ 1 h 38"/>
                <a:gd name="T6" fmla="*/ 0 w 18"/>
                <a:gd name="T7" fmla="*/ 1 h 38"/>
                <a:gd name="T8" fmla="*/ 0 60000 65536"/>
                <a:gd name="T9" fmla="*/ 0 60000 65536"/>
                <a:gd name="T10" fmla="*/ 0 60000 65536"/>
                <a:gd name="T11" fmla="*/ 0 60000 65536"/>
                <a:gd name="T12" fmla="*/ 0 w 18"/>
                <a:gd name="T13" fmla="*/ 0 h 38"/>
                <a:gd name="T14" fmla="*/ 18 w 18"/>
                <a:gd name="T15" fmla="*/ 38 h 38"/>
              </a:gdLst>
              <a:ahLst/>
              <a:cxnLst>
                <a:cxn ang="T8">
                  <a:pos x="T0" y="T1"/>
                </a:cxn>
                <a:cxn ang="T9">
                  <a:pos x="T2" y="T3"/>
                </a:cxn>
                <a:cxn ang="T10">
                  <a:pos x="T4" y="T5"/>
                </a:cxn>
                <a:cxn ang="T11">
                  <a:pos x="T6" y="T7"/>
                </a:cxn>
              </a:cxnLst>
              <a:rect l="T12" t="T13" r="T14" b="T15"/>
              <a:pathLst>
                <a:path w="18" h="38">
                  <a:moveTo>
                    <a:pt x="0" y="30"/>
                  </a:moveTo>
                  <a:lnTo>
                    <a:pt x="13" y="0"/>
                  </a:lnTo>
                  <a:lnTo>
                    <a:pt x="18" y="38"/>
                  </a:lnTo>
                  <a:lnTo>
                    <a:pt x="0" y="3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01" name="Freeform 372"/>
            <p:cNvSpPr/>
            <p:nvPr/>
          </p:nvSpPr>
          <p:spPr bwMode="auto">
            <a:xfrm>
              <a:off x="6089864" y="3809362"/>
              <a:ext cx="69075" cy="100246"/>
            </a:xfrm>
            <a:custGeom>
              <a:avLst/>
              <a:gdLst>
                <a:gd name="T0" fmla="*/ 0 w 142"/>
                <a:gd name="T1" fmla="*/ 0 h 221"/>
                <a:gd name="T2" fmla="*/ 1 w 142"/>
                <a:gd name="T3" fmla="*/ 0 h 221"/>
                <a:gd name="T4" fmla="*/ 1 w 142"/>
                <a:gd name="T5" fmla="*/ 1 h 221"/>
                <a:gd name="T6" fmla="*/ 2 w 142"/>
                <a:gd name="T7" fmla="*/ 0 h 221"/>
                <a:gd name="T8" fmla="*/ 3 w 142"/>
                <a:gd name="T9" fmla="*/ 1 h 221"/>
                <a:gd name="T10" fmla="*/ 3 w 142"/>
                <a:gd name="T11" fmla="*/ 5 h 221"/>
                <a:gd name="T12" fmla="*/ 3 w 142"/>
                <a:gd name="T13" fmla="*/ 5 h 221"/>
                <a:gd name="T14" fmla="*/ 1 w 142"/>
                <a:gd name="T15" fmla="*/ 4 h 221"/>
                <a:gd name="T16" fmla="*/ 0 w 142"/>
                <a:gd name="T17" fmla="*/ 0 h 2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2"/>
                <a:gd name="T28" fmla="*/ 0 h 221"/>
                <a:gd name="T29" fmla="*/ 142 w 142"/>
                <a:gd name="T30" fmla="*/ 221 h 2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2" h="221">
                  <a:moveTo>
                    <a:pt x="0" y="0"/>
                  </a:moveTo>
                  <a:lnTo>
                    <a:pt x="29" y="0"/>
                  </a:lnTo>
                  <a:lnTo>
                    <a:pt x="38" y="41"/>
                  </a:lnTo>
                  <a:lnTo>
                    <a:pt x="73" y="15"/>
                  </a:lnTo>
                  <a:lnTo>
                    <a:pt x="122" y="65"/>
                  </a:lnTo>
                  <a:lnTo>
                    <a:pt x="142" y="221"/>
                  </a:lnTo>
                  <a:lnTo>
                    <a:pt x="141" y="221"/>
                  </a:lnTo>
                  <a:lnTo>
                    <a:pt x="42" y="156"/>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02" name="Freeform 373"/>
            <p:cNvSpPr/>
            <p:nvPr/>
          </p:nvSpPr>
          <p:spPr bwMode="auto">
            <a:xfrm>
              <a:off x="6263393" y="3799815"/>
              <a:ext cx="173529" cy="120932"/>
            </a:xfrm>
            <a:custGeom>
              <a:avLst/>
              <a:gdLst>
                <a:gd name="T0" fmla="*/ 0 w 362"/>
                <a:gd name="T1" fmla="*/ 6 h 264"/>
                <a:gd name="T2" fmla="*/ 1 w 362"/>
                <a:gd name="T3" fmla="*/ 6 h 264"/>
                <a:gd name="T4" fmla="*/ 3 w 362"/>
                <a:gd name="T5" fmla="*/ 6 h 264"/>
                <a:gd name="T6" fmla="*/ 4 w 362"/>
                <a:gd name="T7" fmla="*/ 6 h 264"/>
                <a:gd name="T8" fmla="*/ 5 w 362"/>
                <a:gd name="T9" fmla="*/ 3 h 264"/>
                <a:gd name="T10" fmla="*/ 7 w 362"/>
                <a:gd name="T11" fmla="*/ 3 h 264"/>
                <a:gd name="T12" fmla="*/ 8 w 362"/>
                <a:gd name="T13" fmla="*/ 2 h 264"/>
                <a:gd name="T14" fmla="*/ 7 w 362"/>
                <a:gd name="T15" fmla="*/ 1 h 264"/>
                <a:gd name="T16" fmla="*/ 7 w 362"/>
                <a:gd name="T17" fmla="*/ 0 h 264"/>
                <a:gd name="T18" fmla="*/ 5 w 362"/>
                <a:gd name="T19" fmla="*/ 2 h 264"/>
                <a:gd name="T20" fmla="*/ 4 w 362"/>
                <a:gd name="T21" fmla="*/ 3 h 264"/>
                <a:gd name="T22" fmla="*/ 4 w 362"/>
                <a:gd name="T23" fmla="*/ 3 h 264"/>
                <a:gd name="T24" fmla="*/ 3 w 362"/>
                <a:gd name="T25" fmla="*/ 4 h 264"/>
                <a:gd name="T26" fmla="*/ 2 w 362"/>
                <a:gd name="T27" fmla="*/ 4 h 264"/>
                <a:gd name="T28" fmla="*/ 1 w 362"/>
                <a:gd name="T29" fmla="*/ 6 h 264"/>
                <a:gd name="T30" fmla="*/ 0 w 362"/>
                <a:gd name="T31" fmla="*/ 6 h 26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62"/>
                <a:gd name="T49" fmla="*/ 0 h 264"/>
                <a:gd name="T50" fmla="*/ 362 w 362"/>
                <a:gd name="T51" fmla="*/ 264 h 26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62" h="264">
                  <a:moveTo>
                    <a:pt x="0" y="235"/>
                  </a:moveTo>
                  <a:lnTo>
                    <a:pt x="33" y="264"/>
                  </a:lnTo>
                  <a:lnTo>
                    <a:pt x="143" y="253"/>
                  </a:lnTo>
                  <a:lnTo>
                    <a:pt x="182" y="238"/>
                  </a:lnTo>
                  <a:lnTo>
                    <a:pt x="234" y="115"/>
                  </a:lnTo>
                  <a:lnTo>
                    <a:pt x="299" y="120"/>
                  </a:lnTo>
                  <a:lnTo>
                    <a:pt x="362" y="78"/>
                  </a:lnTo>
                  <a:lnTo>
                    <a:pt x="304" y="45"/>
                  </a:lnTo>
                  <a:lnTo>
                    <a:pt x="284" y="0"/>
                  </a:lnTo>
                  <a:lnTo>
                    <a:pt x="210" y="82"/>
                  </a:lnTo>
                  <a:lnTo>
                    <a:pt x="185" y="128"/>
                  </a:lnTo>
                  <a:lnTo>
                    <a:pt x="163" y="103"/>
                  </a:lnTo>
                  <a:lnTo>
                    <a:pt x="120" y="168"/>
                  </a:lnTo>
                  <a:lnTo>
                    <a:pt x="70" y="177"/>
                  </a:lnTo>
                  <a:lnTo>
                    <a:pt x="56" y="238"/>
                  </a:lnTo>
                  <a:lnTo>
                    <a:pt x="0" y="23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03" name="Freeform 374"/>
            <p:cNvSpPr/>
            <p:nvPr/>
          </p:nvSpPr>
          <p:spPr bwMode="auto">
            <a:xfrm>
              <a:off x="5860739" y="2792581"/>
              <a:ext cx="581238" cy="265732"/>
            </a:xfrm>
            <a:custGeom>
              <a:avLst/>
              <a:gdLst>
                <a:gd name="T0" fmla="*/ 0 w 1209"/>
                <a:gd name="T1" fmla="*/ 4 h 587"/>
                <a:gd name="T2" fmla="*/ 1 w 1209"/>
                <a:gd name="T3" fmla="*/ 6 h 587"/>
                <a:gd name="T4" fmla="*/ 2 w 1209"/>
                <a:gd name="T5" fmla="*/ 6 h 587"/>
                <a:gd name="T6" fmla="*/ 3 w 1209"/>
                <a:gd name="T7" fmla="*/ 9 h 587"/>
                <a:gd name="T8" fmla="*/ 7 w 1209"/>
                <a:gd name="T9" fmla="*/ 10 h 587"/>
                <a:gd name="T10" fmla="*/ 8 w 1209"/>
                <a:gd name="T11" fmla="*/ 12 h 587"/>
                <a:gd name="T12" fmla="*/ 11 w 1209"/>
                <a:gd name="T13" fmla="*/ 12 h 587"/>
                <a:gd name="T14" fmla="*/ 15 w 1209"/>
                <a:gd name="T15" fmla="*/ 14 h 587"/>
                <a:gd name="T16" fmla="*/ 20 w 1209"/>
                <a:gd name="T17" fmla="*/ 12 h 587"/>
                <a:gd name="T18" fmla="*/ 21 w 1209"/>
                <a:gd name="T19" fmla="*/ 11 h 587"/>
                <a:gd name="T20" fmla="*/ 21 w 1209"/>
                <a:gd name="T21" fmla="*/ 9 h 587"/>
                <a:gd name="T22" fmla="*/ 23 w 1209"/>
                <a:gd name="T23" fmla="*/ 10 h 587"/>
                <a:gd name="T24" fmla="*/ 26 w 1209"/>
                <a:gd name="T25" fmla="*/ 7 h 587"/>
                <a:gd name="T26" fmla="*/ 28 w 1209"/>
                <a:gd name="T27" fmla="*/ 7 h 587"/>
                <a:gd name="T28" fmla="*/ 27 w 1209"/>
                <a:gd name="T29" fmla="*/ 5 h 587"/>
                <a:gd name="T30" fmla="*/ 25 w 1209"/>
                <a:gd name="T31" fmla="*/ 6 h 587"/>
                <a:gd name="T32" fmla="*/ 25 w 1209"/>
                <a:gd name="T33" fmla="*/ 4 h 587"/>
                <a:gd name="T34" fmla="*/ 25 w 1209"/>
                <a:gd name="T35" fmla="*/ 3 h 587"/>
                <a:gd name="T36" fmla="*/ 24 w 1209"/>
                <a:gd name="T37" fmla="*/ 3 h 587"/>
                <a:gd name="T38" fmla="*/ 19 w 1209"/>
                <a:gd name="T39" fmla="*/ 4 h 587"/>
                <a:gd name="T40" fmla="*/ 16 w 1209"/>
                <a:gd name="T41" fmla="*/ 2 h 587"/>
                <a:gd name="T42" fmla="*/ 13 w 1209"/>
                <a:gd name="T43" fmla="*/ 2 h 587"/>
                <a:gd name="T44" fmla="*/ 13 w 1209"/>
                <a:gd name="T45" fmla="*/ 1 h 587"/>
                <a:gd name="T46" fmla="*/ 10 w 1209"/>
                <a:gd name="T47" fmla="*/ 0 h 587"/>
                <a:gd name="T48" fmla="*/ 9 w 1209"/>
                <a:gd name="T49" fmla="*/ 1 h 587"/>
                <a:gd name="T50" fmla="*/ 9 w 1209"/>
                <a:gd name="T51" fmla="*/ 3 h 587"/>
                <a:gd name="T52" fmla="*/ 4 w 1209"/>
                <a:gd name="T53" fmla="*/ 2 h 587"/>
                <a:gd name="T54" fmla="*/ 0 w 1209"/>
                <a:gd name="T55" fmla="*/ 4 h 58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209"/>
                <a:gd name="T85" fmla="*/ 0 h 587"/>
                <a:gd name="T86" fmla="*/ 1209 w 1209"/>
                <a:gd name="T87" fmla="*/ 587 h 58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209" h="587">
                  <a:moveTo>
                    <a:pt x="0" y="184"/>
                  </a:moveTo>
                  <a:lnTo>
                    <a:pt x="39" y="242"/>
                  </a:lnTo>
                  <a:lnTo>
                    <a:pt x="94" y="265"/>
                  </a:lnTo>
                  <a:lnTo>
                    <a:pt x="113" y="389"/>
                  </a:lnTo>
                  <a:lnTo>
                    <a:pt x="282" y="439"/>
                  </a:lnTo>
                  <a:lnTo>
                    <a:pt x="353" y="526"/>
                  </a:lnTo>
                  <a:lnTo>
                    <a:pt x="494" y="522"/>
                  </a:lnTo>
                  <a:lnTo>
                    <a:pt x="651" y="587"/>
                  </a:lnTo>
                  <a:lnTo>
                    <a:pt x="856" y="526"/>
                  </a:lnTo>
                  <a:lnTo>
                    <a:pt x="920" y="477"/>
                  </a:lnTo>
                  <a:lnTo>
                    <a:pt x="920" y="408"/>
                  </a:lnTo>
                  <a:lnTo>
                    <a:pt x="979" y="416"/>
                  </a:lnTo>
                  <a:lnTo>
                    <a:pt x="1110" y="318"/>
                  </a:lnTo>
                  <a:lnTo>
                    <a:pt x="1209" y="312"/>
                  </a:lnTo>
                  <a:lnTo>
                    <a:pt x="1162" y="238"/>
                  </a:lnTo>
                  <a:lnTo>
                    <a:pt x="1065" y="257"/>
                  </a:lnTo>
                  <a:lnTo>
                    <a:pt x="1064" y="174"/>
                  </a:lnTo>
                  <a:lnTo>
                    <a:pt x="1088" y="127"/>
                  </a:lnTo>
                  <a:lnTo>
                    <a:pt x="1018" y="115"/>
                  </a:lnTo>
                  <a:lnTo>
                    <a:pt x="838" y="167"/>
                  </a:lnTo>
                  <a:lnTo>
                    <a:pt x="677" y="90"/>
                  </a:lnTo>
                  <a:lnTo>
                    <a:pt x="576" y="101"/>
                  </a:lnTo>
                  <a:lnTo>
                    <a:pt x="539" y="39"/>
                  </a:lnTo>
                  <a:lnTo>
                    <a:pt x="439" y="0"/>
                  </a:lnTo>
                  <a:lnTo>
                    <a:pt x="386" y="42"/>
                  </a:lnTo>
                  <a:lnTo>
                    <a:pt x="383" y="126"/>
                  </a:lnTo>
                  <a:lnTo>
                    <a:pt x="153" y="89"/>
                  </a:lnTo>
                  <a:lnTo>
                    <a:pt x="0" y="184"/>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04" name="Freeform 375"/>
            <p:cNvSpPr/>
            <p:nvPr/>
          </p:nvSpPr>
          <p:spPr bwMode="auto">
            <a:xfrm>
              <a:off x="5205373" y="3432246"/>
              <a:ext cx="141519" cy="173441"/>
            </a:xfrm>
            <a:custGeom>
              <a:avLst/>
              <a:gdLst>
                <a:gd name="T0" fmla="*/ 0 w 294"/>
                <a:gd name="T1" fmla="*/ 6 h 383"/>
                <a:gd name="T2" fmla="*/ 1 w 294"/>
                <a:gd name="T3" fmla="*/ 9 h 383"/>
                <a:gd name="T4" fmla="*/ 3 w 294"/>
                <a:gd name="T5" fmla="*/ 9 h 383"/>
                <a:gd name="T6" fmla="*/ 5 w 294"/>
                <a:gd name="T7" fmla="*/ 6 h 383"/>
                <a:gd name="T8" fmla="*/ 5 w 294"/>
                <a:gd name="T9" fmla="*/ 5 h 383"/>
                <a:gd name="T10" fmla="*/ 7 w 294"/>
                <a:gd name="T11" fmla="*/ 3 h 383"/>
                <a:gd name="T12" fmla="*/ 7 w 294"/>
                <a:gd name="T13" fmla="*/ 3 h 383"/>
                <a:gd name="T14" fmla="*/ 6 w 294"/>
                <a:gd name="T15" fmla="*/ 1 h 383"/>
                <a:gd name="T16" fmla="*/ 4 w 294"/>
                <a:gd name="T17" fmla="*/ 0 h 383"/>
                <a:gd name="T18" fmla="*/ 3 w 294"/>
                <a:gd name="T19" fmla="*/ 0 h 383"/>
                <a:gd name="T20" fmla="*/ 4 w 294"/>
                <a:gd name="T21" fmla="*/ 1 h 383"/>
                <a:gd name="T22" fmla="*/ 3 w 294"/>
                <a:gd name="T23" fmla="*/ 2 h 383"/>
                <a:gd name="T24" fmla="*/ 3 w 294"/>
                <a:gd name="T25" fmla="*/ 3 h 383"/>
                <a:gd name="T26" fmla="*/ 3 w 294"/>
                <a:gd name="T27" fmla="*/ 5 h 383"/>
                <a:gd name="T28" fmla="*/ 0 w 294"/>
                <a:gd name="T29" fmla="*/ 6 h 38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4"/>
                <a:gd name="T46" fmla="*/ 0 h 383"/>
                <a:gd name="T47" fmla="*/ 294 w 294"/>
                <a:gd name="T48" fmla="*/ 383 h 38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4" h="383">
                  <a:moveTo>
                    <a:pt x="0" y="270"/>
                  </a:moveTo>
                  <a:lnTo>
                    <a:pt x="40" y="383"/>
                  </a:lnTo>
                  <a:lnTo>
                    <a:pt x="109" y="364"/>
                  </a:lnTo>
                  <a:lnTo>
                    <a:pt x="218" y="269"/>
                  </a:lnTo>
                  <a:lnTo>
                    <a:pt x="217" y="223"/>
                  </a:lnTo>
                  <a:lnTo>
                    <a:pt x="289" y="139"/>
                  </a:lnTo>
                  <a:lnTo>
                    <a:pt x="294" y="114"/>
                  </a:lnTo>
                  <a:lnTo>
                    <a:pt x="255" y="64"/>
                  </a:lnTo>
                  <a:lnTo>
                    <a:pt x="164" y="0"/>
                  </a:lnTo>
                  <a:lnTo>
                    <a:pt x="141" y="1"/>
                  </a:lnTo>
                  <a:lnTo>
                    <a:pt x="153" y="36"/>
                  </a:lnTo>
                  <a:lnTo>
                    <a:pt x="122" y="101"/>
                  </a:lnTo>
                  <a:lnTo>
                    <a:pt x="141" y="134"/>
                  </a:lnTo>
                  <a:lnTo>
                    <a:pt x="111" y="226"/>
                  </a:lnTo>
                  <a:lnTo>
                    <a:pt x="0" y="27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05" name="Freeform 376"/>
            <p:cNvSpPr/>
            <p:nvPr/>
          </p:nvSpPr>
          <p:spPr bwMode="auto">
            <a:xfrm>
              <a:off x="5720905" y="3316088"/>
              <a:ext cx="144888" cy="82742"/>
            </a:xfrm>
            <a:custGeom>
              <a:avLst/>
              <a:gdLst>
                <a:gd name="T0" fmla="*/ 0 w 305"/>
                <a:gd name="T1" fmla="*/ 2 h 184"/>
                <a:gd name="T2" fmla="*/ 1 w 305"/>
                <a:gd name="T3" fmla="*/ 0 h 184"/>
                <a:gd name="T4" fmla="*/ 4 w 305"/>
                <a:gd name="T5" fmla="*/ 1 h 184"/>
                <a:gd name="T6" fmla="*/ 5 w 305"/>
                <a:gd name="T7" fmla="*/ 3 h 184"/>
                <a:gd name="T8" fmla="*/ 7 w 305"/>
                <a:gd name="T9" fmla="*/ 3 h 184"/>
                <a:gd name="T10" fmla="*/ 7 w 305"/>
                <a:gd name="T11" fmla="*/ 4 h 184"/>
                <a:gd name="T12" fmla="*/ 2 w 305"/>
                <a:gd name="T13" fmla="*/ 3 h 184"/>
                <a:gd name="T14" fmla="*/ 0 w 305"/>
                <a:gd name="T15" fmla="*/ 2 h 184"/>
                <a:gd name="T16" fmla="*/ 0 60000 65536"/>
                <a:gd name="T17" fmla="*/ 0 60000 65536"/>
                <a:gd name="T18" fmla="*/ 0 60000 65536"/>
                <a:gd name="T19" fmla="*/ 0 60000 65536"/>
                <a:gd name="T20" fmla="*/ 0 60000 65536"/>
                <a:gd name="T21" fmla="*/ 0 60000 65536"/>
                <a:gd name="T22" fmla="*/ 0 60000 65536"/>
                <a:gd name="T23" fmla="*/ 0 60000 65536"/>
                <a:gd name="T24" fmla="*/ 0 w 305"/>
                <a:gd name="T25" fmla="*/ 0 h 184"/>
                <a:gd name="T26" fmla="*/ 305 w 305"/>
                <a:gd name="T27" fmla="*/ 184 h 1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5" h="184">
                  <a:moveTo>
                    <a:pt x="0" y="72"/>
                  </a:moveTo>
                  <a:lnTo>
                    <a:pt x="39" y="0"/>
                  </a:lnTo>
                  <a:lnTo>
                    <a:pt x="158" y="46"/>
                  </a:lnTo>
                  <a:lnTo>
                    <a:pt x="223" y="117"/>
                  </a:lnTo>
                  <a:lnTo>
                    <a:pt x="305" y="117"/>
                  </a:lnTo>
                  <a:lnTo>
                    <a:pt x="302" y="184"/>
                  </a:lnTo>
                  <a:lnTo>
                    <a:pt x="102" y="141"/>
                  </a:lnTo>
                  <a:lnTo>
                    <a:pt x="0" y="7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06" name="Freeform 377"/>
            <p:cNvSpPr/>
            <p:nvPr/>
          </p:nvSpPr>
          <p:spPr bwMode="auto">
            <a:xfrm>
              <a:off x="4315827" y="2762348"/>
              <a:ext cx="65705" cy="68422"/>
            </a:xfrm>
            <a:custGeom>
              <a:avLst/>
              <a:gdLst>
                <a:gd name="T0" fmla="*/ 0 w 138"/>
                <a:gd name="T1" fmla="*/ 3 h 148"/>
                <a:gd name="T2" fmla="*/ 1 w 138"/>
                <a:gd name="T3" fmla="*/ 2 h 148"/>
                <a:gd name="T4" fmla="*/ 1 w 138"/>
                <a:gd name="T5" fmla="*/ 2 h 148"/>
                <a:gd name="T6" fmla="*/ 1 w 138"/>
                <a:gd name="T7" fmla="*/ 1 h 148"/>
                <a:gd name="T8" fmla="*/ 2 w 138"/>
                <a:gd name="T9" fmla="*/ 1 h 148"/>
                <a:gd name="T10" fmla="*/ 2 w 138"/>
                <a:gd name="T11" fmla="*/ 0 h 148"/>
                <a:gd name="T12" fmla="*/ 3 w 138"/>
                <a:gd name="T13" fmla="*/ 0 h 148"/>
                <a:gd name="T14" fmla="*/ 3 w 138"/>
                <a:gd name="T15" fmla="*/ 1 h 148"/>
                <a:gd name="T16" fmla="*/ 2 w 138"/>
                <a:gd name="T17" fmla="*/ 2 h 148"/>
                <a:gd name="T18" fmla="*/ 2 w 138"/>
                <a:gd name="T19" fmla="*/ 3 h 148"/>
                <a:gd name="T20" fmla="*/ 1 w 138"/>
                <a:gd name="T21" fmla="*/ 3 h 148"/>
                <a:gd name="T22" fmla="*/ 0 w 138"/>
                <a:gd name="T23" fmla="*/ 3 h 14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8"/>
                <a:gd name="T37" fmla="*/ 0 h 148"/>
                <a:gd name="T38" fmla="*/ 138 w 138"/>
                <a:gd name="T39" fmla="*/ 148 h 14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8" h="148">
                  <a:moveTo>
                    <a:pt x="0" y="111"/>
                  </a:moveTo>
                  <a:lnTo>
                    <a:pt x="54" y="92"/>
                  </a:lnTo>
                  <a:lnTo>
                    <a:pt x="29" y="76"/>
                  </a:lnTo>
                  <a:lnTo>
                    <a:pt x="53" y="23"/>
                  </a:lnTo>
                  <a:lnTo>
                    <a:pt x="75" y="57"/>
                  </a:lnTo>
                  <a:lnTo>
                    <a:pt x="76" y="0"/>
                  </a:lnTo>
                  <a:lnTo>
                    <a:pt x="138" y="0"/>
                  </a:lnTo>
                  <a:lnTo>
                    <a:pt x="134" y="57"/>
                  </a:lnTo>
                  <a:lnTo>
                    <a:pt x="93" y="79"/>
                  </a:lnTo>
                  <a:lnTo>
                    <a:pt x="95" y="148"/>
                  </a:lnTo>
                  <a:lnTo>
                    <a:pt x="57" y="106"/>
                  </a:lnTo>
                  <a:lnTo>
                    <a:pt x="0" y="11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07" name="Freeform 378"/>
            <p:cNvSpPr/>
            <p:nvPr/>
          </p:nvSpPr>
          <p:spPr bwMode="auto">
            <a:xfrm>
              <a:off x="7302881" y="4799093"/>
              <a:ext cx="143203" cy="144800"/>
            </a:xfrm>
            <a:custGeom>
              <a:avLst/>
              <a:gdLst>
                <a:gd name="T0" fmla="*/ 0 w 298"/>
                <a:gd name="T1" fmla="*/ 6 h 322"/>
                <a:gd name="T2" fmla="*/ 1 w 298"/>
                <a:gd name="T3" fmla="*/ 4 h 322"/>
                <a:gd name="T4" fmla="*/ 4 w 298"/>
                <a:gd name="T5" fmla="*/ 3 h 322"/>
                <a:gd name="T6" fmla="*/ 5 w 298"/>
                <a:gd name="T7" fmla="*/ 0 h 322"/>
                <a:gd name="T8" fmla="*/ 6 w 298"/>
                <a:gd name="T9" fmla="*/ 1 h 322"/>
                <a:gd name="T10" fmla="*/ 7 w 298"/>
                <a:gd name="T11" fmla="*/ 0 h 322"/>
                <a:gd name="T12" fmla="*/ 7 w 298"/>
                <a:gd name="T13" fmla="*/ 1 h 322"/>
                <a:gd name="T14" fmla="*/ 6 w 298"/>
                <a:gd name="T15" fmla="*/ 3 h 322"/>
                <a:gd name="T16" fmla="*/ 6 w 298"/>
                <a:gd name="T17" fmla="*/ 4 h 322"/>
                <a:gd name="T18" fmla="*/ 4 w 298"/>
                <a:gd name="T19" fmla="*/ 4 h 322"/>
                <a:gd name="T20" fmla="*/ 4 w 298"/>
                <a:gd name="T21" fmla="*/ 6 h 322"/>
                <a:gd name="T22" fmla="*/ 2 w 298"/>
                <a:gd name="T23" fmla="*/ 7 h 322"/>
                <a:gd name="T24" fmla="*/ 0 w 298"/>
                <a:gd name="T25" fmla="*/ 6 h 3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8"/>
                <a:gd name="T40" fmla="*/ 0 h 322"/>
                <a:gd name="T41" fmla="*/ 298 w 298"/>
                <a:gd name="T42" fmla="*/ 322 h 3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8" h="322">
                  <a:moveTo>
                    <a:pt x="0" y="281"/>
                  </a:moveTo>
                  <a:lnTo>
                    <a:pt x="63" y="182"/>
                  </a:lnTo>
                  <a:lnTo>
                    <a:pt x="172" y="109"/>
                  </a:lnTo>
                  <a:lnTo>
                    <a:pt x="223" y="0"/>
                  </a:lnTo>
                  <a:lnTo>
                    <a:pt x="256" y="32"/>
                  </a:lnTo>
                  <a:lnTo>
                    <a:pt x="293" y="17"/>
                  </a:lnTo>
                  <a:lnTo>
                    <a:pt x="298" y="55"/>
                  </a:lnTo>
                  <a:lnTo>
                    <a:pt x="242" y="134"/>
                  </a:lnTo>
                  <a:lnTo>
                    <a:pt x="252" y="167"/>
                  </a:lnTo>
                  <a:lnTo>
                    <a:pt x="190" y="180"/>
                  </a:lnTo>
                  <a:lnTo>
                    <a:pt x="161" y="289"/>
                  </a:lnTo>
                  <a:lnTo>
                    <a:pt x="96" y="322"/>
                  </a:lnTo>
                  <a:lnTo>
                    <a:pt x="0" y="28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08" name="Freeform 379"/>
            <p:cNvSpPr/>
            <p:nvPr/>
          </p:nvSpPr>
          <p:spPr bwMode="auto">
            <a:xfrm>
              <a:off x="7415759" y="4655885"/>
              <a:ext cx="106140" cy="160712"/>
            </a:xfrm>
            <a:custGeom>
              <a:avLst/>
              <a:gdLst>
                <a:gd name="T0" fmla="*/ 0 w 221"/>
                <a:gd name="T1" fmla="*/ 0 h 353"/>
                <a:gd name="T2" fmla="*/ 1 w 221"/>
                <a:gd name="T3" fmla="*/ 1 h 353"/>
                <a:gd name="T4" fmla="*/ 2 w 221"/>
                <a:gd name="T5" fmla="*/ 3 h 353"/>
                <a:gd name="T6" fmla="*/ 3 w 221"/>
                <a:gd name="T7" fmla="*/ 3 h 353"/>
                <a:gd name="T8" fmla="*/ 3 w 221"/>
                <a:gd name="T9" fmla="*/ 3 h 353"/>
                <a:gd name="T10" fmla="*/ 3 w 221"/>
                <a:gd name="T11" fmla="*/ 4 h 353"/>
                <a:gd name="T12" fmla="*/ 5 w 221"/>
                <a:gd name="T13" fmla="*/ 4 h 353"/>
                <a:gd name="T14" fmla="*/ 5 w 221"/>
                <a:gd name="T15" fmla="*/ 5 h 353"/>
                <a:gd name="T16" fmla="*/ 4 w 221"/>
                <a:gd name="T17" fmla="*/ 6 h 353"/>
                <a:gd name="T18" fmla="*/ 3 w 221"/>
                <a:gd name="T19" fmla="*/ 8 h 353"/>
                <a:gd name="T20" fmla="*/ 2 w 221"/>
                <a:gd name="T21" fmla="*/ 8 h 353"/>
                <a:gd name="T22" fmla="*/ 2 w 221"/>
                <a:gd name="T23" fmla="*/ 7 h 353"/>
                <a:gd name="T24" fmla="*/ 1 w 221"/>
                <a:gd name="T25" fmla="*/ 6 h 353"/>
                <a:gd name="T26" fmla="*/ 2 w 221"/>
                <a:gd name="T27" fmla="*/ 4 h 353"/>
                <a:gd name="T28" fmla="*/ 2 w 221"/>
                <a:gd name="T29" fmla="*/ 3 h 353"/>
                <a:gd name="T30" fmla="*/ 0 w 221"/>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1"/>
                <a:gd name="T49" fmla="*/ 0 h 353"/>
                <a:gd name="T50" fmla="*/ 221 w 221"/>
                <a:gd name="T51" fmla="*/ 353 h 35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1" h="353">
                  <a:moveTo>
                    <a:pt x="0" y="0"/>
                  </a:moveTo>
                  <a:lnTo>
                    <a:pt x="63" y="39"/>
                  </a:lnTo>
                  <a:lnTo>
                    <a:pt x="75" y="117"/>
                  </a:lnTo>
                  <a:lnTo>
                    <a:pt x="104" y="139"/>
                  </a:lnTo>
                  <a:lnTo>
                    <a:pt x="119" y="106"/>
                  </a:lnTo>
                  <a:lnTo>
                    <a:pt x="132" y="161"/>
                  </a:lnTo>
                  <a:lnTo>
                    <a:pt x="221" y="161"/>
                  </a:lnTo>
                  <a:lnTo>
                    <a:pt x="204" y="238"/>
                  </a:lnTo>
                  <a:lnTo>
                    <a:pt x="159" y="250"/>
                  </a:lnTo>
                  <a:lnTo>
                    <a:pt x="120" y="351"/>
                  </a:lnTo>
                  <a:lnTo>
                    <a:pt x="78" y="353"/>
                  </a:lnTo>
                  <a:lnTo>
                    <a:pt x="96" y="316"/>
                  </a:lnTo>
                  <a:lnTo>
                    <a:pt x="41" y="244"/>
                  </a:lnTo>
                  <a:lnTo>
                    <a:pt x="86" y="179"/>
                  </a:lnTo>
                  <a:lnTo>
                    <a:pt x="78" y="127"/>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09" name="Freeform 380"/>
            <p:cNvSpPr/>
            <p:nvPr/>
          </p:nvSpPr>
          <p:spPr bwMode="auto">
            <a:xfrm>
              <a:off x="4344467" y="2207017"/>
              <a:ext cx="473414" cy="418487"/>
            </a:xfrm>
            <a:custGeom>
              <a:avLst/>
              <a:gdLst>
                <a:gd name="T0" fmla="*/ 0 w 989"/>
                <a:gd name="T1" fmla="*/ 17 h 922"/>
                <a:gd name="T2" fmla="*/ 2 w 989"/>
                <a:gd name="T3" fmla="*/ 17 h 922"/>
                <a:gd name="T4" fmla="*/ 1 w 989"/>
                <a:gd name="T5" fmla="*/ 18 h 922"/>
                <a:gd name="T6" fmla="*/ 2 w 989"/>
                <a:gd name="T7" fmla="*/ 18 h 922"/>
                <a:gd name="T8" fmla="*/ 1 w 989"/>
                <a:gd name="T9" fmla="*/ 19 h 922"/>
                <a:gd name="T10" fmla="*/ 3 w 989"/>
                <a:gd name="T11" fmla="*/ 21 h 922"/>
                <a:gd name="T12" fmla="*/ 5 w 989"/>
                <a:gd name="T13" fmla="*/ 19 h 922"/>
                <a:gd name="T14" fmla="*/ 7 w 989"/>
                <a:gd name="T15" fmla="*/ 19 h 922"/>
                <a:gd name="T16" fmla="*/ 7 w 989"/>
                <a:gd name="T17" fmla="*/ 17 h 922"/>
                <a:gd name="T18" fmla="*/ 6 w 989"/>
                <a:gd name="T19" fmla="*/ 13 h 922"/>
                <a:gd name="T20" fmla="*/ 8 w 989"/>
                <a:gd name="T21" fmla="*/ 11 h 922"/>
                <a:gd name="T22" fmla="*/ 10 w 989"/>
                <a:gd name="T23" fmla="*/ 7 h 922"/>
                <a:gd name="T24" fmla="*/ 11 w 989"/>
                <a:gd name="T25" fmla="*/ 5 h 922"/>
                <a:gd name="T26" fmla="*/ 13 w 989"/>
                <a:gd name="T27" fmla="*/ 5 h 922"/>
                <a:gd name="T28" fmla="*/ 14 w 989"/>
                <a:gd name="T29" fmla="*/ 4 h 922"/>
                <a:gd name="T30" fmla="*/ 15 w 989"/>
                <a:gd name="T31" fmla="*/ 4 h 922"/>
                <a:gd name="T32" fmla="*/ 18 w 989"/>
                <a:gd name="T33" fmla="*/ 4 h 922"/>
                <a:gd name="T34" fmla="*/ 20 w 989"/>
                <a:gd name="T35" fmla="*/ 2 h 922"/>
                <a:gd name="T36" fmla="*/ 21 w 989"/>
                <a:gd name="T37" fmla="*/ 4 h 922"/>
                <a:gd name="T38" fmla="*/ 22 w 989"/>
                <a:gd name="T39" fmla="*/ 3 h 922"/>
                <a:gd name="T40" fmla="*/ 21 w 989"/>
                <a:gd name="T41" fmla="*/ 2 h 922"/>
                <a:gd name="T42" fmla="*/ 21 w 989"/>
                <a:gd name="T43" fmla="*/ 0 h 922"/>
                <a:gd name="T44" fmla="*/ 20 w 989"/>
                <a:gd name="T45" fmla="*/ 0 h 922"/>
                <a:gd name="T46" fmla="*/ 19 w 989"/>
                <a:gd name="T47" fmla="*/ 1 h 922"/>
                <a:gd name="T48" fmla="*/ 19 w 989"/>
                <a:gd name="T49" fmla="*/ 0 h 922"/>
                <a:gd name="T50" fmla="*/ 18 w 989"/>
                <a:gd name="T51" fmla="*/ 0 h 922"/>
                <a:gd name="T52" fmla="*/ 16 w 989"/>
                <a:gd name="T53" fmla="*/ 2 h 922"/>
                <a:gd name="T54" fmla="*/ 15 w 989"/>
                <a:gd name="T55" fmla="*/ 3 h 922"/>
                <a:gd name="T56" fmla="*/ 13 w 989"/>
                <a:gd name="T57" fmla="*/ 3 h 922"/>
                <a:gd name="T58" fmla="*/ 13 w 989"/>
                <a:gd name="T59" fmla="*/ 3 h 922"/>
                <a:gd name="T60" fmla="*/ 13 w 989"/>
                <a:gd name="T61" fmla="*/ 3 h 922"/>
                <a:gd name="T62" fmla="*/ 11 w 989"/>
                <a:gd name="T63" fmla="*/ 4 h 922"/>
                <a:gd name="T64" fmla="*/ 11 w 989"/>
                <a:gd name="T65" fmla="*/ 5 h 922"/>
                <a:gd name="T66" fmla="*/ 9 w 989"/>
                <a:gd name="T67" fmla="*/ 6 h 922"/>
                <a:gd name="T68" fmla="*/ 7 w 989"/>
                <a:gd name="T69" fmla="*/ 8 h 922"/>
                <a:gd name="T70" fmla="*/ 4 w 989"/>
                <a:gd name="T71" fmla="*/ 13 h 922"/>
                <a:gd name="T72" fmla="*/ 5 w 989"/>
                <a:gd name="T73" fmla="*/ 13 h 922"/>
                <a:gd name="T74" fmla="*/ 2 w 989"/>
                <a:gd name="T75" fmla="*/ 14 h 922"/>
                <a:gd name="T76" fmla="*/ 1 w 989"/>
                <a:gd name="T77" fmla="*/ 15 h 922"/>
                <a:gd name="T78" fmla="*/ 0 w 989"/>
                <a:gd name="T79" fmla="*/ 15 h 922"/>
                <a:gd name="T80" fmla="*/ 0 w 989"/>
                <a:gd name="T81" fmla="*/ 16 h 92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89"/>
                <a:gd name="T124" fmla="*/ 0 h 922"/>
                <a:gd name="T125" fmla="*/ 989 w 989"/>
                <a:gd name="T126" fmla="*/ 922 h 92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89" h="922">
                  <a:moveTo>
                    <a:pt x="0" y="688"/>
                  </a:moveTo>
                  <a:lnTo>
                    <a:pt x="4" y="727"/>
                  </a:lnTo>
                  <a:lnTo>
                    <a:pt x="91" y="702"/>
                  </a:lnTo>
                  <a:lnTo>
                    <a:pt x="97" y="717"/>
                  </a:lnTo>
                  <a:lnTo>
                    <a:pt x="3" y="741"/>
                  </a:lnTo>
                  <a:lnTo>
                    <a:pt x="27" y="757"/>
                  </a:lnTo>
                  <a:lnTo>
                    <a:pt x="17" y="807"/>
                  </a:lnTo>
                  <a:lnTo>
                    <a:pt x="80" y="764"/>
                  </a:lnTo>
                  <a:lnTo>
                    <a:pt x="12" y="834"/>
                  </a:lnTo>
                  <a:lnTo>
                    <a:pt x="50" y="834"/>
                  </a:lnTo>
                  <a:lnTo>
                    <a:pt x="27" y="895"/>
                  </a:lnTo>
                  <a:lnTo>
                    <a:pt x="121" y="922"/>
                  </a:lnTo>
                  <a:lnTo>
                    <a:pt x="196" y="863"/>
                  </a:lnTo>
                  <a:lnTo>
                    <a:pt x="213" y="809"/>
                  </a:lnTo>
                  <a:lnTo>
                    <a:pt x="235" y="863"/>
                  </a:lnTo>
                  <a:lnTo>
                    <a:pt x="281" y="795"/>
                  </a:lnTo>
                  <a:lnTo>
                    <a:pt x="270" y="737"/>
                  </a:lnTo>
                  <a:lnTo>
                    <a:pt x="292" y="712"/>
                  </a:lnTo>
                  <a:lnTo>
                    <a:pt x="270" y="685"/>
                  </a:lnTo>
                  <a:lnTo>
                    <a:pt x="277" y="553"/>
                  </a:lnTo>
                  <a:lnTo>
                    <a:pt x="344" y="523"/>
                  </a:lnTo>
                  <a:lnTo>
                    <a:pt x="332" y="483"/>
                  </a:lnTo>
                  <a:lnTo>
                    <a:pt x="364" y="381"/>
                  </a:lnTo>
                  <a:lnTo>
                    <a:pt x="431" y="309"/>
                  </a:lnTo>
                  <a:lnTo>
                    <a:pt x="443" y="249"/>
                  </a:lnTo>
                  <a:lnTo>
                    <a:pt x="488" y="238"/>
                  </a:lnTo>
                  <a:lnTo>
                    <a:pt x="505" y="198"/>
                  </a:lnTo>
                  <a:lnTo>
                    <a:pt x="573" y="207"/>
                  </a:lnTo>
                  <a:lnTo>
                    <a:pt x="574" y="159"/>
                  </a:lnTo>
                  <a:lnTo>
                    <a:pt x="593" y="159"/>
                  </a:lnTo>
                  <a:lnTo>
                    <a:pt x="620" y="138"/>
                  </a:lnTo>
                  <a:lnTo>
                    <a:pt x="665" y="180"/>
                  </a:lnTo>
                  <a:lnTo>
                    <a:pt x="744" y="188"/>
                  </a:lnTo>
                  <a:lnTo>
                    <a:pt x="789" y="162"/>
                  </a:lnTo>
                  <a:lnTo>
                    <a:pt x="801" y="100"/>
                  </a:lnTo>
                  <a:lnTo>
                    <a:pt x="877" y="83"/>
                  </a:lnTo>
                  <a:lnTo>
                    <a:pt x="917" y="108"/>
                  </a:lnTo>
                  <a:lnTo>
                    <a:pt x="912" y="159"/>
                  </a:lnTo>
                  <a:lnTo>
                    <a:pt x="986" y="100"/>
                  </a:lnTo>
                  <a:lnTo>
                    <a:pt x="941" y="109"/>
                  </a:lnTo>
                  <a:lnTo>
                    <a:pt x="952" y="96"/>
                  </a:lnTo>
                  <a:lnTo>
                    <a:pt x="900" y="79"/>
                  </a:lnTo>
                  <a:lnTo>
                    <a:pt x="989" y="51"/>
                  </a:lnTo>
                  <a:lnTo>
                    <a:pt x="917" y="16"/>
                  </a:lnTo>
                  <a:lnTo>
                    <a:pt x="872" y="51"/>
                  </a:lnTo>
                  <a:lnTo>
                    <a:pt x="896" y="4"/>
                  </a:lnTo>
                  <a:lnTo>
                    <a:pt x="861" y="0"/>
                  </a:lnTo>
                  <a:lnTo>
                    <a:pt x="838" y="51"/>
                  </a:lnTo>
                  <a:lnTo>
                    <a:pt x="823" y="55"/>
                  </a:lnTo>
                  <a:lnTo>
                    <a:pt x="823" y="10"/>
                  </a:lnTo>
                  <a:lnTo>
                    <a:pt x="761" y="83"/>
                  </a:lnTo>
                  <a:lnTo>
                    <a:pt x="792" y="17"/>
                  </a:lnTo>
                  <a:lnTo>
                    <a:pt x="761" y="8"/>
                  </a:lnTo>
                  <a:lnTo>
                    <a:pt x="693" y="88"/>
                  </a:lnTo>
                  <a:lnTo>
                    <a:pt x="630" y="62"/>
                  </a:lnTo>
                  <a:lnTo>
                    <a:pt x="646" y="108"/>
                  </a:lnTo>
                  <a:lnTo>
                    <a:pt x="620" y="83"/>
                  </a:lnTo>
                  <a:lnTo>
                    <a:pt x="574" y="140"/>
                  </a:lnTo>
                  <a:lnTo>
                    <a:pt x="580" y="93"/>
                  </a:lnTo>
                  <a:lnTo>
                    <a:pt x="557" y="132"/>
                  </a:lnTo>
                  <a:lnTo>
                    <a:pt x="535" y="105"/>
                  </a:lnTo>
                  <a:lnTo>
                    <a:pt x="550" y="144"/>
                  </a:lnTo>
                  <a:lnTo>
                    <a:pt x="500" y="128"/>
                  </a:lnTo>
                  <a:lnTo>
                    <a:pt x="483" y="181"/>
                  </a:lnTo>
                  <a:lnTo>
                    <a:pt x="438" y="203"/>
                  </a:lnTo>
                  <a:lnTo>
                    <a:pt x="480" y="205"/>
                  </a:lnTo>
                  <a:lnTo>
                    <a:pt x="401" y="234"/>
                  </a:lnTo>
                  <a:lnTo>
                    <a:pt x="387" y="273"/>
                  </a:lnTo>
                  <a:lnTo>
                    <a:pt x="414" y="273"/>
                  </a:lnTo>
                  <a:lnTo>
                    <a:pt x="317" y="336"/>
                  </a:lnTo>
                  <a:lnTo>
                    <a:pt x="283" y="446"/>
                  </a:lnTo>
                  <a:lnTo>
                    <a:pt x="175" y="537"/>
                  </a:lnTo>
                  <a:lnTo>
                    <a:pt x="196" y="560"/>
                  </a:lnTo>
                  <a:lnTo>
                    <a:pt x="238" y="543"/>
                  </a:lnTo>
                  <a:lnTo>
                    <a:pt x="134" y="570"/>
                  </a:lnTo>
                  <a:lnTo>
                    <a:pt x="80" y="607"/>
                  </a:lnTo>
                  <a:lnTo>
                    <a:pt x="91" y="629"/>
                  </a:lnTo>
                  <a:lnTo>
                    <a:pt x="52" y="629"/>
                  </a:lnTo>
                  <a:lnTo>
                    <a:pt x="56" y="657"/>
                  </a:lnTo>
                  <a:lnTo>
                    <a:pt x="5" y="657"/>
                  </a:lnTo>
                  <a:lnTo>
                    <a:pt x="52" y="673"/>
                  </a:lnTo>
                  <a:lnTo>
                    <a:pt x="0" y="68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10" name="Freeform 381"/>
            <p:cNvSpPr/>
            <p:nvPr/>
          </p:nvSpPr>
          <p:spPr bwMode="auto">
            <a:xfrm>
              <a:off x="5368793" y="3163332"/>
              <a:ext cx="304939" cy="292782"/>
            </a:xfrm>
            <a:custGeom>
              <a:avLst/>
              <a:gdLst>
                <a:gd name="T0" fmla="*/ 0 w 636"/>
                <a:gd name="T1" fmla="*/ 8 h 645"/>
                <a:gd name="T2" fmla="*/ 1 w 636"/>
                <a:gd name="T3" fmla="*/ 9 h 645"/>
                <a:gd name="T4" fmla="*/ 5 w 636"/>
                <a:gd name="T5" fmla="*/ 8 h 645"/>
                <a:gd name="T6" fmla="*/ 5 w 636"/>
                <a:gd name="T7" fmla="*/ 7 h 645"/>
                <a:gd name="T8" fmla="*/ 7 w 636"/>
                <a:gd name="T9" fmla="*/ 6 h 645"/>
                <a:gd name="T10" fmla="*/ 7 w 636"/>
                <a:gd name="T11" fmla="*/ 5 h 645"/>
                <a:gd name="T12" fmla="*/ 8 w 636"/>
                <a:gd name="T13" fmla="*/ 4 h 645"/>
                <a:gd name="T14" fmla="*/ 8 w 636"/>
                <a:gd name="T15" fmla="*/ 4 h 645"/>
                <a:gd name="T16" fmla="*/ 9 w 636"/>
                <a:gd name="T17" fmla="*/ 3 h 645"/>
                <a:gd name="T18" fmla="*/ 9 w 636"/>
                <a:gd name="T19" fmla="*/ 2 h 645"/>
                <a:gd name="T20" fmla="*/ 9 w 636"/>
                <a:gd name="T21" fmla="*/ 1 h 645"/>
                <a:gd name="T22" fmla="*/ 12 w 636"/>
                <a:gd name="T23" fmla="*/ 0 h 645"/>
                <a:gd name="T24" fmla="*/ 15 w 636"/>
                <a:gd name="T25" fmla="*/ 2 h 645"/>
                <a:gd name="T26" fmla="*/ 14 w 636"/>
                <a:gd name="T27" fmla="*/ 3 h 645"/>
                <a:gd name="T28" fmla="*/ 11 w 636"/>
                <a:gd name="T29" fmla="*/ 3 h 645"/>
                <a:gd name="T30" fmla="*/ 11 w 636"/>
                <a:gd name="T31" fmla="*/ 4 h 645"/>
                <a:gd name="T32" fmla="*/ 13 w 636"/>
                <a:gd name="T33" fmla="*/ 5 h 645"/>
                <a:gd name="T34" fmla="*/ 12 w 636"/>
                <a:gd name="T35" fmla="*/ 6 h 645"/>
                <a:gd name="T36" fmla="*/ 12 w 636"/>
                <a:gd name="T37" fmla="*/ 7 h 645"/>
                <a:gd name="T38" fmla="*/ 9 w 636"/>
                <a:gd name="T39" fmla="*/ 11 h 645"/>
                <a:gd name="T40" fmla="*/ 9 w 636"/>
                <a:gd name="T41" fmla="*/ 10 h 645"/>
                <a:gd name="T42" fmla="*/ 7 w 636"/>
                <a:gd name="T43" fmla="*/ 11 h 645"/>
                <a:gd name="T44" fmla="*/ 9 w 636"/>
                <a:gd name="T45" fmla="*/ 14 h 645"/>
                <a:gd name="T46" fmla="*/ 7 w 636"/>
                <a:gd name="T47" fmla="*/ 14 h 645"/>
                <a:gd name="T48" fmla="*/ 6 w 636"/>
                <a:gd name="T49" fmla="*/ 15 h 645"/>
                <a:gd name="T50" fmla="*/ 5 w 636"/>
                <a:gd name="T51" fmla="*/ 13 h 645"/>
                <a:gd name="T52" fmla="*/ 1 w 636"/>
                <a:gd name="T53" fmla="*/ 13 h 645"/>
                <a:gd name="T54" fmla="*/ 2 w 636"/>
                <a:gd name="T55" fmla="*/ 11 h 645"/>
                <a:gd name="T56" fmla="*/ 0 w 636"/>
                <a:gd name="T57" fmla="*/ 8 h 64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36"/>
                <a:gd name="T88" fmla="*/ 0 h 645"/>
                <a:gd name="T89" fmla="*/ 636 w 636"/>
                <a:gd name="T90" fmla="*/ 645 h 64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36" h="645">
                  <a:moveTo>
                    <a:pt x="0" y="354"/>
                  </a:moveTo>
                  <a:lnTo>
                    <a:pt x="59" y="377"/>
                  </a:lnTo>
                  <a:lnTo>
                    <a:pt x="198" y="354"/>
                  </a:lnTo>
                  <a:lnTo>
                    <a:pt x="225" y="289"/>
                  </a:lnTo>
                  <a:lnTo>
                    <a:pt x="319" y="253"/>
                  </a:lnTo>
                  <a:lnTo>
                    <a:pt x="326" y="197"/>
                  </a:lnTo>
                  <a:lnTo>
                    <a:pt x="361" y="182"/>
                  </a:lnTo>
                  <a:lnTo>
                    <a:pt x="347" y="154"/>
                  </a:lnTo>
                  <a:lnTo>
                    <a:pt x="379" y="150"/>
                  </a:lnTo>
                  <a:lnTo>
                    <a:pt x="404" y="96"/>
                  </a:lnTo>
                  <a:lnTo>
                    <a:pt x="394" y="40"/>
                  </a:lnTo>
                  <a:lnTo>
                    <a:pt x="524" y="0"/>
                  </a:lnTo>
                  <a:lnTo>
                    <a:pt x="636" y="84"/>
                  </a:lnTo>
                  <a:lnTo>
                    <a:pt x="607" y="119"/>
                  </a:lnTo>
                  <a:lnTo>
                    <a:pt x="497" y="119"/>
                  </a:lnTo>
                  <a:lnTo>
                    <a:pt x="499" y="191"/>
                  </a:lnTo>
                  <a:lnTo>
                    <a:pt x="548" y="237"/>
                  </a:lnTo>
                  <a:lnTo>
                    <a:pt x="521" y="261"/>
                  </a:lnTo>
                  <a:lnTo>
                    <a:pt x="528" y="300"/>
                  </a:lnTo>
                  <a:lnTo>
                    <a:pt x="412" y="449"/>
                  </a:lnTo>
                  <a:lnTo>
                    <a:pt x="364" y="444"/>
                  </a:lnTo>
                  <a:lnTo>
                    <a:pt x="326" y="481"/>
                  </a:lnTo>
                  <a:lnTo>
                    <a:pt x="387" y="617"/>
                  </a:lnTo>
                  <a:lnTo>
                    <a:pt x="302" y="617"/>
                  </a:lnTo>
                  <a:lnTo>
                    <a:pt x="271" y="645"/>
                  </a:lnTo>
                  <a:lnTo>
                    <a:pt x="207" y="564"/>
                  </a:lnTo>
                  <a:lnTo>
                    <a:pt x="27" y="580"/>
                  </a:lnTo>
                  <a:lnTo>
                    <a:pt x="86" y="487"/>
                  </a:lnTo>
                  <a:lnTo>
                    <a:pt x="0" y="354"/>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11" name="Freeform 382"/>
            <p:cNvSpPr/>
            <p:nvPr/>
          </p:nvSpPr>
          <p:spPr bwMode="auto">
            <a:xfrm>
              <a:off x="6839576" y="3992351"/>
              <a:ext cx="183637" cy="154347"/>
            </a:xfrm>
            <a:custGeom>
              <a:avLst/>
              <a:gdLst>
                <a:gd name="T0" fmla="*/ 0 w 380"/>
                <a:gd name="T1" fmla="*/ 0 h 340"/>
                <a:gd name="T2" fmla="*/ 0 w 380"/>
                <a:gd name="T3" fmla="*/ 7 h 340"/>
                <a:gd name="T4" fmla="*/ 2 w 380"/>
                <a:gd name="T5" fmla="*/ 7 h 340"/>
                <a:gd name="T6" fmla="*/ 3 w 380"/>
                <a:gd name="T7" fmla="*/ 5 h 340"/>
                <a:gd name="T8" fmla="*/ 5 w 380"/>
                <a:gd name="T9" fmla="*/ 6 h 340"/>
                <a:gd name="T10" fmla="*/ 6 w 380"/>
                <a:gd name="T11" fmla="*/ 8 h 340"/>
                <a:gd name="T12" fmla="*/ 9 w 380"/>
                <a:gd name="T13" fmla="*/ 8 h 340"/>
                <a:gd name="T14" fmla="*/ 6 w 380"/>
                <a:gd name="T15" fmla="*/ 5 h 340"/>
                <a:gd name="T16" fmla="*/ 6 w 380"/>
                <a:gd name="T17" fmla="*/ 3 h 340"/>
                <a:gd name="T18" fmla="*/ 4 w 380"/>
                <a:gd name="T19" fmla="*/ 3 h 340"/>
                <a:gd name="T20" fmla="*/ 3 w 380"/>
                <a:gd name="T21" fmla="*/ 1 h 340"/>
                <a:gd name="T22" fmla="*/ 0 w 380"/>
                <a:gd name="T23" fmla="*/ 0 h 34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80"/>
                <a:gd name="T37" fmla="*/ 0 h 340"/>
                <a:gd name="T38" fmla="*/ 380 w 380"/>
                <a:gd name="T39" fmla="*/ 340 h 34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80" h="340">
                  <a:moveTo>
                    <a:pt x="0" y="0"/>
                  </a:moveTo>
                  <a:lnTo>
                    <a:pt x="6" y="285"/>
                  </a:lnTo>
                  <a:lnTo>
                    <a:pt x="68" y="293"/>
                  </a:lnTo>
                  <a:lnTo>
                    <a:pt x="129" y="215"/>
                  </a:lnTo>
                  <a:lnTo>
                    <a:pt x="195" y="250"/>
                  </a:lnTo>
                  <a:lnTo>
                    <a:pt x="259" y="327"/>
                  </a:lnTo>
                  <a:lnTo>
                    <a:pt x="380" y="340"/>
                  </a:lnTo>
                  <a:lnTo>
                    <a:pt x="243" y="213"/>
                  </a:lnTo>
                  <a:lnTo>
                    <a:pt x="251" y="151"/>
                  </a:lnTo>
                  <a:lnTo>
                    <a:pt x="188" y="128"/>
                  </a:lnTo>
                  <a:lnTo>
                    <a:pt x="126" y="50"/>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12" name="Freeform 383"/>
            <p:cNvSpPr/>
            <p:nvPr/>
          </p:nvSpPr>
          <p:spPr bwMode="auto">
            <a:xfrm>
              <a:off x="6972670" y="4024175"/>
              <a:ext cx="75814" cy="39780"/>
            </a:xfrm>
            <a:custGeom>
              <a:avLst/>
              <a:gdLst>
                <a:gd name="T0" fmla="*/ 0 w 159"/>
                <a:gd name="T1" fmla="*/ 1 h 90"/>
                <a:gd name="T2" fmla="*/ 2 w 159"/>
                <a:gd name="T3" fmla="*/ 2 h 90"/>
                <a:gd name="T4" fmla="*/ 4 w 159"/>
                <a:gd name="T5" fmla="*/ 1 h 90"/>
                <a:gd name="T6" fmla="*/ 3 w 159"/>
                <a:gd name="T7" fmla="*/ 0 h 90"/>
                <a:gd name="T8" fmla="*/ 3 w 159"/>
                <a:gd name="T9" fmla="*/ 1 h 90"/>
                <a:gd name="T10" fmla="*/ 0 w 159"/>
                <a:gd name="T11" fmla="*/ 1 h 90"/>
                <a:gd name="T12" fmla="*/ 0 60000 65536"/>
                <a:gd name="T13" fmla="*/ 0 60000 65536"/>
                <a:gd name="T14" fmla="*/ 0 60000 65536"/>
                <a:gd name="T15" fmla="*/ 0 60000 65536"/>
                <a:gd name="T16" fmla="*/ 0 60000 65536"/>
                <a:gd name="T17" fmla="*/ 0 60000 65536"/>
                <a:gd name="T18" fmla="*/ 0 w 159"/>
                <a:gd name="T19" fmla="*/ 0 h 90"/>
                <a:gd name="T20" fmla="*/ 159 w 159"/>
                <a:gd name="T21" fmla="*/ 90 h 90"/>
              </a:gdLst>
              <a:ahLst/>
              <a:cxnLst>
                <a:cxn ang="T12">
                  <a:pos x="T0" y="T1"/>
                </a:cxn>
                <a:cxn ang="T13">
                  <a:pos x="T2" y="T3"/>
                </a:cxn>
                <a:cxn ang="T14">
                  <a:pos x="T4" y="T5"/>
                </a:cxn>
                <a:cxn ang="T15">
                  <a:pos x="T6" y="T7"/>
                </a:cxn>
                <a:cxn ang="T16">
                  <a:pos x="T8" y="T9"/>
                </a:cxn>
                <a:cxn ang="T17">
                  <a:pos x="T10" y="T11"/>
                </a:cxn>
              </a:cxnLst>
              <a:rect l="T18" t="T19" r="T20" b="T21"/>
              <a:pathLst>
                <a:path w="159" h="90">
                  <a:moveTo>
                    <a:pt x="0" y="57"/>
                  </a:moveTo>
                  <a:lnTo>
                    <a:pt x="93" y="90"/>
                  </a:lnTo>
                  <a:lnTo>
                    <a:pt x="159" y="27"/>
                  </a:lnTo>
                  <a:lnTo>
                    <a:pt x="132" y="0"/>
                  </a:lnTo>
                  <a:lnTo>
                    <a:pt x="114" y="35"/>
                  </a:lnTo>
                  <a:lnTo>
                    <a:pt x="0" y="5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13" name="Freeform 384"/>
            <p:cNvSpPr/>
            <p:nvPr/>
          </p:nvSpPr>
          <p:spPr bwMode="auto">
            <a:xfrm>
              <a:off x="7018159" y="3993943"/>
              <a:ext cx="38749" cy="39780"/>
            </a:xfrm>
            <a:custGeom>
              <a:avLst/>
              <a:gdLst>
                <a:gd name="T0" fmla="*/ 0 w 80"/>
                <a:gd name="T1" fmla="*/ 0 h 86"/>
                <a:gd name="T2" fmla="*/ 1 w 80"/>
                <a:gd name="T3" fmla="*/ 1 h 86"/>
                <a:gd name="T4" fmla="*/ 2 w 80"/>
                <a:gd name="T5" fmla="*/ 2 h 86"/>
                <a:gd name="T6" fmla="*/ 2 w 80"/>
                <a:gd name="T7" fmla="*/ 1 h 86"/>
                <a:gd name="T8" fmla="*/ 0 w 80"/>
                <a:gd name="T9" fmla="*/ 0 h 86"/>
                <a:gd name="T10" fmla="*/ 0 60000 65536"/>
                <a:gd name="T11" fmla="*/ 0 60000 65536"/>
                <a:gd name="T12" fmla="*/ 0 60000 65536"/>
                <a:gd name="T13" fmla="*/ 0 60000 65536"/>
                <a:gd name="T14" fmla="*/ 0 60000 65536"/>
                <a:gd name="T15" fmla="*/ 0 w 80"/>
                <a:gd name="T16" fmla="*/ 0 h 86"/>
                <a:gd name="T17" fmla="*/ 80 w 80"/>
                <a:gd name="T18" fmla="*/ 86 h 86"/>
              </a:gdLst>
              <a:ahLst/>
              <a:cxnLst>
                <a:cxn ang="T10">
                  <a:pos x="T0" y="T1"/>
                </a:cxn>
                <a:cxn ang="T11">
                  <a:pos x="T2" y="T3"/>
                </a:cxn>
                <a:cxn ang="T12">
                  <a:pos x="T4" y="T5"/>
                </a:cxn>
                <a:cxn ang="T13">
                  <a:pos x="T6" y="T7"/>
                </a:cxn>
                <a:cxn ang="T14">
                  <a:pos x="T8" y="T9"/>
                </a:cxn>
              </a:cxnLst>
              <a:rect l="T15" t="T16" r="T17" b="T18"/>
              <a:pathLst>
                <a:path w="80" h="86">
                  <a:moveTo>
                    <a:pt x="0" y="0"/>
                  </a:moveTo>
                  <a:lnTo>
                    <a:pt x="63" y="39"/>
                  </a:lnTo>
                  <a:lnTo>
                    <a:pt x="80" y="86"/>
                  </a:lnTo>
                  <a:lnTo>
                    <a:pt x="79" y="51"/>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14" name="Freeform 385"/>
            <p:cNvSpPr/>
            <p:nvPr/>
          </p:nvSpPr>
          <p:spPr bwMode="auto">
            <a:xfrm>
              <a:off x="6399857" y="3712298"/>
              <a:ext cx="43804" cy="57283"/>
            </a:xfrm>
            <a:custGeom>
              <a:avLst/>
              <a:gdLst>
                <a:gd name="T0" fmla="*/ 0 w 89"/>
                <a:gd name="T1" fmla="*/ 3 h 127"/>
                <a:gd name="T2" fmla="*/ 2 w 89"/>
                <a:gd name="T3" fmla="*/ 1 h 127"/>
                <a:gd name="T4" fmla="*/ 2 w 89"/>
                <a:gd name="T5" fmla="*/ 0 h 127"/>
                <a:gd name="T6" fmla="*/ 0 w 89"/>
                <a:gd name="T7" fmla="*/ 3 h 127"/>
                <a:gd name="T8" fmla="*/ 0 60000 65536"/>
                <a:gd name="T9" fmla="*/ 0 60000 65536"/>
                <a:gd name="T10" fmla="*/ 0 60000 65536"/>
                <a:gd name="T11" fmla="*/ 0 60000 65536"/>
                <a:gd name="T12" fmla="*/ 0 w 89"/>
                <a:gd name="T13" fmla="*/ 0 h 127"/>
                <a:gd name="T14" fmla="*/ 89 w 89"/>
                <a:gd name="T15" fmla="*/ 127 h 127"/>
              </a:gdLst>
              <a:ahLst/>
              <a:cxnLst>
                <a:cxn ang="T8">
                  <a:pos x="T0" y="T1"/>
                </a:cxn>
                <a:cxn ang="T9">
                  <a:pos x="T2" y="T3"/>
                </a:cxn>
                <a:cxn ang="T10">
                  <a:pos x="T4" y="T5"/>
                </a:cxn>
                <a:cxn ang="T11">
                  <a:pos x="T6" y="T7"/>
                </a:cxn>
              </a:cxnLst>
              <a:rect l="T12" t="T13" r="T14" b="T15"/>
              <a:pathLst>
                <a:path w="89" h="127">
                  <a:moveTo>
                    <a:pt x="0" y="127"/>
                  </a:moveTo>
                  <a:lnTo>
                    <a:pt x="64" y="67"/>
                  </a:lnTo>
                  <a:lnTo>
                    <a:pt x="89" y="0"/>
                  </a:lnTo>
                  <a:lnTo>
                    <a:pt x="0" y="12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15" name="Freeform 386"/>
            <p:cNvSpPr/>
            <p:nvPr/>
          </p:nvSpPr>
          <p:spPr bwMode="auto">
            <a:xfrm>
              <a:off x="6450399" y="3564316"/>
              <a:ext cx="75814" cy="122523"/>
            </a:xfrm>
            <a:custGeom>
              <a:avLst/>
              <a:gdLst>
                <a:gd name="T0" fmla="*/ 0 w 156"/>
                <a:gd name="T1" fmla="*/ 3 h 269"/>
                <a:gd name="T2" fmla="*/ 1 w 156"/>
                <a:gd name="T3" fmla="*/ 0 h 269"/>
                <a:gd name="T4" fmla="*/ 2 w 156"/>
                <a:gd name="T5" fmla="*/ 0 h 269"/>
                <a:gd name="T6" fmla="*/ 2 w 156"/>
                <a:gd name="T7" fmla="*/ 2 h 269"/>
                <a:gd name="T8" fmla="*/ 1 w 156"/>
                <a:gd name="T9" fmla="*/ 3 h 269"/>
                <a:gd name="T10" fmla="*/ 1 w 156"/>
                <a:gd name="T11" fmla="*/ 4 h 269"/>
                <a:gd name="T12" fmla="*/ 3 w 156"/>
                <a:gd name="T13" fmla="*/ 5 h 269"/>
                <a:gd name="T14" fmla="*/ 4 w 156"/>
                <a:gd name="T15" fmla="*/ 6 h 269"/>
                <a:gd name="T16" fmla="*/ 3 w 156"/>
                <a:gd name="T17" fmla="*/ 5 h 269"/>
                <a:gd name="T18" fmla="*/ 3 w 156"/>
                <a:gd name="T19" fmla="*/ 6 h 269"/>
                <a:gd name="T20" fmla="*/ 1 w 156"/>
                <a:gd name="T21" fmla="*/ 5 h 269"/>
                <a:gd name="T22" fmla="*/ 0 w 156"/>
                <a:gd name="T23" fmla="*/ 3 h 26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6"/>
                <a:gd name="T37" fmla="*/ 0 h 269"/>
                <a:gd name="T38" fmla="*/ 156 w 156"/>
                <a:gd name="T39" fmla="*/ 269 h 26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6" h="269">
                  <a:moveTo>
                    <a:pt x="0" y="106"/>
                  </a:moveTo>
                  <a:lnTo>
                    <a:pt x="28" y="0"/>
                  </a:lnTo>
                  <a:lnTo>
                    <a:pt x="85" y="4"/>
                  </a:lnTo>
                  <a:lnTo>
                    <a:pt x="97" y="72"/>
                  </a:lnTo>
                  <a:lnTo>
                    <a:pt x="55" y="145"/>
                  </a:lnTo>
                  <a:lnTo>
                    <a:pt x="65" y="188"/>
                  </a:lnTo>
                  <a:lnTo>
                    <a:pt x="148" y="212"/>
                  </a:lnTo>
                  <a:lnTo>
                    <a:pt x="156" y="269"/>
                  </a:lnTo>
                  <a:lnTo>
                    <a:pt x="103" y="212"/>
                  </a:lnTo>
                  <a:lnTo>
                    <a:pt x="103" y="240"/>
                  </a:lnTo>
                  <a:lnTo>
                    <a:pt x="28" y="212"/>
                  </a:lnTo>
                  <a:lnTo>
                    <a:pt x="0" y="106"/>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16" name="Freeform 387"/>
            <p:cNvSpPr/>
            <p:nvPr/>
          </p:nvSpPr>
          <p:spPr bwMode="auto">
            <a:xfrm>
              <a:off x="6457138" y="3667744"/>
              <a:ext cx="20217" cy="25459"/>
            </a:xfrm>
            <a:custGeom>
              <a:avLst/>
              <a:gdLst>
                <a:gd name="T0" fmla="*/ 0 w 43"/>
                <a:gd name="T1" fmla="*/ 0 h 57"/>
                <a:gd name="T2" fmla="*/ 1 w 43"/>
                <a:gd name="T3" fmla="*/ 0 h 57"/>
                <a:gd name="T4" fmla="*/ 1 w 43"/>
                <a:gd name="T5" fmla="*/ 0 h 57"/>
                <a:gd name="T6" fmla="*/ 1 w 43"/>
                <a:gd name="T7" fmla="*/ 1 h 57"/>
                <a:gd name="T8" fmla="*/ 0 w 43"/>
                <a:gd name="T9" fmla="*/ 0 h 57"/>
                <a:gd name="T10" fmla="*/ 0 60000 65536"/>
                <a:gd name="T11" fmla="*/ 0 60000 65536"/>
                <a:gd name="T12" fmla="*/ 0 60000 65536"/>
                <a:gd name="T13" fmla="*/ 0 60000 65536"/>
                <a:gd name="T14" fmla="*/ 0 60000 65536"/>
                <a:gd name="T15" fmla="*/ 0 w 43"/>
                <a:gd name="T16" fmla="*/ 0 h 57"/>
                <a:gd name="T17" fmla="*/ 43 w 43"/>
                <a:gd name="T18" fmla="*/ 57 h 57"/>
              </a:gdLst>
              <a:ahLst/>
              <a:cxnLst>
                <a:cxn ang="T10">
                  <a:pos x="T0" y="T1"/>
                </a:cxn>
                <a:cxn ang="T11">
                  <a:pos x="T2" y="T3"/>
                </a:cxn>
                <a:cxn ang="T12">
                  <a:pos x="T4" y="T5"/>
                </a:cxn>
                <a:cxn ang="T13">
                  <a:pos x="T6" y="T7"/>
                </a:cxn>
                <a:cxn ang="T14">
                  <a:pos x="T8" y="T9"/>
                </a:cxn>
              </a:cxnLst>
              <a:rect l="T15" t="T16" r="T17" b="T18"/>
              <a:pathLst>
                <a:path w="43" h="57">
                  <a:moveTo>
                    <a:pt x="0" y="0"/>
                  </a:moveTo>
                  <a:lnTo>
                    <a:pt x="24" y="0"/>
                  </a:lnTo>
                  <a:lnTo>
                    <a:pt x="43" y="13"/>
                  </a:lnTo>
                  <a:lnTo>
                    <a:pt x="35" y="57"/>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17" name="Freeform 388"/>
            <p:cNvSpPr/>
            <p:nvPr/>
          </p:nvSpPr>
          <p:spPr bwMode="auto">
            <a:xfrm>
              <a:off x="6485779" y="3699569"/>
              <a:ext cx="20217" cy="31825"/>
            </a:xfrm>
            <a:custGeom>
              <a:avLst/>
              <a:gdLst>
                <a:gd name="T0" fmla="*/ 0 w 40"/>
                <a:gd name="T1" fmla="*/ 0 h 70"/>
                <a:gd name="T2" fmla="*/ 0 w 40"/>
                <a:gd name="T3" fmla="*/ 2 h 70"/>
                <a:gd name="T4" fmla="*/ 1 w 40"/>
                <a:gd name="T5" fmla="*/ 1 h 70"/>
                <a:gd name="T6" fmla="*/ 0 w 40"/>
                <a:gd name="T7" fmla="*/ 0 h 70"/>
                <a:gd name="T8" fmla="*/ 0 60000 65536"/>
                <a:gd name="T9" fmla="*/ 0 60000 65536"/>
                <a:gd name="T10" fmla="*/ 0 60000 65536"/>
                <a:gd name="T11" fmla="*/ 0 60000 65536"/>
                <a:gd name="T12" fmla="*/ 0 w 40"/>
                <a:gd name="T13" fmla="*/ 0 h 70"/>
                <a:gd name="T14" fmla="*/ 40 w 40"/>
                <a:gd name="T15" fmla="*/ 70 h 70"/>
              </a:gdLst>
              <a:ahLst/>
              <a:cxnLst>
                <a:cxn ang="T8">
                  <a:pos x="T0" y="T1"/>
                </a:cxn>
                <a:cxn ang="T9">
                  <a:pos x="T2" y="T3"/>
                </a:cxn>
                <a:cxn ang="T10">
                  <a:pos x="T4" y="T5"/>
                </a:cxn>
                <a:cxn ang="T11">
                  <a:pos x="T6" y="T7"/>
                </a:cxn>
              </a:cxnLst>
              <a:rect l="T12" t="T13" r="T14" b="T15"/>
              <a:pathLst>
                <a:path w="40" h="70">
                  <a:moveTo>
                    <a:pt x="0" y="0"/>
                  </a:moveTo>
                  <a:lnTo>
                    <a:pt x="5" y="70"/>
                  </a:lnTo>
                  <a:lnTo>
                    <a:pt x="40" y="42"/>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18" name="Freeform 389"/>
            <p:cNvSpPr/>
            <p:nvPr/>
          </p:nvSpPr>
          <p:spPr bwMode="auto">
            <a:xfrm>
              <a:off x="6489149" y="3742532"/>
              <a:ext cx="79183" cy="84333"/>
            </a:xfrm>
            <a:custGeom>
              <a:avLst/>
              <a:gdLst>
                <a:gd name="T0" fmla="*/ 0 w 167"/>
                <a:gd name="T1" fmla="*/ 3 h 186"/>
                <a:gd name="T2" fmla="*/ 1 w 167"/>
                <a:gd name="T3" fmla="*/ 1 h 186"/>
                <a:gd name="T4" fmla="*/ 2 w 167"/>
                <a:gd name="T5" fmla="*/ 2 h 186"/>
                <a:gd name="T6" fmla="*/ 3 w 167"/>
                <a:gd name="T7" fmla="*/ 0 h 186"/>
                <a:gd name="T8" fmla="*/ 4 w 167"/>
                <a:gd name="T9" fmla="*/ 1 h 186"/>
                <a:gd name="T10" fmla="*/ 4 w 167"/>
                <a:gd name="T11" fmla="*/ 4 h 186"/>
                <a:gd name="T12" fmla="*/ 3 w 167"/>
                <a:gd name="T13" fmla="*/ 3 h 186"/>
                <a:gd name="T14" fmla="*/ 3 w 167"/>
                <a:gd name="T15" fmla="*/ 4 h 186"/>
                <a:gd name="T16" fmla="*/ 2 w 167"/>
                <a:gd name="T17" fmla="*/ 4 h 186"/>
                <a:gd name="T18" fmla="*/ 1 w 167"/>
                <a:gd name="T19" fmla="*/ 2 h 186"/>
                <a:gd name="T20" fmla="*/ 0 w 167"/>
                <a:gd name="T21" fmla="*/ 3 h 1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7"/>
                <a:gd name="T34" fmla="*/ 0 h 186"/>
                <a:gd name="T35" fmla="*/ 167 w 167"/>
                <a:gd name="T36" fmla="*/ 186 h 18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7" h="186">
                  <a:moveTo>
                    <a:pt x="0" y="127"/>
                  </a:moveTo>
                  <a:lnTo>
                    <a:pt x="34" y="62"/>
                  </a:lnTo>
                  <a:lnTo>
                    <a:pt x="78" y="71"/>
                  </a:lnTo>
                  <a:lnTo>
                    <a:pt x="138" y="0"/>
                  </a:lnTo>
                  <a:lnTo>
                    <a:pt x="167" y="43"/>
                  </a:lnTo>
                  <a:lnTo>
                    <a:pt x="162" y="153"/>
                  </a:lnTo>
                  <a:lnTo>
                    <a:pt x="148" y="107"/>
                  </a:lnTo>
                  <a:lnTo>
                    <a:pt x="131" y="186"/>
                  </a:lnTo>
                  <a:lnTo>
                    <a:pt x="90" y="165"/>
                  </a:lnTo>
                  <a:lnTo>
                    <a:pt x="63" y="82"/>
                  </a:lnTo>
                  <a:lnTo>
                    <a:pt x="0" y="12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19" name="Freeform 390"/>
            <p:cNvSpPr/>
            <p:nvPr/>
          </p:nvSpPr>
          <p:spPr bwMode="auto">
            <a:xfrm>
              <a:off x="6497572" y="3723437"/>
              <a:ext cx="18532" cy="33416"/>
            </a:xfrm>
            <a:custGeom>
              <a:avLst/>
              <a:gdLst>
                <a:gd name="T0" fmla="*/ 0 w 37"/>
                <a:gd name="T1" fmla="*/ 1 h 74"/>
                <a:gd name="T2" fmla="*/ 0 w 37"/>
                <a:gd name="T3" fmla="*/ 1 h 74"/>
                <a:gd name="T4" fmla="*/ 1 w 37"/>
                <a:gd name="T5" fmla="*/ 0 h 74"/>
                <a:gd name="T6" fmla="*/ 1 w 37"/>
                <a:gd name="T7" fmla="*/ 2 h 74"/>
                <a:gd name="T8" fmla="*/ 0 w 37"/>
                <a:gd name="T9" fmla="*/ 1 h 74"/>
                <a:gd name="T10" fmla="*/ 0 60000 65536"/>
                <a:gd name="T11" fmla="*/ 0 60000 65536"/>
                <a:gd name="T12" fmla="*/ 0 60000 65536"/>
                <a:gd name="T13" fmla="*/ 0 60000 65536"/>
                <a:gd name="T14" fmla="*/ 0 60000 65536"/>
                <a:gd name="T15" fmla="*/ 0 w 37"/>
                <a:gd name="T16" fmla="*/ 0 h 74"/>
                <a:gd name="T17" fmla="*/ 37 w 37"/>
                <a:gd name="T18" fmla="*/ 74 h 74"/>
              </a:gdLst>
              <a:ahLst/>
              <a:cxnLst>
                <a:cxn ang="T10">
                  <a:pos x="T0" y="T1"/>
                </a:cxn>
                <a:cxn ang="T11">
                  <a:pos x="T2" y="T3"/>
                </a:cxn>
                <a:cxn ang="T12">
                  <a:pos x="T4" y="T5"/>
                </a:cxn>
                <a:cxn ang="T13">
                  <a:pos x="T6" y="T7"/>
                </a:cxn>
                <a:cxn ang="T14">
                  <a:pos x="T8" y="T9"/>
                </a:cxn>
              </a:cxnLst>
              <a:rect l="T15" t="T16" r="T17" b="T18"/>
              <a:pathLst>
                <a:path w="37" h="74">
                  <a:moveTo>
                    <a:pt x="0" y="46"/>
                  </a:moveTo>
                  <a:lnTo>
                    <a:pt x="8" y="34"/>
                  </a:lnTo>
                  <a:lnTo>
                    <a:pt x="37" y="0"/>
                  </a:lnTo>
                  <a:lnTo>
                    <a:pt x="25" y="74"/>
                  </a:lnTo>
                  <a:lnTo>
                    <a:pt x="0" y="46"/>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20" name="Freeform 391"/>
            <p:cNvSpPr/>
            <p:nvPr/>
          </p:nvSpPr>
          <p:spPr bwMode="auto">
            <a:xfrm>
              <a:off x="4507888" y="2720976"/>
              <a:ext cx="185322" cy="151165"/>
            </a:xfrm>
            <a:custGeom>
              <a:avLst/>
              <a:gdLst>
                <a:gd name="T0" fmla="*/ 0 w 383"/>
                <a:gd name="T1" fmla="*/ 1 h 337"/>
                <a:gd name="T2" fmla="*/ 1 w 383"/>
                <a:gd name="T3" fmla="*/ 5 h 337"/>
                <a:gd name="T4" fmla="*/ 5 w 383"/>
                <a:gd name="T5" fmla="*/ 7 h 337"/>
                <a:gd name="T6" fmla="*/ 7 w 383"/>
                <a:gd name="T7" fmla="*/ 8 h 337"/>
                <a:gd name="T8" fmla="*/ 9 w 383"/>
                <a:gd name="T9" fmla="*/ 6 h 337"/>
                <a:gd name="T10" fmla="*/ 8 w 383"/>
                <a:gd name="T11" fmla="*/ 3 h 337"/>
                <a:gd name="T12" fmla="*/ 9 w 383"/>
                <a:gd name="T13" fmla="*/ 3 h 337"/>
                <a:gd name="T14" fmla="*/ 9 w 383"/>
                <a:gd name="T15" fmla="*/ 1 h 337"/>
                <a:gd name="T16" fmla="*/ 5 w 383"/>
                <a:gd name="T17" fmla="*/ 0 h 337"/>
                <a:gd name="T18" fmla="*/ 3 w 383"/>
                <a:gd name="T19" fmla="*/ 0 h 337"/>
                <a:gd name="T20" fmla="*/ 0 w 383"/>
                <a:gd name="T21" fmla="*/ 1 h 3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3"/>
                <a:gd name="T34" fmla="*/ 0 h 337"/>
                <a:gd name="T35" fmla="*/ 383 w 383"/>
                <a:gd name="T36" fmla="*/ 337 h 33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3" h="337">
                  <a:moveTo>
                    <a:pt x="0" y="61"/>
                  </a:moveTo>
                  <a:lnTo>
                    <a:pt x="26" y="237"/>
                  </a:lnTo>
                  <a:lnTo>
                    <a:pt x="222" y="326"/>
                  </a:lnTo>
                  <a:lnTo>
                    <a:pt x="319" y="337"/>
                  </a:lnTo>
                  <a:lnTo>
                    <a:pt x="383" y="248"/>
                  </a:lnTo>
                  <a:lnTo>
                    <a:pt x="349" y="149"/>
                  </a:lnTo>
                  <a:lnTo>
                    <a:pt x="375" y="124"/>
                  </a:lnTo>
                  <a:lnTo>
                    <a:pt x="358" y="45"/>
                  </a:lnTo>
                  <a:lnTo>
                    <a:pt x="213" y="19"/>
                  </a:lnTo>
                  <a:lnTo>
                    <a:pt x="118" y="0"/>
                  </a:lnTo>
                  <a:lnTo>
                    <a:pt x="0" y="6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21" name="Freeform 392"/>
            <p:cNvSpPr/>
            <p:nvPr/>
          </p:nvSpPr>
          <p:spPr bwMode="auto">
            <a:xfrm>
              <a:off x="4083332" y="3053538"/>
              <a:ext cx="55597" cy="109793"/>
            </a:xfrm>
            <a:custGeom>
              <a:avLst/>
              <a:gdLst>
                <a:gd name="T0" fmla="*/ 0 w 118"/>
                <a:gd name="T1" fmla="*/ 4 h 245"/>
                <a:gd name="T2" fmla="*/ 0 w 118"/>
                <a:gd name="T3" fmla="*/ 0 h 245"/>
                <a:gd name="T4" fmla="*/ 3 w 118"/>
                <a:gd name="T5" fmla="*/ 0 h 245"/>
                <a:gd name="T6" fmla="*/ 2 w 118"/>
                <a:gd name="T7" fmla="*/ 3 h 245"/>
                <a:gd name="T8" fmla="*/ 2 w 118"/>
                <a:gd name="T9" fmla="*/ 5 h 245"/>
                <a:gd name="T10" fmla="*/ 0 w 118"/>
                <a:gd name="T11" fmla="*/ 5 h 245"/>
                <a:gd name="T12" fmla="*/ 1 w 118"/>
                <a:gd name="T13" fmla="*/ 4 h 245"/>
                <a:gd name="T14" fmla="*/ 0 w 118"/>
                <a:gd name="T15" fmla="*/ 4 h 245"/>
                <a:gd name="T16" fmla="*/ 0 60000 65536"/>
                <a:gd name="T17" fmla="*/ 0 60000 65536"/>
                <a:gd name="T18" fmla="*/ 0 60000 65536"/>
                <a:gd name="T19" fmla="*/ 0 60000 65536"/>
                <a:gd name="T20" fmla="*/ 0 60000 65536"/>
                <a:gd name="T21" fmla="*/ 0 60000 65536"/>
                <a:gd name="T22" fmla="*/ 0 60000 65536"/>
                <a:gd name="T23" fmla="*/ 0 60000 65536"/>
                <a:gd name="T24" fmla="*/ 0 w 118"/>
                <a:gd name="T25" fmla="*/ 0 h 245"/>
                <a:gd name="T26" fmla="*/ 118 w 118"/>
                <a:gd name="T27" fmla="*/ 245 h 24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8" h="245">
                  <a:moveTo>
                    <a:pt x="0" y="161"/>
                  </a:moveTo>
                  <a:lnTo>
                    <a:pt x="19" y="0"/>
                  </a:lnTo>
                  <a:lnTo>
                    <a:pt x="118" y="9"/>
                  </a:lnTo>
                  <a:lnTo>
                    <a:pt x="76" y="112"/>
                  </a:lnTo>
                  <a:lnTo>
                    <a:pt x="76" y="238"/>
                  </a:lnTo>
                  <a:lnTo>
                    <a:pt x="17" y="245"/>
                  </a:lnTo>
                  <a:lnTo>
                    <a:pt x="25" y="169"/>
                  </a:lnTo>
                  <a:lnTo>
                    <a:pt x="0" y="16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22" name="Freeform 393"/>
            <p:cNvSpPr/>
            <p:nvPr/>
          </p:nvSpPr>
          <p:spPr bwMode="auto">
            <a:xfrm>
              <a:off x="4620766" y="2892827"/>
              <a:ext cx="175213" cy="111384"/>
            </a:xfrm>
            <a:custGeom>
              <a:avLst/>
              <a:gdLst>
                <a:gd name="T0" fmla="*/ 0 w 366"/>
                <a:gd name="T1" fmla="*/ 3 h 247"/>
                <a:gd name="T2" fmla="*/ 2 w 366"/>
                <a:gd name="T3" fmla="*/ 5 h 247"/>
                <a:gd name="T4" fmla="*/ 7 w 366"/>
                <a:gd name="T5" fmla="*/ 6 h 247"/>
                <a:gd name="T6" fmla="*/ 9 w 366"/>
                <a:gd name="T7" fmla="*/ 4 h 247"/>
                <a:gd name="T8" fmla="*/ 7 w 366"/>
                <a:gd name="T9" fmla="*/ 4 h 247"/>
                <a:gd name="T10" fmla="*/ 7 w 366"/>
                <a:gd name="T11" fmla="*/ 2 h 247"/>
                <a:gd name="T12" fmla="*/ 6 w 366"/>
                <a:gd name="T13" fmla="*/ 0 h 247"/>
                <a:gd name="T14" fmla="*/ 2 w 366"/>
                <a:gd name="T15" fmla="*/ 0 h 247"/>
                <a:gd name="T16" fmla="*/ 0 w 366"/>
                <a:gd name="T17" fmla="*/ 3 h 2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6"/>
                <a:gd name="T28" fmla="*/ 0 h 247"/>
                <a:gd name="T29" fmla="*/ 366 w 366"/>
                <a:gd name="T30" fmla="*/ 247 h 24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6" h="247">
                  <a:moveTo>
                    <a:pt x="0" y="123"/>
                  </a:moveTo>
                  <a:lnTo>
                    <a:pt x="100" y="223"/>
                  </a:lnTo>
                  <a:lnTo>
                    <a:pt x="324" y="247"/>
                  </a:lnTo>
                  <a:lnTo>
                    <a:pt x="366" y="162"/>
                  </a:lnTo>
                  <a:lnTo>
                    <a:pt x="308" y="158"/>
                  </a:lnTo>
                  <a:lnTo>
                    <a:pt x="301" y="81"/>
                  </a:lnTo>
                  <a:lnTo>
                    <a:pt x="251" y="0"/>
                  </a:lnTo>
                  <a:lnTo>
                    <a:pt x="100" y="18"/>
                  </a:lnTo>
                  <a:lnTo>
                    <a:pt x="0" y="123"/>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23" name="Freeform 394"/>
            <p:cNvSpPr/>
            <p:nvPr/>
          </p:nvSpPr>
          <p:spPr bwMode="auto">
            <a:xfrm>
              <a:off x="4885270" y="3274716"/>
              <a:ext cx="387491" cy="351656"/>
            </a:xfrm>
            <a:custGeom>
              <a:avLst/>
              <a:gdLst>
                <a:gd name="T0" fmla="*/ 0 w 805"/>
                <a:gd name="T1" fmla="*/ 5 h 776"/>
                <a:gd name="T2" fmla="*/ 0 w 805"/>
                <a:gd name="T3" fmla="*/ 3 h 776"/>
                <a:gd name="T4" fmla="*/ 1 w 805"/>
                <a:gd name="T5" fmla="*/ 3 h 776"/>
                <a:gd name="T6" fmla="*/ 3 w 805"/>
                <a:gd name="T7" fmla="*/ 3 h 776"/>
                <a:gd name="T8" fmla="*/ 3 w 805"/>
                <a:gd name="T9" fmla="*/ 2 h 776"/>
                <a:gd name="T10" fmla="*/ 2 w 805"/>
                <a:gd name="T11" fmla="*/ 1 h 776"/>
                <a:gd name="T12" fmla="*/ 4 w 805"/>
                <a:gd name="T13" fmla="*/ 0 h 776"/>
                <a:gd name="T14" fmla="*/ 8 w 805"/>
                <a:gd name="T15" fmla="*/ 2 h 776"/>
                <a:gd name="T16" fmla="*/ 8 w 805"/>
                <a:gd name="T17" fmla="*/ 3 h 776"/>
                <a:gd name="T18" fmla="*/ 9 w 805"/>
                <a:gd name="T19" fmla="*/ 3 h 776"/>
                <a:gd name="T20" fmla="*/ 10 w 805"/>
                <a:gd name="T21" fmla="*/ 4 h 776"/>
                <a:gd name="T22" fmla="*/ 11 w 805"/>
                <a:gd name="T23" fmla="*/ 3 h 776"/>
                <a:gd name="T24" fmla="*/ 12 w 805"/>
                <a:gd name="T25" fmla="*/ 4 h 776"/>
                <a:gd name="T26" fmla="*/ 14 w 805"/>
                <a:gd name="T27" fmla="*/ 8 h 776"/>
                <a:gd name="T28" fmla="*/ 15 w 805"/>
                <a:gd name="T29" fmla="*/ 9 h 776"/>
                <a:gd name="T30" fmla="*/ 15 w 805"/>
                <a:gd name="T31" fmla="*/ 10 h 776"/>
                <a:gd name="T32" fmla="*/ 18 w 805"/>
                <a:gd name="T33" fmla="*/ 10 h 776"/>
                <a:gd name="T34" fmla="*/ 19 w 805"/>
                <a:gd name="T35" fmla="*/ 11 h 776"/>
                <a:gd name="T36" fmla="*/ 18 w 805"/>
                <a:gd name="T37" fmla="*/ 13 h 776"/>
                <a:gd name="T38" fmla="*/ 15 w 805"/>
                <a:gd name="T39" fmla="*/ 14 h 776"/>
                <a:gd name="T40" fmla="*/ 13 w 805"/>
                <a:gd name="T41" fmla="*/ 15 h 776"/>
                <a:gd name="T42" fmla="*/ 10 w 805"/>
                <a:gd name="T43" fmla="*/ 18 h 776"/>
                <a:gd name="T44" fmla="*/ 10 w 805"/>
                <a:gd name="T45" fmla="*/ 17 h 776"/>
                <a:gd name="T46" fmla="*/ 9 w 805"/>
                <a:gd name="T47" fmla="*/ 16 h 776"/>
                <a:gd name="T48" fmla="*/ 7 w 805"/>
                <a:gd name="T49" fmla="*/ 17 h 776"/>
                <a:gd name="T50" fmla="*/ 5 w 805"/>
                <a:gd name="T51" fmla="*/ 14 h 776"/>
                <a:gd name="T52" fmla="*/ 4 w 805"/>
                <a:gd name="T53" fmla="*/ 13 h 776"/>
                <a:gd name="T54" fmla="*/ 3 w 805"/>
                <a:gd name="T55" fmla="*/ 9 h 776"/>
                <a:gd name="T56" fmla="*/ 0 w 805"/>
                <a:gd name="T57" fmla="*/ 5 h 77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05"/>
                <a:gd name="T88" fmla="*/ 0 h 776"/>
                <a:gd name="T89" fmla="*/ 805 w 805"/>
                <a:gd name="T90" fmla="*/ 776 h 77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05" h="776">
                  <a:moveTo>
                    <a:pt x="0" y="202"/>
                  </a:moveTo>
                  <a:lnTo>
                    <a:pt x="12" y="135"/>
                  </a:lnTo>
                  <a:lnTo>
                    <a:pt x="54" y="149"/>
                  </a:lnTo>
                  <a:lnTo>
                    <a:pt x="107" y="107"/>
                  </a:lnTo>
                  <a:lnTo>
                    <a:pt x="130" y="78"/>
                  </a:lnTo>
                  <a:lnTo>
                    <a:pt x="85" y="32"/>
                  </a:lnTo>
                  <a:lnTo>
                    <a:pt x="171" y="0"/>
                  </a:lnTo>
                  <a:lnTo>
                    <a:pt x="344" y="89"/>
                  </a:lnTo>
                  <a:lnTo>
                    <a:pt x="345" y="120"/>
                  </a:lnTo>
                  <a:lnTo>
                    <a:pt x="388" y="143"/>
                  </a:lnTo>
                  <a:lnTo>
                    <a:pt x="420" y="165"/>
                  </a:lnTo>
                  <a:lnTo>
                    <a:pt x="454" y="149"/>
                  </a:lnTo>
                  <a:lnTo>
                    <a:pt x="524" y="174"/>
                  </a:lnTo>
                  <a:lnTo>
                    <a:pt x="617" y="352"/>
                  </a:lnTo>
                  <a:lnTo>
                    <a:pt x="627" y="365"/>
                  </a:lnTo>
                  <a:lnTo>
                    <a:pt x="664" y="436"/>
                  </a:lnTo>
                  <a:lnTo>
                    <a:pt x="786" y="450"/>
                  </a:lnTo>
                  <a:lnTo>
                    <a:pt x="805" y="483"/>
                  </a:lnTo>
                  <a:lnTo>
                    <a:pt x="775" y="575"/>
                  </a:lnTo>
                  <a:lnTo>
                    <a:pt x="664" y="619"/>
                  </a:lnTo>
                  <a:lnTo>
                    <a:pt x="542" y="652"/>
                  </a:lnTo>
                  <a:lnTo>
                    <a:pt x="443" y="776"/>
                  </a:lnTo>
                  <a:lnTo>
                    <a:pt x="443" y="729"/>
                  </a:lnTo>
                  <a:lnTo>
                    <a:pt x="373" y="697"/>
                  </a:lnTo>
                  <a:lnTo>
                    <a:pt x="306" y="739"/>
                  </a:lnTo>
                  <a:lnTo>
                    <a:pt x="234" y="599"/>
                  </a:lnTo>
                  <a:lnTo>
                    <a:pt x="180" y="544"/>
                  </a:lnTo>
                  <a:lnTo>
                    <a:pt x="146" y="398"/>
                  </a:lnTo>
                  <a:lnTo>
                    <a:pt x="0" y="20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24" name="Freeform 395"/>
            <p:cNvSpPr/>
            <p:nvPr/>
          </p:nvSpPr>
          <p:spPr bwMode="auto">
            <a:xfrm>
              <a:off x="4610657" y="1946059"/>
              <a:ext cx="3130258" cy="1102706"/>
            </a:xfrm>
            <a:custGeom>
              <a:avLst/>
              <a:gdLst>
                <a:gd name="T0" fmla="*/ 3 w 6518"/>
                <a:gd name="T1" fmla="*/ 35 h 2431"/>
                <a:gd name="T2" fmla="*/ 8 w 6518"/>
                <a:gd name="T3" fmla="*/ 31 h 2431"/>
                <a:gd name="T4" fmla="*/ 8 w 6518"/>
                <a:gd name="T5" fmla="*/ 18 h 2431"/>
                <a:gd name="T6" fmla="*/ 14 w 6518"/>
                <a:gd name="T7" fmla="*/ 17 h 2431"/>
                <a:gd name="T8" fmla="*/ 16 w 6518"/>
                <a:gd name="T9" fmla="*/ 26 h 2431"/>
                <a:gd name="T10" fmla="*/ 18 w 6518"/>
                <a:gd name="T11" fmla="*/ 23 h 2431"/>
                <a:gd name="T12" fmla="*/ 23 w 6518"/>
                <a:gd name="T13" fmla="*/ 20 h 2431"/>
                <a:gd name="T14" fmla="*/ 35 w 6518"/>
                <a:gd name="T15" fmla="*/ 17 h 2431"/>
                <a:gd name="T16" fmla="*/ 44 w 6518"/>
                <a:gd name="T17" fmla="*/ 17 h 2431"/>
                <a:gd name="T18" fmla="*/ 44 w 6518"/>
                <a:gd name="T19" fmla="*/ 10 h 2431"/>
                <a:gd name="T20" fmla="*/ 47 w 6518"/>
                <a:gd name="T21" fmla="*/ 19 h 2431"/>
                <a:gd name="T22" fmla="*/ 49 w 6518"/>
                <a:gd name="T23" fmla="*/ 17 h 2431"/>
                <a:gd name="T24" fmla="*/ 51 w 6518"/>
                <a:gd name="T25" fmla="*/ 17 h 2431"/>
                <a:gd name="T26" fmla="*/ 49 w 6518"/>
                <a:gd name="T27" fmla="*/ 13 h 2431"/>
                <a:gd name="T28" fmla="*/ 56 w 6518"/>
                <a:gd name="T29" fmla="*/ 12 h 2431"/>
                <a:gd name="T30" fmla="*/ 59 w 6518"/>
                <a:gd name="T31" fmla="*/ 8 h 2431"/>
                <a:gd name="T32" fmla="*/ 67 w 6518"/>
                <a:gd name="T33" fmla="*/ 3 h 2431"/>
                <a:gd name="T34" fmla="*/ 72 w 6518"/>
                <a:gd name="T35" fmla="*/ 1 h 2431"/>
                <a:gd name="T36" fmla="*/ 83 w 6518"/>
                <a:gd name="T37" fmla="*/ 4 h 2431"/>
                <a:gd name="T38" fmla="*/ 77 w 6518"/>
                <a:gd name="T39" fmla="*/ 9 h 2431"/>
                <a:gd name="T40" fmla="*/ 84 w 6518"/>
                <a:gd name="T41" fmla="*/ 9 h 2431"/>
                <a:gd name="T42" fmla="*/ 92 w 6518"/>
                <a:gd name="T43" fmla="*/ 8 h 2431"/>
                <a:gd name="T44" fmla="*/ 102 w 6518"/>
                <a:gd name="T45" fmla="*/ 12 h 2431"/>
                <a:gd name="T46" fmla="*/ 114 w 6518"/>
                <a:gd name="T47" fmla="*/ 12 h 2431"/>
                <a:gd name="T48" fmla="*/ 126 w 6518"/>
                <a:gd name="T49" fmla="*/ 16 h 2431"/>
                <a:gd name="T50" fmla="*/ 133 w 6518"/>
                <a:gd name="T51" fmla="*/ 15 h 2431"/>
                <a:gd name="T52" fmla="*/ 148 w 6518"/>
                <a:gd name="T53" fmla="*/ 21 h 2431"/>
                <a:gd name="T54" fmla="*/ 147 w 6518"/>
                <a:gd name="T55" fmla="*/ 25 h 2431"/>
                <a:gd name="T56" fmla="*/ 143 w 6518"/>
                <a:gd name="T57" fmla="*/ 22 h 2431"/>
                <a:gd name="T58" fmla="*/ 141 w 6518"/>
                <a:gd name="T59" fmla="*/ 28 h 2431"/>
                <a:gd name="T60" fmla="*/ 129 w 6518"/>
                <a:gd name="T61" fmla="*/ 31 h 2431"/>
                <a:gd name="T62" fmla="*/ 126 w 6518"/>
                <a:gd name="T63" fmla="*/ 37 h 2431"/>
                <a:gd name="T64" fmla="*/ 121 w 6518"/>
                <a:gd name="T65" fmla="*/ 45 h 2431"/>
                <a:gd name="T66" fmla="*/ 128 w 6518"/>
                <a:gd name="T67" fmla="*/ 29 h 2431"/>
                <a:gd name="T68" fmla="*/ 119 w 6518"/>
                <a:gd name="T69" fmla="*/ 32 h 2431"/>
                <a:gd name="T70" fmla="*/ 109 w 6518"/>
                <a:gd name="T71" fmla="*/ 33 h 2431"/>
                <a:gd name="T72" fmla="*/ 105 w 6518"/>
                <a:gd name="T73" fmla="*/ 41 h 2431"/>
                <a:gd name="T74" fmla="*/ 107 w 6518"/>
                <a:gd name="T75" fmla="*/ 45 h 2431"/>
                <a:gd name="T76" fmla="*/ 99 w 6518"/>
                <a:gd name="T77" fmla="*/ 55 h 2431"/>
                <a:gd name="T78" fmla="*/ 94 w 6518"/>
                <a:gd name="T79" fmla="*/ 42 h 2431"/>
                <a:gd name="T80" fmla="*/ 84 w 6518"/>
                <a:gd name="T81" fmla="*/ 46 h 2431"/>
                <a:gd name="T82" fmla="*/ 69 w 6518"/>
                <a:gd name="T83" fmla="*/ 46 h 2431"/>
                <a:gd name="T84" fmla="*/ 53 w 6518"/>
                <a:gd name="T85" fmla="*/ 46 h 2431"/>
                <a:gd name="T86" fmla="*/ 46 w 6518"/>
                <a:gd name="T87" fmla="*/ 42 h 2431"/>
                <a:gd name="T88" fmla="*/ 38 w 6518"/>
                <a:gd name="T89" fmla="*/ 39 h 2431"/>
                <a:gd name="T90" fmla="*/ 32 w 6518"/>
                <a:gd name="T91" fmla="*/ 40 h 2431"/>
                <a:gd name="T92" fmla="*/ 33 w 6518"/>
                <a:gd name="T93" fmla="*/ 45 h 2431"/>
                <a:gd name="T94" fmla="*/ 29 w 6518"/>
                <a:gd name="T95" fmla="*/ 44 h 2431"/>
                <a:gd name="T96" fmla="*/ 24 w 6518"/>
                <a:gd name="T97" fmla="*/ 46 h 2431"/>
                <a:gd name="T98" fmla="*/ 23 w 6518"/>
                <a:gd name="T99" fmla="*/ 48 h 2431"/>
                <a:gd name="T100" fmla="*/ 25 w 6518"/>
                <a:gd name="T101" fmla="*/ 51 h 2431"/>
                <a:gd name="T102" fmla="*/ 23 w 6518"/>
                <a:gd name="T103" fmla="*/ 55 h 2431"/>
                <a:gd name="T104" fmla="*/ 17 w 6518"/>
                <a:gd name="T105" fmla="*/ 54 h 2431"/>
                <a:gd name="T106" fmla="*/ 17 w 6518"/>
                <a:gd name="T107" fmla="*/ 47 h 2431"/>
                <a:gd name="T108" fmla="*/ 12 w 6518"/>
                <a:gd name="T109" fmla="*/ 43 h 2431"/>
                <a:gd name="T110" fmla="*/ 10 w 6518"/>
                <a:gd name="T111" fmla="*/ 42 h 2431"/>
                <a:gd name="T112" fmla="*/ 6 w 6518"/>
                <a:gd name="T113" fmla="*/ 38 h 2431"/>
                <a:gd name="T114" fmla="*/ 4 w 6518"/>
                <a:gd name="T115" fmla="*/ 41 h 24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518"/>
                <a:gd name="T175" fmla="*/ 0 h 2431"/>
                <a:gd name="T176" fmla="*/ 6518 w 6518"/>
                <a:gd name="T177" fmla="*/ 2431 h 24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518" h="2431">
                  <a:moveTo>
                    <a:pt x="0" y="1726"/>
                  </a:moveTo>
                  <a:lnTo>
                    <a:pt x="55" y="1671"/>
                  </a:lnTo>
                  <a:lnTo>
                    <a:pt x="36" y="1694"/>
                  </a:lnTo>
                  <a:lnTo>
                    <a:pt x="61" y="1701"/>
                  </a:lnTo>
                  <a:lnTo>
                    <a:pt x="55" y="1587"/>
                  </a:lnTo>
                  <a:lnTo>
                    <a:pt x="77" y="1534"/>
                  </a:lnTo>
                  <a:lnTo>
                    <a:pt x="108" y="1526"/>
                  </a:lnTo>
                  <a:lnTo>
                    <a:pt x="171" y="1575"/>
                  </a:lnTo>
                  <a:lnTo>
                    <a:pt x="182" y="1482"/>
                  </a:lnTo>
                  <a:lnTo>
                    <a:pt x="158" y="1483"/>
                  </a:lnTo>
                  <a:lnTo>
                    <a:pt x="147" y="1429"/>
                  </a:lnTo>
                  <a:lnTo>
                    <a:pt x="405" y="1377"/>
                  </a:lnTo>
                  <a:lnTo>
                    <a:pt x="339" y="1358"/>
                  </a:lnTo>
                  <a:lnTo>
                    <a:pt x="343" y="1330"/>
                  </a:lnTo>
                  <a:lnTo>
                    <a:pt x="305" y="1340"/>
                  </a:lnTo>
                  <a:lnTo>
                    <a:pt x="452" y="1197"/>
                  </a:lnTo>
                  <a:lnTo>
                    <a:pt x="389" y="1047"/>
                  </a:lnTo>
                  <a:lnTo>
                    <a:pt x="401" y="976"/>
                  </a:lnTo>
                  <a:lnTo>
                    <a:pt x="361" y="896"/>
                  </a:lnTo>
                  <a:lnTo>
                    <a:pt x="398" y="850"/>
                  </a:lnTo>
                  <a:lnTo>
                    <a:pt x="339" y="786"/>
                  </a:lnTo>
                  <a:lnTo>
                    <a:pt x="355" y="736"/>
                  </a:lnTo>
                  <a:lnTo>
                    <a:pt x="429" y="677"/>
                  </a:lnTo>
                  <a:lnTo>
                    <a:pt x="469" y="670"/>
                  </a:lnTo>
                  <a:lnTo>
                    <a:pt x="516" y="683"/>
                  </a:lnTo>
                  <a:lnTo>
                    <a:pt x="475" y="696"/>
                  </a:lnTo>
                  <a:lnTo>
                    <a:pt x="505" y="719"/>
                  </a:lnTo>
                  <a:lnTo>
                    <a:pt x="620" y="727"/>
                  </a:lnTo>
                  <a:lnTo>
                    <a:pt x="819" y="847"/>
                  </a:lnTo>
                  <a:lnTo>
                    <a:pt x="824" y="907"/>
                  </a:lnTo>
                  <a:lnTo>
                    <a:pt x="738" y="958"/>
                  </a:lnTo>
                  <a:lnTo>
                    <a:pt x="471" y="886"/>
                  </a:lnTo>
                  <a:lnTo>
                    <a:pt x="578" y="972"/>
                  </a:lnTo>
                  <a:lnTo>
                    <a:pt x="574" y="1074"/>
                  </a:lnTo>
                  <a:lnTo>
                    <a:pt x="682" y="1122"/>
                  </a:lnTo>
                  <a:lnTo>
                    <a:pt x="712" y="1114"/>
                  </a:lnTo>
                  <a:lnTo>
                    <a:pt x="698" y="1074"/>
                  </a:lnTo>
                  <a:lnTo>
                    <a:pt x="647" y="1057"/>
                  </a:lnTo>
                  <a:lnTo>
                    <a:pt x="659" y="1023"/>
                  </a:lnTo>
                  <a:lnTo>
                    <a:pt x="710" y="1061"/>
                  </a:lnTo>
                  <a:lnTo>
                    <a:pt x="813" y="1074"/>
                  </a:lnTo>
                  <a:lnTo>
                    <a:pt x="768" y="993"/>
                  </a:lnTo>
                  <a:lnTo>
                    <a:pt x="867" y="926"/>
                  </a:lnTo>
                  <a:lnTo>
                    <a:pt x="937" y="972"/>
                  </a:lnTo>
                  <a:lnTo>
                    <a:pt x="934" y="792"/>
                  </a:lnTo>
                  <a:lnTo>
                    <a:pt x="903" y="765"/>
                  </a:lnTo>
                  <a:lnTo>
                    <a:pt x="1023" y="805"/>
                  </a:lnTo>
                  <a:lnTo>
                    <a:pt x="1032" y="827"/>
                  </a:lnTo>
                  <a:lnTo>
                    <a:pt x="969" y="859"/>
                  </a:lnTo>
                  <a:lnTo>
                    <a:pt x="1032" y="917"/>
                  </a:lnTo>
                  <a:lnTo>
                    <a:pt x="1086" y="850"/>
                  </a:lnTo>
                  <a:lnTo>
                    <a:pt x="1303" y="743"/>
                  </a:lnTo>
                  <a:lnTo>
                    <a:pt x="1337" y="739"/>
                  </a:lnTo>
                  <a:lnTo>
                    <a:pt x="1303" y="755"/>
                  </a:lnTo>
                  <a:lnTo>
                    <a:pt x="1340" y="807"/>
                  </a:lnTo>
                  <a:lnTo>
                    <a:pt x="1500" y="739"/>
                  </a:lnTo>
                  <a:lnTo>
                    <a:pt x="1536" y="789"/>
                  </a:lnTo>
                  <a:lnTo>
                    <a:pt x="1575" y="748"/>
                  </a:lnTo>
                  <a:lnTo>
                    <a:pt x="1553" y="693"/>
                  </a:lnTo>
                  <a:lnTo>
                    <a:pt x="1578" y="674"/>
                  </a:lnTo>
                  <a:lnTo>
                    <a:pt x="1699" y="701"/>
                  </a:lnTo>
                  <a:lnTo>
                    <a:pt x="1858" y="803"/>
                  </a:lnTo>
                  <a:lnTo>
                    <a:pt x="1888" y="754"/>
                  </a:lnTo>
                  <a:lnTo>
                    <a:pt x="1855" y="704"/>
                  </a:lnTo>
                  <a:lnTo>
                    <a:pt x="1807" y="688"/>
                  </a:lnTo>
                  <a:lnTo>
                    <a:pt x="1824" y="608"/>
                  </a:lnTo>
                  <a:lnTo>
                    <a:pt x="1795" y="597"/>
                  </a:lnTo>
                  <a:lnTo>
                    <a:pt x="1803" y="560"/>
                  </a:lnTo>
                  <a:lnTo>
                    <a:pt x="1861" y="521"/>
                  </a:lnTo>
                  <a:lnTo>
                    <a:pt x="1899" y="424"/>
                  </a:lnTo>
                  <a:lnTo>
                    <a:pt x="1981" y="425"/>
                  </a:lnTo>
                  <a:lnTo>
                    <a:pt x="2024" y="439"/>
                  </a:lnTo>
                  <a:lnTo>
                    <a:pt x="1990" y="543"/>
                  </a:lnTo>
                  <a:lnTo>
                    <a:pt x="2028" y="593"/>
                  </a:lnTo>
                  <a:lnTo>
                    <a:pt x="2017" y="736"/>
                  </a:lnTo>
                  <a:lnTo>
                    <a:pt x="2056" y="784"/>
                  </a:lnTo>
                  <a:lnTo>
                    <a:pt x="2039" y="836"/>
                  </a:lnTo>
                  <a:lnTo>
                    <a:pt x="1977" y="877"/>
                  </a:lnTo>
                  <a:lnTo>
                    <a:pt x="1996" y="896"/>
                  </a:lnTo>
                  <a:lnTo>
                    <a:pt x="1914" y="915"/>
                  </a:lnTo>
                  <a:lnTo>
                    <a:pt x="2002" y="949"/>
                  </a:lnTo>
                  <a:lnTo>
                    <a:pt x="2105" y="836"/>
                  </a:lnTo>
                  <a:lnTo>
                    <a:pt x="2091" y="765"/>
                  </a:lnTo>
                  <a:lnTo>
                    <a:pt x="2123" y="754"/>
                  </a:lnTo>
                  <a:lnTo>
                    <a:pt x="2176" y="740"/>
                  </a:lnTo>
                  <a:lnTo>
                    <a:pt x="2204" y="781"/>
                  </a:lnTo>
                  <a:lnTo>
                    <a:pt x="2201" y="835"/>
                  </a:lnTo>
                  <a:lnTo>
                    <a:pt x="2263" y="851"/>
                  </a:lnTo>
                  <a:lnTo>
                    <a:pt x="2212" y="834"/>
                  </a:lnTo>
                  <a:lnTo>
                    <a:pt x="2236" y="801"/>
                  </a:lnTo>
                  <a:lnTo>
                    <a:pt x="2214" y="754"/>
                  </a:lnTo>
                  <a:lnTo>
                    <a:pt x="2067" y="723"/>
                  </a:lnTo>
                  <a:lnTo>
                    <a:pt x="2091" y="612"/>
                  </a:lnTo>
                  <a:lnTo>
                    <a:pt x="2039" y="543"/>
                  </a:lnTo>
                  <a:lnTo>
                    <a:pt x="2112" y="479"/>
                  </a:lnTo>
                  <a:lnTo>
                    <a:pt x="2106" y="433"/>
                  </a:lnTo>
                  <a:lnTo>
                    <a:pt x="2137" y="459"/>
                  </a:lnTo>
                  <a:lnTo>
                    <a:pt x="2120" y="550"/>
                  </a:lnTo>
                  <a:lnTo>
                    <a:pt x="2145" y="560"/>
                  </a:lnTo>
                  <a:lnTo>
                    <a:pt x="2246" y="587"/>
                  </a:lnTo>
                  <a:lnTo>
                    <a:pt x="2153" y="514"/>
                  </a:lnTo>
                  <a:lnTo>
                    <a:pt x="2221" y="517"/>
                  </a:lnTo>
                  <a:lnTo>
                    <a:pt x="2206" y="487"/>
                  </a:lnTo>
                  <a:lnTo>
                    <a:pt x="2246" y="472"/>
                  </a:lnTo>
                  <a:lnTo>
                    <a:pt x="2429" y="532"/>
                  </a:lnTo>
                  <a:lnTo>
                    <a:pt x="2394" y="568"/>
                  </a:lnTo>
                  <a:lnTo>
                    <a:pt x="2389" y="628"/>
                  </a:lnTo>
                  <a:lnTo>
                    <a:pt x="2427" y="660"/>
                  </a:lnTo>
                  <a:lnTo>
                    <a:pt x="2446" y="532"/>
                  </a:lnTo>
                  <a:lnTo>
                    <a:pt x="2347" y="466"/>
                  </a:lnTo>
                  <a:lnTo>
                    <a:pt x="2325" y="375"/>
                  </a:lnTo>
                  <a:lnTo>
                    <a:pt x="2558" y="344"/>
                  </a:lnTo>
                  <a:lnTo>
                    <a:pt x="2529" y="260"/>
                  </a:lnTo>
                  <a:lnTo>
                    <a:pt x="2558" y="279"/>
                  </a:lnTo>
                  <a:lnTo>
                    <a:pt x="2599" y="247"/>
                  </a:lnTo>
                  <a:lnTo>
                    <a:pt x="2568" y="237"/>
                  </a:lnTo>
                  <a:lnTo>
                    <a:pt x="2816" y="171"/>
                  </a:lnTo>
                  <a:lnTo>
                    <a:pt x="2794" y="152"/>
                  </a:lnTo>
                  <a:lnTo>
                    <a:pt x="2909" y="145"/>
                  </a:lnTo>
                  <a:lnTo>
                    <a:pt x="2908" y="167"/>
                  </a:lnTo>
                  <a:lnTo>
                    <a:pt x="2934" y="167"/>
                  </a:lnTo>
                  <a:lnTo>
                    <a:pt x="3018" y="137"/>
                  </a:lnTo>
                  <a:lnTo>
                    <a:pt x="3057" y="153"/>
                  </a:lnTo>
                  <a:lnTo>
                    <a:pt x="3019" y="117"/>
                  </a:lnTo>
                  <a:lnTo>
                    <a:pt x="3113" y="110"/>
                  </a:lnTo>
                  <a:lnTo>
                    <a:pt x="3116" y="64"/>
                  </a:lnTo>
                  <a:lnTo>
                    <a:pt x="3223" y="0"/>
                  </a:lnTo>
                  <a:lnTo>
                    <a:pt x="3300" y="38"/>
                  </a:lnTo>
                  <a:lnTo>
                    <a:pt x="3235" y="71"/>
                  </a:lnTo>
                  <a:lnTo>
                    <a:pt x="3348" y="69"/>
                  </a:lnTo>
                  <a:lnTo>
                    <a:pt x="3301" y="117"/>
                  </a:lnTo>
                  <a:lnTo>
                    <a:pt x="3491" y="92"/>
                  </a:lnTo>
                  <a:lnTo>
                    <a:pt x="3593" y="167"/>
                  </a:lnTo>
                  <a:lnTo>
                    <a:pt x="3577" y="194"/>
                  </a:lnTo>
                  <a:lnTo>
                    <a:pt x="3543" y="176"/>
                  </a:lnTo>
                  <a:lnTo>
                    <a:pt x="3590" y="201"/>
                  </a:lnTo>
                  <a:lnTo>
                    <a:pt x="3568" y="244"/>
                  </a:lnTo>
                  <a:lnTo>
                    <a:pt x="3223" y="456"/>
                  </a:lnTo>
                  <a:lnTo>
                    <a:pt x="3335" y="428"/>
                  </a:lnTo>
                  <a:lnTo>
                    <a:pt x="3311" y="401"/>
                  </a:lnTo>
                  <a:lnTo>
                    <a:pt x="3485" y="362"/>
                  </a:lnTo>
                  <a:lnTo>
                    <a:pt x="3437" y="367"/>
                  </a:lnTo>
                  <a:lnTo>
                    <a:pt x="3448" y="332"/>
                  </a:lnTo>
                  <a:lnTo>
                    <a:pt x="3543" y="362"/>
                  </a:lnTo>
                  <a:lnTo>
                    <a:pt x="3560" y="332"/>
                  </a:lnTo>
                  <a:lnTo>
                    <a:pt x="3579" y="401"/>
                  </a:lnTo>
                  <a:lnTo>
                    <a:pt x="3626" y="406"/>
                  </a:lnTo>
                  <a:lnTo>
                    <a:pt x="3582" y="376"/>
                  </a:lnTo>
                  <a:lnTo>
                    <a:pt x="3675" y="362"/>
                  </a:lnTo>
                  <a:lnTo>
                    <a:pt x="3786" y="375"/>
                  </a:lnTo>
                  <a:lnTo>
                    <a:pt x="3778" y="401"/>
                  </a:lnTo>
                  <a:lnTo>
                    <a:pt x="3871" y="424"/>
                  </a:lnTo>
                  <a:lnTo>
                    <a:pt x="3954" y="418"/>
                  </a:lnTo>
                  <a:lnTo>
                    <a:pt x="3958" y="353"/>
                  </a:lnTo>
                  <a:lnTo>
                    <a:pt x="3983" y="347"/>
                  </a:lnTo>
                  <a:lnTo>
                    <a:pt x="4193" y="418"/>
                  </a:lnTo>
                  <a:lnTo>
                    <a:pt x="4167" y="532"/>
                  </a:lnTo>
                  <a:lnTo>
                    <a:pt x="4264" y="608"/>
                  </a:lnTo>
                  <a:lnTo>
                    <a:pt x="4319" y="504"/>
                  </a:lnTo>
                  <a:lnTo>
                    <a:pt x="4354" y="550"/>
                  </a:lnTo>
                  <a:lnTo>
                    <a:pt x="4424" y="532"/>
                  </a:lnTo>
                  <a:lnTo>
                    <a:pt x="4519" y="568"/>
                  </a:lnTo>
                  <a:lnTo>
                    <a:pt x="4593" y="547"/>
                  </a:lnTo>
                  <a:lnTo>
                    <a:pt x="4589" y="504"/>
                  </a:lnTo>
                  <a:lnTo>
                    <a:pt x="4640" y="431"/>
                  </a:lnTo>
                  <a:lnTo>
                    <a:pt x="4957" y="482"/>
                  </a:lnTo>
                  <a:lnTo>
                    <a:pt x="4978" y="516"/>
                  </a:lnTo>
                  <a:lnTo>
                    <a:pt x="4938" y="531"/>
                  </a:lnTo>
                  <a:lnTo>
                    <a:pt x="5042" y="547"/>
                  </a:lnTo>
                  <a:lnTo>
                    <a:pt x="5080" y="597"/>
                  </a:lnTo>
                  <a:lnTo>
                    <a:pt x="5319" y="587"/>
                  </a:lnTo>
                  <a:lnTo>
                    <a:pt x="5362" y="628"/>
                  </a:lnTo>
                  <a:lnTo>
                    <a:pt x="5345" y="677"/>
                  </a:lnTo>
                  <a:lnTo>
                    <a:pt x="5415" y="712"/>
                  </a:lnTo>
                  <a:lnTo>
                    <a:pt x="5451" y="685"/>
                  </a:lnTo>
                  <a:lnTo>
                    <a:pt x="5622" y="705"/>
                  </a:lnTo>
                  <a:lnTo>
                    <a:pt x="5655" y="677"/>
                  </a:lnTo>
                  <a:lnTo>
                    <a:pt x="5677" y="721"/>
                  </a:lnTo>
                  <a:lnTo>
                    <a:pt x="5747" y="757"/>
                  </a:lnTo>
                  <a:lnTo>
                    <a:pt x="5780" y="732"/>
                  </a:lnTo>
                  <a:lnTo>
                    <a:pt x="5744" y="693"/>
                  </a:lnTo>
                  <a:lnTo>
                    <a:pt x="5765" y="660"/>
                  </a:lnTo>
                  <a:lnTo>
                    <a:pt x="6062" y="711"/>
                  </a:lnTo>
                  <a:lnTo>
                    <a:pt x="6258" y="838"/>
                  </a:lnTo>
                  <a:lnTo>
                    <a:pt x="6302" y="838"/>
                  </a:lnTo>
                  <a:lnTo>
                    <a:pt x="6352" y="942"/>
                  </a:lnTo>
                  <a:lnTo>
                    <a:pt x="6328" y="886"/>
                  </a:lnTo>
                  <a:lnTo>
                    <a:pt x="6361" y="881"/>
                  </a:lnTo>
                  <a:lnTo>
                    <a:pt x="6383" y="903"/>
                  </a:lnTo>
                  <a:lnTo>
                    <a:pt x="6439" y="896"/>
                  </a:lnTo>
                  <a:lnTo>
                    <a:pt x="6518" y="954"/>
                  </a:lnTo>
                  <a:lnTo>
                    <a:pt x="6404" y="1020"/>
                  </a:lnTo>
                  <a:lnTo>
                    <a:pt x="6428" y="1039"/>
                  </a:lnTo>
                  <a:lnTo>
                    <a:pt x="6387" y="1051"/>
                  </a:lnTo>
                  <a:lnTo>
                    <a:pt x="6420" y="1076"/>
                  </a:lnTo>
                  <a:lnTo>
                    <a:pt x="6352" y="1077"/>
                  </a:lnTo>
                  <a:lnTo>
                    <a:pt x="6327" y="1039"/>
                  </a:lnTo>
                  <a:lnTo>
                    <a:pt x="6303" y="1054"/>
                  </a:lnTo>
                  <a:lnTo>
                    <a:pt x="6258" y="993"/>
                  </a:lnTo>
                  <a:lnTo>
                    <a:pt x="6179" y="995"/>
                  </a:lnTo>
                  <a:lnTo>
                    <a:pt x="6158" y="958"/>
                  </a:lnTo>
                  <a:lnTo>
                    <a:pt x="6178" y="942"/>
                  </a:lnTo>
                  <a:lnTo>
                    <a:pt x="6150" y="942"/>
                  </a:lnTo>
                  <a:lnTo>
                    <a:pt x="6124" y="954"/>
                  </a:lnTo>
                  <a:lnTo>
                    <a:pt x="6151" y="996"/>
                  </a:lnTo>
                  <a:lnTo>
                    <a:pt x="6135" y="1023"/>
                  </a:lnTo>
                  <a:lnTo>
                    <a:pt x="6069" y="1065"/>
                  </a:lnTo>
                  <a:lnTo>
                    <a:pt x="6024" y="1055"/>
                  </a:lnTo>
                  <a:lnTo>
                    <a:pt x="6099" y="1173"/>
                  </a:lnTo>
                  <a:lnTo>
                    <a:pt x="6085" y="1219"/>
                  </a:lnTo>
                  <a:lnTo>
                    <a:pt x="6009" y="1187"/>
                  </a:lnTo>
                  <a:lnTo>
                    <a:pt x="6012" y="1206"/>
                  </a:lnTo>
                  <a:lnTo>
                    <a:pt x="5875" y="1264"/>
                  </a:lnTo>
                  <a:lnTo>
                    <a:pt x="5751" y="1384"/>
                  </a:lnTo>
                  <a:lnTo>
                    <a:pt x="5669" y="1338"/>
                  </a:lnTo>
                  <a:lnTo>
                    <a:pt x="5593" y="1387"/>
                  </a:lnTo>
                  <a:lnTo>
                    <a:pt x="5593" y="1344"/>
                  </a:lnTo>
                  <a:lnTo>
                    <a:pt x="5549" y="1388"/>
                  </a:lnTo>
                  <a:lnTo>
                    <a:pt x="5493" y="1386"/>
                  </a:lnTo>
                  <a:lnTo>
                    <a:pt x="5436" y="1502"/>
                  </a:lnTo>
                  <a:lnTo>
                    <a:pt x="5483" y="1526"/>
                  </a:lnTo>
                  <a:lnTo>
                    <a:pt x="5465" y="1564"/>
                  </a:lnTo>
                  <a:lnTo>
                    <a:pt x="5486" y="1625"/>
                  </a:lnTo>
                  <a:lnTo>
                    <a:pt x="5446" y="1614"/>
                  </a:lnTo>
                  <a:lnTo>
                    <a:pt x="5423" y="1668"/>
                  </a:lnTo>
                  <a:lnTo>
                    <a:pt x="5437" y="1714"/>
                  </a:lnTo>
                  <a:lnTo>
                    <a:pt x="5353" y="1753"/>
                  </a:lnTo>
                  <a:lnTo>
                    <a:pt x="5362" y="1808"/>
                  </a:lnTo>
                  <a:lnTo>
                    <a:pt x="5306" y="1822"/>
                  </a:lnTo>
                  <a:lnTo>
                    <a:pt x="5293" y="1881"/>
                  </a:lnTo>
                  <a:lnTo>
                    <a:pt x="5241" y="1943"/>
                  </a:lnTo>
                  <a:lnTo>
                    <a:pt x="5196" y="1714"/>
                  </a:lnTo>
                  <a:lnTo>
                    <a:pt x="5200" y="1591"/>
                  </a:lnTo>
                  <a:lnTo>
                    <a:pt x="5241" y="1518"/>
                  </a:lnTo>
                  <a:lnTo>
                    <a:pt x="5299" y="1503"/>
                  </a:lnTo>
                  <a:lnTo>
                    <a:pt x="5434" y="1350"/>
                  </a:lnTo>
                  <a:lnTo>
                    <a:pt x="5498" y="1318"/>
                  </a:lnTo>
                  <a:lnTo>
                    <a:pt x="5520" y="1230"/>
                  </a:lnTo>
                  <a:lnTo>
                    <a:pt x="5549" y="1207"/>
                  </a:lnTo>
                  <a:lnTo>
                    <a:pt x="5497" y="1206"/>
                  </a:lnTo>
                  <a:lnTo>
                    <a:pt x="5482" y="1279"/>
                  </a:lnTo>
                  <a:lnTo>
                    <a:pt x="5367" y="1340"/>
                  </a:lnTo>
                  <a:lnTo>
                    <a:pt x="5378" y="1246"/>
                  </a:lnTo>
                  <a:lnTo>
                    <a:pt x="5254" y="1268"/>
                  </a:lnTo>
                  <a:lnTo>
                    <a:pt x="5138" y="1387"/>
                  </a:lnTo>
                  <a:lnTo>
                    <a:pt x="5161" y="1438"/>
                  </a:lnTo>
                  <a:lnTo>
                    <a:pt x="5037" y="1455"/>
                  </a:lnTo>
                  <a:lnTo>
                    <a:pt x="5021" y="1440"/>
                  </a:lnTo>
                  <a:lnTo>
                    <a:pt x="5063" y="1432"/>
                  </a:lnTo>
                  <a:lnTo>
                    <a:pt x="4959" y="1400"/>
                  </a:lnTo>
                  <a:lnTo>
                    <a:pt x="4929" y="1432"/>
                  </a:lnTo>
                  <a:lnTo>
                    <a:pt x="4694" y="1433"/>
                  </a:lnTo>
                  <a:lnTo>
                    <a:pt x="4417" y="1709"/>
                  </a:lnTo>
                  <a:lnTo>
                    <a:pt x="4473" y="1721"/>
                  </a:lnTo>
                  <a:lnTo>
                    <a:pt x="4473" y="1771"/>
                  </a:lnTo>
                  <a:lnTo>
                    <a:pt x="4507" y="1740"/>
                  </a:lnTo>
                  <a:lnTo>
                    <a:pt x="4497" y="1783"/>
                  </a:lnTo>
                  <a:lnTo>
                    <a:pt x="4537" y="1759"/>
                  </a:lnTo>
                  <a:lnTo>
                    <a:pt x="4535" y="1786"/>
                  </a:lnTo>
                  <a:lnTo>
                    <a:pt x="4546" y="1740"/>
                  </a:lnTo>
                  <a:lnTo>
                    <a:pt x="4589" y="1741"/>
                  </a:lnTo>
                  <a:lnTo>
                    <a:pt x="4647" y="1801"/>
                  </a:lnTo>
                  <a:lnTo>
                    <a:pt x="4592" y="1806"/>
                  </a:lnTo>
                  <a:lnTo>
                    <a:pt x="4641" y="1824"/>
                  </a:lnTo>
                  <a:lnTo>
                    <a:pt x="4653" y="1866"/>
                  </a:lnTo>
                  <a:lnTo>
                    <a:pt x="4614" y="1952"/>
                  </a:lnTo>
                  <a:lnTo>
                    <a:pt x="4606" y="2082"/>
                  </a:lnTo>
                  <a:lnTo>
                    <a:pt x="4411" y="2358"/>
                  </a:lnTo>
                  <a:lnTo>
                    <a:pt x="4342" y="2396"/>
                  </a:lnTo>
                  <a:lnTo>
                    <a:pt x="4287" y="2358"/>
                  </a:lnTo>
                  <a:lnTo>
                    <a:pt x="4240" y="2412"/>
                  </a:lnTo>
                  <a:lnTo>
                    <a:pt x="4237" y="2401"/>
                  </a:lnTo>
                  <a:lnTo>
                    <a:pt x="4262" y="2358"/>
                  </a:lnTo>
                  <a:lnTo>
                    <a:pt x="4249" y="2289"/>
                  </a:lnTo>
                  <a:lnTo>
                    <a:pt x="4334" y="2261"/>
                  </a:lnTo>
                  <a:lnTo>
                    <a:pt x="4403" y="2077"/>
                  </a:lnTo>
                  <a:lnTo>
                    <a:pt x="4257" y="2121"/>
                  </a:lnTo>
                  <a:lnTo>
                    <a:pt x="4237" y="2052"/>
                  </a:lnTo>
                  <a:lnTo>
                    <a:pt x="4120" y="2010"/>
                  </a:lnTo>
                  <a:lnTo>
                    <a:pt x="4050" y="1821"/>
                  </a:lnTo>
                  <a:lnTo>
                    <a:pt x="3972" y="1786"/>
                  </a:lnTo>
                  <a:lnTo>
                    <a:pt x="3834" y="1837"/>
                  </a:lnTo>
                  <a:lnTo>
                    <a:pt x="3859" y="1878"/>
                  </a:lnTo>
                  <a:lnTo>
                    <a:pt x="3802" y="1990"/>
                  </a:lnTo>
                  <a:lnTo>
                    <a:pt x="3748" y="2020"/>
                  </a:lnTo>
                  <a:lnTo>
                    <a:pt x="3691" y="1993"/>
                  </a:lnTo>
                  <a:lnTo>
                    <a:pt x="3621" y="1981"/>
                  </a:lnTo>
                  <a:lnTo>
                    <a:pt x="3441" y="2033"/>
                  </a:lnTo>
                  <a:lnTo>
                    <a:pt x="3280" y="1956"/>
                  </a:lnTo>
                  <a:lnTo>
                    <a:pt x="3179" y="1967"/>
                  </a:lnTo>
                  <a:lnTo>
                    <a:pt x="3142" y="1905"/>
                  </a:lnTo>
                  <a:lnTo>
                    <a:pt x="3042" y="1866"/>
                  </a:lnTo>
                  <a:lnTo>
                    <a:pt x="2989" y="1908"/>
                  </a:lnTo>
                  <a:lnTo>
                    <a:pt x="2986" y="1992"/>
                  </a:lnTo>
                  <a:lnTo>
                    <a:pt x="2756" y="1955"/>
                  </a:lnTo>
                  <a:lnTo>
                    <a:pt x="2633" y="2033"/>
                  </a:lnTo>
                  <a:lnTo>
                    <a:pt x="2568" y="2063"/>
                  </a:lnTo>
                  <a:lnTo>
                    <a:pt x="2488" y="2002"/>
                  </a:lnTo>
                  <a:lnTo>
                    <a:pt x="2435" y="2036"/>
                  </a:lnTo>
                  <a:lnTo>
                    <a:pt x="2339" y="1993"/>
                  </a:lnTo>
                  <a:lnTo>
                    <a:pt x="2302" y="1990"/>
                  </a:lnTo>
                  <a:lnTo>
                    <a:pt x="2275" y="1923"/>
                  </a:lnTo>
                  <a:lnTo>
                    <a:pt x="2221" y="1923"/>
                  </a:lnTo>
                  <a:lnTo>
                    <a:pt x="2202" y="1935"/>
                  </a:lnTo>
                  <a:lnTo>
                    <a:pt x="2159" y="1885"/>
                  </a:lnTo>
                  <a:lnTo>
                    <a:pt x="2130" y="1898"/>
                  </a:lnTo>
                  <a:lnTo>
                    <a:pt x="2106" y="1914"/>
                  </a:lnTo>
                  <a:lnTo>
                    <a:pt x="1996" y="1812"/>
                  </a:lnTo>
                  <a:lnTo>
                    <a:pt x="1965" y="1802"/>
                  </a:lnTo>
                  <a:lnTo>
                    <a:pt x="1893" y="1724"/>
                  </a:lnTo>
                  <a:lnTo>
                    <a:pt x="1825" y="1771"/>
                  </a:lnTo>
                  <a:lnTo>
                    <a:pt x="1813" y="1739"/>
                  </a:lnTo>
                  <a:lnTo>
                    <a:pt x="1713" y="1733"/>
                  </a:lnTo>
                  <a:lnTo>
                    <a:pt x="1674" y="1678"/>
                  </a:lnTo>
                  <a:lnTo>
                    <a:pt x="1622" y="1682"/>
                  </a:lnTo>
                  <a:lnTo>
                    <a:pt x="1601" y="1705"/>
                  </a:lnTo>
                  <a:lnTo>
                    <a:pt x="1536" y="1718"/>
                  </a:lnTo>
                  <a:lnTo>
                    <a:pt x="1517" y="1705"/>
                  </a:lnTo>
                  <a:lnTo>
                    <a:pt x="1493" y="1749"/>
                  </a:lnTo>
                  <a:lnTo>
                    <a:pt x="1471" y="1739"/>
                  </a:lnTo>
                  <a:lnTo>
                    <a:pt x="1392" y="1751"/>
                  </a:lnTo>
                  <a:lnTo>
                    <a:pt x="1367" y="1739"/>
                  </a:lnTo>
                  <a:lnTo>
                    <a:pt x="1357" y="1751"/>
                  </a:lnTo>
                  <a:lnTo>
                    <a:pt x="1398" y="1802"/>
                  </a:lnTo>
                  <a:lnTo>
                    <a:pt x="1369" y="1832"/>
                  </a:lnTo>
                  <a:lnTo>
                    <a:pt x="1370" y="1874"/>
                  </a:lnTo>
                  <a:lnTo>
                    <a:pt x="1416" y="1875"/>
                  </a:lnTo>
                  <a:lnTo>
                    <a:pt x="1438" y="1914"/>
                  </a:lnTo>
                  <a:lnTo>
                    <a:pt x="1424" y="1944"/>
                  </a:lnTo>
                  <a:lnTo>
                    <a:pt x="1392" y="1923"/>
                  </a:lnTo>
                  <a:lnTo>
                    <a:pt x="1367" y="1943"/>
                  </a:lnTo>
                  <a:lnTo>
                    <a:pt x="1339" y="1927"/>
                  </a:lnTo>
                  <a:lnTo>
                    <a:pt x="1325" y="1898"/>
                  </a:lnTo>
                  <a:lnTo>
                    <a:pt x="1295" y="1914"/>
                  </a:lnTo>
                  <a:lnTo>
                    <a:pt x="1273" y="1900"/>
                  </a:lnTo>
                  <a:lnTo>
                    <a:pt x="1245" y="1923"/>
                  </a:lnTo>
                  <a:lnTo>
                    <a:pt x="1211" y="1929"/>
                  </a:lnTo>
                  <a:lnTo>
                    <a:pt x="1190" y="1898"/>
                  </a:lnTo>
                  <a:lnTo>
                    <a:pt x="1066" y="1890"/>
                  </a:lnTo>
                  <a:lnTo>
                    <a:pt x="1054" y="1905"/>
                  </a:lnTo>
                  <a:lnTo>
                    <a:pt x="1042" y="1904"/>
                  </a:lnTo>
                  <a:lnTo>
                    <a:pt x="1020" y="1937"/>
                  </a:lnTo>
                  <a:lnTo>
                    <a:pt x="1023" y="1970"/>
                  </a:lnTo>
                  <a:lnTo>
                    <a:pt x="1008" y="1973"/>
                  </a:lnTo>
                  <a:lnTo>
                    <a:pt x="999" y="1944"/>
                  </a:lnTo>
                  <a:lnTo>
                    <a:pt x="980" y="1947"/>
                  </a:lnTo>
                  <a:lnTo>
                    <a:pt x="975" y="2042"/>
                  </a:lnTo>
                  <a:lnTo>
                    <a:pt x="993" y="2070"/>
                  </a:lnTo>
                  <a:lnTo>
                    <a:pt x="993" y="2096"/>
                  </a:lnTo>
                  <a:lnTo>
                    <a:pt x="1015" y="2092"/>
                  </a:lnTo>
                  <a:lnTo>
                    <a:pt x="1042" y="2079"/>
                  </a:lnTo>
                  <a:lnTo>
                    <a:pt x="1064" y="2121"/>
                  </a:lnTo>
                  <a:lnTo>
                    <a:pt x="1078" y="2148"/>
                  </a:lnTo>
                  <a:lnTo>
                    <a:pt x="1097" y="2184"/>
                  </a:lnTo>
                  <a:lnTo>
                    <a:pt x="1126" y="2193"/>
                  </a:lnTo>
                  <a:lnTo>
                    <a:pt x="1089" y="2221"/>
                  </a:lnTo>
                  <a:lnTo>
                    <a:pt x="1065" y="2194"/>
                  </a:lnTo>
                  <a:lnTo>
                    <a:pt x="1040" y="2300"/>
                  </a:lnTo>
                  <a:lnTo>
                    <a:pt x="1070" y="2328"/>
                  </a:lnTo>
                  <a:lnTo>
                    <a:pt x="1095" y="2431"/>
                  </a:lnTo>
                  <a:lnTo>
                    <a:pt x="1071" y="2412"/>
                  </a:lnTo>
                  <a:lnTo>
                    <a:pt x="1047" y="2401"/>
                  </a:lnTo>
                  <a:lnTo>
                    <a:pt x="1015" y="2396"/>
                  </a:lnTo>
                  <a:lnTo>
                    <a:pt x="993" y="2384"/>
                  </a:lnTo>
                  <a:lnTo>
                    <a:pt x="973" y="2381"/>
                  </a:lnTo>
                  <a:lnTo>
                    <a:pt x="958" y="2345"/>
                  </a:lnTo>
                  <a:lnTo>
                    <a:pt x="918" y="2366"/>
                  </a:lnTo>
                  <a:lnTo>
                    <a:pt x="883" y="2365"/>
                  </a:lnTo>
                  <a:lnTo>
                    <a:pt x="856" y="2334"/>
                  </a:lnTo>
                  <a:lnTo>
                    <a:pt x="796" y="2303"/>
                  </a:lnTo>
                  <a:lnTo>
                    <a:pt x="737" y="2309"/>
                  </a:lnTo>
                  <a:lnTo>
                    <a:pt x="671" y="2258"/>
                  </a:lnTo>
                  <a:lnTo>
                    <a:pt x="722" y="2212"/>
                  </a:lnTo>
                  <a:lnTo>
                    <a:pt x="727" y="2170"/>
                  </a:lnTo>
                  <a:lnTo>
                    <a:pt x="726" y="2131"/>
                  </a:lnTo>
                  <a:lnTo>
                    <a:pt x="733" y="2098"/>
                  </a:lnTo>
                  <a:lnTo>
                    <a:pt x="765" y="2088"/>
                  </a:lnTo>
                  <a:lnTo>
                    <a:pt x="745" y="2027"/>
                  </a:lnTo>
                  <a:lnTo>
                    <a:pt x="708" y="2010"/>
                  </a:lnTo>
                  <a:lnTo>
                    <a:pt x="688" y="2000"/>
                  </a:lnTo>
                  <a:lnTo>
                    <a:pt x="660" y="2009"/>
                  </a:lnTo>
                  <a:lnTo>
                    <a:pt x="605" y="1992"/>
                  </a:lnTo>
                  <a:lnTo>
                    <a:pt x="562" y="1931"/>
                  </a:lnTo>
                  <a:lnTo>
                    <a:pt x="524" y="1913"/>
                  </a:lnTo>
                  <a:lnTo>
                    <a:pt x="505" y="1858"/>
                  </a:lnTo>
                  <a:lnTo>
                    <a:pt x="475" y="1851"/>
                  </a:lnTo>
                  <a:lnTo>
                    <a:pt x="444" y="1870"/>
                  </a:lnTo>
                  <a:lnTo>
                    <a:pt x="423" y="1881"/>
                  </a:lnTo>
                  <a:lnTo>
                    <a:pt x="412" y="1856"/>
                  </a:lnTo>
                  <a:lnTo>
                    <a:pt x="399" y="1831"/>
                  </a:lnTo>
                  <a:lnTo>
                    <a:pt x="441" y="1825"/>
                  </a:lnTo>
                  <a:lnTo>
                    <a:pt x="439" y="1810"/>
                  </a:lnTo>
                  <a:lnTo>
                    <a:pt x="429" y="1797"/>
                  </a:lnTo>
                  <a:lnTo>
                    <a:pt x="412" y="1785"/>
                  </a:lnTo>
                  <a:lnTo>
                    <a:pt x="391" y="1718"/>
                  </a:lnTo>
                  <a:lnTo>
                    <a:pt x="355" y="1686"/>
                  </a:lnTo>
                  <a:lnTo>
                    <a:pt x="322" y="1684"/>
                  </a:lnTo>
                  <a:lnTo>
                    <a:pt x="287" y="1684"/>
                  </a:lnTo>
                  <a:lnTo>
                    <a:pt x="265" y="1664"/>
                  </a:lnTo>
                  <a:lnTo>
                    <a:pt x="241" y="1660"/>
                  </a:lnTo>
                  <a:lnTo>
                    <a:pt x="222" y="1660"/>
                  </a:lnTo>
                  <a:lnTo>
                    <a:pt x="210" y="1678"/>
                  </a:lnTo>
                  <a:lnTo>
                    <a:pt x="186" y="1703"/>
                  </a:lnTo>
                  <a:lnTo>
                    <a:pt x="181" y="1730"/>
                  </a:lnTo>
                  <a:lnTo>
                    <a:pt x="173" y="1739"/>
                  </a:lnTo>
                  <a:lnTo>
                    <a:pt x="159" y="1783"/>
                  </a:lnTo>
                  <a:lnTo>
                    <a:pt x="150" y="1768"/>
                  </a:lnTo>
                  <a:lnTo>
                    <a:pt x="145" y="1752"/>
                  </a:lnTo>
                  <a:lnTo>
                    <a:pt x="0" y="1726"/>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25" name="Freeform 396"/>
            <p:cNvSpPr/>
            <p:nvPr/>
          </p:nvSpPr>
          <p:spPr bwMode="auto">
            <a:xfrm>
              <a:off x="5105973" y="1802849"/>
              <a:ext cx="90976" cy="44554"/>
            </a:xfrm>
            <a:custGeom>
              <a:avLst/>
              <a:gdLst>
                <a:gd name="T0" fmla="*/ 0 w 190"/>
                <a:gd name="T1" fmla="*/ 2 h 94"/>
                <a:gd name="T2" fmla="*/ 1 w 190"/>
                <a:gd name="T3" fmla="*/ 1 h 94"/>
                <a:gd name="T4" fmla="*/ 0 w 190"/>
                <a:gd name="T5" fmla="*/ 1 h 94"/>
                <a:gd name="T6" fmla="*/ 3 w 190"/>
                <a:gd name="T7" fmla="*/ 0 h 94"/>
                <a:gd name="T8" fmla="*/ 4 w 190"/>
                <a:gd name="T9" fmla="*/ 0 h 94"/>
                <a:gd name="T10" fmla="*/ 3 w 190"/>
                <a:gd name="T11" fmla="*/ 1 h 94"/>
                <a:gd name="T12" fmla="*/ 4 w 190"/>
                <a:gd name="T13" fmla="*/ 1 h 94"/>
                <a:gd name="T14" fmla="*/ 1 w 190"/>
                <a:gd name="T15" fmla="*/ 2 h 94"/>
                <a:gd name="T16" fmla="*/ 1 w 190"/>
                <a:gd name="T17" fmla="*/ 2 h 94"/>
                <a:gd name="T18" fmla="*/ 1 w 190"/>
                <a:gd name="T19" fmla="*/ 2 h 94"/>
                <a:gd name="T20" fmla="*/ 0 w 190"/>
                <a:gd name="T21" fmla="*/ 2 h 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0"/>
                <a:gd name="T34" fmla="*/ 0 h 94"/>
                <a:gd name="T35" fmla="*/ 190 w 190"/>
                <a:gd name="T36" fmla="*/ 94 h 9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0" h="94">
                  <a:moveTo>
                    <a:pt x="0" y="67"/>
                  </a:moveTo>
                  <a:lnTo>
                    <a:pt x="39" y="46"/>
                  </a:lnTo>
                  <a:lnTo>
                    <a:pt x="11" y="27"/>
                  </a:lnTo>
                  <a:lnTo>
                    <a:pt x="146" y="0"/>
                  </a:lnTo>
                  <a:lnTo>
                    <a:pt x="168" y="1"/>
                  </a:lnTo>
                  <a:lnTo>
                    <a:pt x="142" y="25"/>
                  </a:lnTo>
                  <a:lnTo>
                    <a:pt x="190" y="23"/>
                  </a:lnTo>
                  <a:lnTo>
                    <a:pt x="66" y="79"/>
                  </a:lnTo>
                  <a:lnTo>
                    <a:pt x="39" y="94"/>
                  </a:lnTo>
                  <a:lnTo>
                    <a:pt x="45" y="71"/>
                  </a:lnTo>
                  <a:lnTo>
                    <a:pt x="0" y="6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26" name="Freeform 397"/>
            <p:cNvSpPr/>
            <p:nvPr/>
          </p:nvSpPr>
          <p:spPr bwMode="auto">
            <a:xfrm>
              <a:off x="5132928" y="2265891"/>
              <a:ext cx="37064" cy="22276"/>
            </a:xfrm>
            <a:custGeom>
              <a:avLst/>
              <a:gdLst>
                <a:gd name="T0" fmla="*/ 0 w 75"/>
                <a:gd name="T1" fmla="*/ 1 h 49"/>
                <a:gd name="T2" fmla="*/ 1 w 75"/>
                <a:gd name="T3" fmla="*/ 0 h 49"/>
                <a:gd name="T4" fmla="*/ 2 w 75"/>
                <a:gd name="T5" fmla="*/ 1 h 49"/>
                <a:gd name="T6" fmla="*/ 0 w 75"/>
                <a:gd name="T7" fmla="*/ 1 h 49"/>
                <a:gd name="T8" fmla="*/ 0 60000 65536"/>
                <a:gd name="T9" fmla="*/ 0 60000 65536"/>
                <a:gd name="T10" fmla="*/ 0 60000 65536"/>
                <a:gd name="T11" fmla="*/ 0 60000 65536"/>
                <a:gd name="T12" fmla="*/ 0 w 75"/>
                <a:gd name="T13" fmla="*/ 0 h 49"/>
                <a:gd name="T14" fmla="*/ 75 w 75"/>
                <a:gd name="T15" fmla="*/ 49 h 49"/>
              </a:gdLst>
              <a:ahLst/>
              <a:cxnLst>
                <a:cxn ang="T8">
                  <a:pos x="T0" y="T1"/>
                </a:cxn>
                <a:cxn ang="T9">
                  <a:pos x="T2" y="T3"/>
                </a:cxn>
                <a:cxn ang="T10">
                  <a:pos x="T4" y="T5"/>
                </a:cxn>
                <a:cxn ang="T11">
                  <a:pos x="T6" y="T7"/>
                </a:cxn>
              </a:cxnLst>
              <a:rect l="T12" t="T13" r="T14" b="T15"/>
              <a:pathLst>
                <a:path w="75" h="49">
                  <a:moveTo>
                    <a:pt x="0" y="49"/>
                  </a:moveTo>
                  <a:lnTo>
                    <a:pt x="22" y="0"/>
                  </a:lnTo>
                  <a:lnTo>
                    <a:pt x="75" y="27"/>
                  </a:lnTo>
                  <a:lnTo>
                    <a:pt x="0" y="4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27" name="Freeform 398"/>
            <p:cNvSpPr/>
            <p:nvPr/>
          </p:nvSpPr>
          <p:spPr bwMode="auto">
            <a:xfrm>
              <a:off x="5196949" y="2127456"/>
              <a:ext cx="111193" cy="92290"/>
            </a:xfrm>
            <a:custGeom>
              <a:avLst/>
              <a:gdLst>
                <a:gd name="T0" fmla="*/ 0 w 229"/>
                <a:gd name="T1" fmla="*/ 2 h 204"/>
                <a:gd name="T2" fmla="*/ 0 w 229"/>
                <a:gd name="T3" fmla="*/ 3 h 204"/>
                <a:gd name="T4" fmla="*/ 1 w 229"/>
                <a:gd name="T5" fmla="*/ 3 h 204"/>
                <a:gd name="T6" fmla="*/ 2 w 229"/>
                <a:gd name="T7" fmla="*/ 4 h 204"/>
                <a:gd name="T8" fmla="*/ 2 w 229"/>
                <a:gd name="T9" fmla="*/ 3 h 204"/>
                <a:gd name="T10" fmla="*/ 2 w 229"/>
                <a:gd name="T11" fmla="*/ 5 h 204"/>
                <a:gd name="T12" fmla="*/ 5 w 229"/>
                <a:gd name="T13" fmla="*/ 5 h 204"/>
                <a:gd name="T14" fmla="*/ 4 w 229"/>
                <a:gd name="T15" fmla="*/ 4 h 204"/>
                <a:gd name="T16" fmla="*/ 3 w 229"/>
                <a:gd name="T17" fmla="*/ 3 h 204"/>
                <a:gd name="T18" fmla="*/ 3 w 229"/>
                <a:gd name="T19" fmla="*/ 1 h 204"/>
                <a:gd name="T20" fmla="*/ 5 w 229"/>
                <a:gd name="T21" fmla="*/ 0 h 204"/>
                <a:gd name="T22" fmla="*/ 1 w 229"/>
                <a:gd name="T23" fmla="*/ 0 h 204"/>
                <a:gd name="T24" fmla="*/ 1 w 229"/>
                <a:gd name="T25" fmla="*/ 2 h 204"/>
                <a:gd name="T26" fmla="*/ 0 w 229"/>
                <a:gd name="T27" fmla="*/ 2 h 20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29"/>
                <a:gd name="T43" fmla="*/ 0 h 204"/>
                <a:gd name="T44" fmla="*/ 229 w 229"/>
                <a:gd name="T45" fmla="*/ 204 h 20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29" h="204">
                  <a:moveTo>
                    <a:pt x="0" y="103"/>
                  </a:moveTo>
                  <a:lnTo>
                    <a:pt x="16" y="146"/>
                  </a:lnTo>
                  <a:lnTo>
                    <a:pt x="41" y="131"/>
                  </a:lnTo>
                  <a:lnTo>
                    <a:pt x="71" y="159"/>
                  </a:lnTo>
                  <a:lnTo>
                    <a:pt x="91" y="146"/>
                  </a:lnTo>
                  <a:lnTo>
                    <a:pt x="82" y="196"/>
                  </a:lnTo>
                  <a:lnTo>
                    <a:pt x="229" y="204"/>
                  </a:lnTo>
                  <a:lnTo>
                    <a:pt x="175" y="167"/>
                  </a:lnTo>
                  <a:lnTo>
                    <a:pt x="147" y="105"/>
                  </a:lnTo>
                  <a:lnTo>
                    <a:pt x="148" y="38"/>
                  </a:lnTo>
                  <a:lnTo>
                    <a:pt x="186" y="0"/>
                  </a:lnTo>
                  <a:lnTo>
                    <a:pt x="57" y="13"/>
                  </a:lnTo>
                  <a:lnTo>
                    <a:pt x="25" y="103"/>
                  </a:lnTo>
                  <a:lnTo>
                    <a:pt x="0" y="103"/>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28" name="Freeform 399"/>
            <p:cNvSpPr/>
            <p:nvPr/>
          </p:nvSpPr>
          <p:spPr bwMode="auto">
            <a:xfrm>
              <a:off x="5234014" y="1977883"/>
              <a:ext cx="283038" cy="149574"/>
            </a:xfrm>
            <a:custGeom>
              <a:avLst/>
              <a:gdLst>
                <a:gd name="T0" fmla="*/ 0 w 587"/>
                <a:gd name="T1" fmla="*/ 7 h 330"/>
                <a:gd name="T2" fmla="*/ 1 w 587"/>
                <a:gd name="T3" fmla="*/ 7 h 330"/>
                <a:gd name="T4" fmla="*/ 0 w 587"/>
                <a:gd name="T5" fmla="*/ 7 h 330"/>
                <a:gd name="T6" fmla="*/ 3 w 587"/>
                <a:gd name="T7" fmla="*/ 8 h 330"/>
                <a:gd name="T8" fmla="*/ 3 w 587"/>
                <a:gd name="T9" fmla="*/ 7 h 330"/>
                <a:gd name="T10" fmla="*/ 3 w 587"/>
                <a:gd name="T11" fmla="*/ 7 h 330"/>
                <a:gd name="T12" fmla="*/ 3 w 587"/>
                <a:gd name="T13" fmla="*/ 7 h 330"/>
                <a:gd name="T14" fmla="*/ 4 w 587"/>
                <a:gd name="T15" fmla="*/ 7 h 330"/>
                <a:gd name="T16" fmla="*/ 3 w 587"/>
                <a:gd name="T17" fmla="*/ 6 h 330"/>
                <a:gd name="T18" fmla="*/ 4 w 587"/>
                <a:gd name="T19" fmla="*/ 6 h 330"/>
                <a:gd name="T20" fmla="*/ 5 w 587"/>
                <a:gd name="T21" fmla="*/ 6 h 330"/>
                <a:gd name="T22" fmla="*/ 4 w 587"/>
                <a:gd name="T23" fmla="*/ 5 h 330"/>
                <a:gd name="T24" fmla="*/ 5 w 587"/>
                <a:gd name="T25" fmla="*/ 5 h 330"/>
                <a:gd name="T26" fmla="*/ 5 w 587"/>
                <a:gd name="T27" fmla="*/ 5 h 330"/>
                <a:gd name="T28" fmla="*/ 6 w 587"/>
                <a:gd name="T29" fmla="*/ 5 h 330"/>
                <a:gd name="T30" fmla="*/ 6 w 587"/>
                <a:gd name="T31" fmla="*/ 4 h 330"/>
                <a:gd name="T32" fmla="*/ 13 w 587"/>
                <a:gd name="T33" fmla="*/ 2 h 330"/>
                <a:gd name="T34" fmla="*/ 14 w 587"/>
                <a:gd name="T35" fmla="*/ 1 h 330"/>
                <a:gd name="T36" fmla="*/ 13 w 587"/>
                <a:gd name="T37" fmla="*/ 0 h 330"/>
                <a:gd name="T38" fmla="*/ 9 w 587"/>
                <a:gd name="T39" fmla="*/ 1 h 330"/>
                <a:gd name="T40" fmla="*/ 7 w 587"/>
                <a:gd name="T41" fmla="*/ 1 h 330"/>
                <a:gd name="T42" fmla="*/ 3 w 587"/>
                <a:gd name="T43" fmla="*/ 4 h 330"/>
                <a:gd name="T44" fmla="*/ 2 w 587"/>
                <a:gd name="T45" fmla="*/ 4 h 330"/>
                <a:gd name="T46" fmla="*/ 2 w 587"/>
                <a:gd name="T47" fmla="*/ 5 h 330"/>
                <a:gd name="T48" fmla="*/ 3 w 587"/>
                <a:gd name="T49" fmla="*/ 5 h 330"/>
                <a:gd name="T50" fmla="*/ 2 w 587"/>
                <a:gd name="T51" fmla="*/ 5 h 330"/>
                <a:gd name="T52" fmla="*/ 2 w 587"/>
                <a:gd name="T53" fmla="*/ 5 h 330"/>
                <a:gd name="T54" fmla="*/ 1 w 587"/>
                <a:gd name="T55" fmla="*/ 6 h 330"/>
                <a:gd name="T56" fmla="*/ 2 w 587"/>
                <a:gd name="T57" fmla="*/ 6 h 330"/>
                <a:gd name="T58" fmla="*/ 0 w 587"/>
                <a:gd name="T59" fmla="*/ 7 h 33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87"/>
                <a:gd name="T91" fmla="*/ 0 h 330"/>
                <a:gd name="T92" fmla="*/ 587 w 587"/>
                <a:gd name="T93" fmla="*/ 330 h 33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87" h="330">
                  <a:moveTo>
                    <a:pt x="0" y="284"/>
                  </a:moveTo>
                  <a:lnTo>
                    <a:pt x="58" y="293"/>
                  </a:lnTo>
                  <a:lnTo>
                    <a:pt x="18" y="321"/>
                  </a:lnTo>
                  <a:lnTo>
                    <a:pt x="117" y="330"/>
                  </a:lnTo>
                  <a:lnTo>
                    <a:pt x="120" y="293"/>
                  </a:lnTo>
                  <a:lnTo>
                    <a:pt x="149" y="298"/>
                  </a:lnTo>
                  <a:lnTo>
                    <a:pt x="119" y="279"/>
                  </a:lnTo>
                  <a:lnTo>
                    <a:pt x="158" y="286"/>
                  </a:lnTo>
                  <a:lnTo>
                    <a:pt x="149" y="244"/>
                  </a:lnTo>
                  <a:lnTo>
                    <a:pt x="167" y="270"/>
                  </a:lnTo>
                  <a:lnTo>
                    <a:pt x="196" y="245"/>
                  </a:lnTo>
                  <a:lnTo>
                    <a:pt x="177" y="217"/>
                  </a:lnTo>
                  <a:lnTo>
                    <a:pt x="239" y="222"/>
                  </a:lnTo>
                  <a:lnTo>
                    <a:pt x="221" y="205"/>
                  </a:lnTo>
                  <a:lnTo>
                    <a:pt x="249" y="209"/>
                  </a:lnTo>
                  <a:lnTo>
                    <a:pt x="265" y="175"/>
                  </a:lnTo>
                  <a:lnTo>
                    <a:pt x="558" y="71"/>
                  </a:lnTo>
                  <a:lnTo>
                    <a:pt x="587" y="30"/>
                  </a:lnTo>
                  <a:lnTo>
                    <a:pt x="530" y="0"/>
                  </a:lnTo>
                  <a:lnTo>
                    <a:pt x="409" y="67"/>
                  </a:lnTo>
                  <a:lnTo>
                    <a:pt x="282" y="67"/>
                  </a:lnTo>
                  <a:lnTo>
                    <a:pt x="147" y="155"/>
                  </a:lnTo>
                  <a:lnTo>
                    <a:pt x="71" y="165"/>
                  </a:lnTo>
                  <a:lnTo>
                    <a:pt x="76" y="205"/>
                  </a:lnTo>
                  <a:lnTo>
                    <a:pt x="116" y="209"/>
                  </a:lnTo>
                  <a:lnTo>
                    <a:pt x="70" y="210"/>
                  </a:lnTo>
                  <a:lnTo>
                    <a:pt x="91" y="226"/>
                  </a:lnTo>
                  <a:lnTo>
                    <a:pt x="58" y="245"/>
                  </a:lnTo>
                  <a:lnTo>
                    <a:pt x="97" y="263"/>
                  </a:lnTo>
                  <a:lnTo>
                    <a:pt x="0" y="284"/>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29" name="Freeform 400"/>
            <p:cNvSpPr/>
            <p:nvPr/>
          </p:nvSpPr>
          <p:spPr bwMode="auto">
            <a:xfrm>
              <a:off x="5397433" y="1780573"/>
              <a:ext cx="53912" cy="30232"/>
            </a:xfrm>
            <a:custGeom>
              <a:avLst/>
              <a:gdLst>
                <a:gd name="T0" fmla="*/ 0 w 115"/>
                <a:gd name="T1" fmla="*/ 1 h 66"/>
                <a:gd name="T2" fmla="*/ 1 w 115"/>
                <a:gd name="T3" fmla="*/ 1 h 66"/>
                <a:gd name="T4" fmla="*/ 3 w 115"/>
                <a:gd name="T5" fmla="*/ 1 h 66"/>
                <a:gd name="T6" fmla="*/ 1 w 115"/>
                <a:gd name="T7" fmla="*/ 0 h 66"/>
                <a:gd name="T8" fmla="*/ 0 w 115"/>
                <a:gd name="T9" fmla="*/ 1 h 66"/>
                <a:gd name="T10" fmla="*/ 0 60000 65536"/>
                <a:gd name="T11" fmla="*/ 0 60000 65536"/>
                <a:gd name="T12" fmla="*/ 0 60000 65536"/>
                <a:gd name="T13" fmla="*/ 0 60000 65536"/>
                <a:gd name="T14" fmla="*/ 0 60000 65536"/>
                <a:gd name="T15" fmla="*/ 0 w 115"/>
                <a:gd name="T16" fmla="*/ 0 h 66"/>
                <a:gd name="T17" fmla="*/ 115 w 115"/>
                <a:gd name="T18" fmla="*/ 66 h 66"/>
              </a:gdLst>
              <a:ahLst/>
              <a:cxnLst>
                <a:cxn ang="T10">
                  <a:pos x="T0" y="T1"/>
                </a:cxn>
                <a:cxn ang="T11">
                  <a:pos x="T2" y="T3"/>
                </a:cxn>
                <a:cxn ang="T12">
                  <a:pos x="T4" y="T5"/>
                </a:cxn>
                <a:cxn ang="T13">
                  <a:pos x="T6" y="T7"/>
                </a:cxn>
                <a:cxn ang="T14">
                  <a:pos x="T8" y="T9"/>
                </a:cxn>
              </a:cxnLst>
              <a:rect l="T15" t="T16" r="T17" b="T18"/>
              <a:pathLst>
                <a:path w="115" h="66">
                  <a:moveTo>
                    <a:pt x="0" y="47"/>
                  </a:moveTo>
                  <a:lnTo>
                    <a:pt x="32" y="66"/>
                  </a:lnTo>
                  <a:lnTo>
                    <a:pt x="115" y="43"/>
                  </a:lnTo>
                  <a:lnTo>
                    <a:pt x="66" y="0"/>
                  </a:lnTo>
                  <a:lnTo>
                    <a:pt x="0" y="4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30" name="Freeform 401"/>
            <p:cNvSpPr/>
            <p:nvPr/>
          </p:nvSpPr>
          <p:spPr bwMode="auto">
            <a:xfrm>
              <a:off x="5919704" y="1841039"/>
              <a:ext cx="48857" cy="19094"/>
            </a:xfrm>
            <a:custGeom>
              <a:avLst/>
              <a:gdLst>
                <a:gd name="T0" fmla="*/ 0 w 103"/>
                <a:gd name="T1" fmla="*/ 0 h 42"/>
                <a:gd name="T2" fmla="*/ 1 w 103"/>
                <a:gd name="T3" fmla="*/ 1 h 42"/>
                <a:gd name="T4" fmla="*/ 1 w 103"/>
                <a:gd name="T5" fmla="*/ 1 h 42"/>
                <a:gd name="T6" fmla="*/ 2 w 103"/>
                <a:gd name="T7" fmla="*/ 1 h 42"/>
                <a:gd name="T8" fmla="*/ 2 w 103"/>
                <a:gd name="T9" fmla="*/ 1 h 42"/>
                <a:gd name="T10" fmla="*/ 0 w 103"/>
                <a:gd name="T11" fmla="*/ 0 h 42"/>
                <a:gd name="T12" fmla="*/ 0 60000 65536"/>
                <a:gd name="T13" fmla="*/ 0 60000 65536"/>
                <a:gd name="T14" fmla="*/ 0 60000 65536"/>
                <a:gd name="T15" fmla="*/ 0 60000 65536"/>
                <a:gd name="T16" fmla="*/ 0 60000 65536"/>
                <a:gd name="T17" fmla="*/ 0 60000 65536"/>
                <a:gd name="T18" fmla="*/ 0 w 103"/>
                <a:gd name="T19" fmla="*/ 0 h 42"/>
                <a:gd name="T20" fmla="*/ 103 w 103"/>
                <a:gd name="T21" fmla="*/ 42 h 42"/>
              </a:gdLst>
              <a:ahLst/>
              <a:cxnLst>
                <a:cxn ang="T12">
                  <a:pos x="T0" y="T1"/>
                </a:cxn>
                <a:cxn ang="T13">
                  <a:pos x="T2" y="T3"/>
                </a:cxn>
                <a:cxn ang="T14">
                  <a:pos x="T4" y="T5"/>
                </a:cxn>
                <a:cxn ang="T15">
                  <a:pos x="T6" y="T7"/>
                </a:cxn>
                <a:cxn ang="T16">
                  <a:pos x="T8" y="T9"/>
                </a:cxn>
                <a:cxn ang="T17">
                  <a:pos x="T10" y="T11"/>
                </a:cxn>
              </a:cxnLst>
              <a:rect l="T18" t="T19" r="T20" b="T21"/>
              <a:pathLst>
                <a:path w="103" h="42">
                  <a:moveTo>
                    <a:pt x="0" y="0"/>
                  </a:moveTo>
                  <a:lnTo>
                    <a:pt x="46" y="34"/>
                  </a:lnTo>
                  <a:lnTo>
                    <a:pt x="31" y="42"/>
                  </a:lnTo>
                  <a:lnTo>
                    <a:pt x="70" y="41"/>
                  </a:lnTo>
                  <a:lnTo>
                    <a:pt x="103" y="20"/>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31" name="Freeform 402"/>
            <p:cNvSpPr/>
            <p:nvPr/>
          </p:nvSpPr>
          <p:spPr bwMode="auto">
            <a:xfrm>
              <a:off x="5929814" y="1786938"/>
              <a:ext cx="116248" cy="55692"/>
            </a:xfrm>
            <a:custGeom>
              <a:avLst/>
              <a:gdLst>
                <a:gd name="T0" fmla="*/ 0 w 242"/>
                <a:gd name="T1" fmla="*/ 2 h 123"/>
                <a:gd name="T2" fmla="*/ 1 w 242"/>
                <a:gd name="T3" fmla="*/ 1 h 123"/>
                <a:gd name="T4" fmla="*/ 4 w 242"/>
                <a:gd name="T5" fmla="*/ 0 h 123"/>
                <a:gd name="T6" fmla="*/ 6 w 242"/>
                <a:gd name="T7" fmla="*/ 1 h 123"/>
                <a:gd name="T8" fmla="*/ 5 w 242"/>
                <a:gd name="T9" fmla="*/ 2 h 123"/>
                <a:gd name="T10" fmla="*/ 5 w 242"/>
                <a:gd name="T11" fmla="*/ 2 h 123"/>
                <a:gd name="T12" fmla="*/ 2 w 242"/>
                <a:gd name="T13" fmla="*/ 3 h 123"/>
                <a:gd name="T14" fmla="*/ 0 w 242"/>
                <a:gd name="T15" fmla="*/ 2 h 123"/>
                <a:gd name="T16" fmla="*/ 0 60000 65536"/>
                <a:gd name="T17" fmla="*/ 0 60000 65536"/>
                <a:gd name="T18" fmla="*/ 0 60000 65536"/>
                <a:gd name="T19" fmla="*/ 0 60000 65536"/>
                <a:gd name="T20" fmla="*/ 0 60000 65536"/>
                <a:gd name="T21" fmla="*/ 0 60000 65536"/>
                <a:gd name="T22" fmla="*/ 0 60000 65536"/>
                <a:gd name="T23" fmla="*/ 0 60000 65536"/>
                <a:gd name="T24" fmla="*/ 0 w 242"/>
                <a:gd name="T25" fmla="*/ 0 h 123"/>
                <a:gd name="T26" fmla="*/ 242 w 242"/>
                <a:gd name="T27" fmla="*/ 123 h 1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2" h="123">
                  <a:moveTo>
                    <a:pt x="0" y="100"/>
                  </a:moveTo>
                  <a:lnTo>
                    <a:pt x="65" y="33"/>
                  </a:lnTo>
                  <a:lnTo>
                    <a:pt x="156" y="0"/>
                  </a:lnTo>
                  <a:lnTo>
                    <a:pt x="242" y="59"/>
                  </a:lnTo>
                  <a:lnTo>
                    <a:pt x="212" y="71"/>
                  </a:lnTo>
                  <a:lnTo>
                    <a:pt x="220" y="98"/>
                  </a:lnTo>
                  <a:lnTo>
                    <a:pt x="95" y="123"/>
                  </a:lnTo>
                  <a:lnTo>
                    <a:pt x="0" y="10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32" name="Freeform 403"/>
            <p:cNvSpPr/>
            <p:nvPr/>
          </p:nvSpPr>
          <p:spPr bwMode="auto">
            <a:xfrm>
              <a:off x="5953400" y="1836265"/>
              <a:ext cx="131410" cy="63648"/>
            </a:xfrm>
            <a:custGeom>
              <a:avLst/>
              <a:gdLst>
                <a:gd name="T0" fmla="*/ 0 w 274"/>
                <a:gd name="T1" fmla="*/ 1 h 142"/>
                <a:gd name="T2" fmla="*/ 1 w 274"/>
                <a:gd name="T3" fmla="*/ 1 h 142"/>
                <a:gd name="T4" fmla="*/ 2 w 274"/>
                <a:gd name="T5" fmla="*/ 3 h 142"/>
                <a:gd name="T6" fmla="*/ 3 w 274"/>
                <a:gd name="T7" fmla="*/ 2 h 142"/>
                <a:gd name="T8" fmla="*/ 5 w 274"/>
                <a:gd name="T9" fmla="*/ 3 h 142"/>
                <a:gd name="T10" fmla="*/ 6 w 274"/>
                <a:gd name="T11" fmla="*/ 3 h 142"/>
                <a:gd name="T12" fmla="*/ 5 w 274"/>
                <a:gd name="T13" fmla="*/ 2 h 142"/>
                <a:gd name="T14" fmla="*/ 6 w 274"/>
                <a:gd name="T15" fmla="*/ 2 h 142"/>
                <a:gd name="T16" fmla="*/ 6 w 274"/>
                <a:gd name="T17" fmla="*/ 1 h 142"/>
                <a:gd name="T18" fmla="*/ 5 w 274"/>
                <a:gd name="T19" fmla="*/ 0 h 142"/>
                <a:gd name="T20" fmla="*/ 4 w 274"/>
                <a:gd name="T21" fmla="*/ 1 h 142"/>
                <a:gd name="T22" fmla="*/ 5 w 274"/>
                <a:gd name="T23" fmla="*/ 1 h 142"/>
                <a:gd name="T24" fmla="*/ 4 w 274"/>
                <a:gd name="T25" fmla="*/ 0 h 142"/>
                <a:gd name="T26" fmla="*/ 2 w 274"/>
                <a:gd name="T27" fmla="*/ 0 h 142"/>
                <a:gd name="T28" fmla="*/ 0 w 274"/>
                <a:gd name="T29" fmla="*/ 1 h 14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4"/>
                <a:gd name="T46" fmla="*/ 0 h 142"/>
                <a:gd name="T47" fmla="*/ 274 w 274"/>
                <a:gd name="T48" fmla="*/ 142 h 14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4" h="142">
                  <a:moveTo>
                    <a:pt x="0" y="61"/>
                  </a:moveTo>
                  <a:lnTo>
                    <a:pt x="50" y="68"/>
                  </a:lnTo>
                  <a:lnTo>
                    <a:pt x="85" y="118"/>
                  </a:lnTo>
                  <a:lnTo>
                    <a:pt x="114" y="103"/>
                  </a:lnTo>
                  <a:lnTo>
                    <a:pt x="225" y="142"/>
                  </a:lnTo>
                  <a:lnTo>
                    <a:pt x="264" y="126"/>
                  </a:lnTo>
                  <a:lnTo>
                    <a:pt x="235" y="88"/>
                  </a:lnTo>
                  <a:lnTo>
                    <a:pt x="258" y="98"/>
                  </a:lnTo>
                  <a:lnTo>
                    <a:pt x="274" y="39"/>
                  </a:lnTo>
                  <a:lnTo>
                    <a:pt x="215" y="12"/>
                  </a:lnTo>
                  <a:lnTo>
                    <a:pt x="156" y="52"/>
                  </a:lnTo>
                  <a:lnTo>
                    <a:pt x="203" y="31"/>
                  </a:lnTo>
                  <a:lnTo>
                    <a:pt x="173" y="0"/>
                  </a:lnTo>
                  <a:lnTo>
                    <a:pt x="79" y="11"/>
                  </a:lnTo>
                  <a:lnTo>
                    <a:pt x="0" y="6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33" name="Freeform 404"/>
            <p:cNvSpPr/>
            <p:nvPr/>
          </p:nvSpPr>
          <p:spPr bwMode="auto">
            <a:xfrm>
              <a:off x="6076387" y="1868089"/>
              <a:ext cx="109509" cy="66830"/>
            </a:xfrm>
            <a:custGeom>
              <a:avLst/>
              <a:gdLst>
                <a:gd name="T0" fmla="*/ 0 w 226"/>
                <a:gd name="T1" fmla="*/ 3 h 145"/>
                <a:gd name="T2" fmla="*/ 0 w 226"/>
                <a:gd name="T3" fmla="*/ 3 h 145"/>
                <a:gd name="T4" fmla="*/ 5 w 226"/>
                <a:gd name="T5" fmla="*/ 3 h 145"/>
                <a:gd name="T6" fmla="*/ 5 w 226"/>
                <a:gd name="T7" fmla="*/ 2 h 145"/>
                <a:gd name="T8" fmla="*/ 4 w 226"/>
                <a:gd name="T9" fmla="*/ 1 h 145"/>
                <a:gd name="T10" fmla="*/ 3 w 226"/>
                <a:gd name="T11" fmla="*/ 1 h 145"/>
                <a:gd name="T12" fmla="*/ 3 w 226"/>
                <a:gd name="T13" fmla="*/ 0 h 145"/>
                <a:gd name="T14" fmla="*/ 3 w 226"/>
                <a:gd name="T15" fmla="*/ 0 h 145"/>
                <a:gd name="T16" fmla="*/ 1 w 226"/>
                <a:gd name="T17" fmla="*/ 3 h 145"/>
                <a:gd name="T18" fmla="*/ 0 w 226"/>
                <a:gd name="T19" fmla="*/ 3 h 1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6"/>
                <a:gd name="T31" fmla="*/ 0 h 145"/>
                <a:gd name="T32" fmla="*/ 226 w 226"/>
                <a:gd name="T33" fmla="*/ 145 h 1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6" h="145">
                  <a:moveTo>
                    <a:pt x="0" y="125"/>
                  </a:moveTo>
                  <a:lnTo>
                    <a:pt x="17" y="145"/>
                  </a:lnTo>
                  <a:lnTo>
                    <a:pt x="209" y="117"/>
                  </a:lnTo>
                  <a:lnTo>
                    <a:pt x="226" y="69"/>
                  </a:lnTo>
                  <a:lnTo>
                    <a:pt x="172" y="30"/>
                  </a:lnTo>
                  <a:lnTo>
                    <a:pt x="126" y="45"/>
                  </a:lnTo>
                  <a:lnTo>
                    <a:pt x="134" y="12"/>
                  </a:lnTo>
                  <a:lnTo>
                    <a:pt x="110" y="0"/>
                  </a:lnTo>
                  <a:lnTo>
                    <a:pt x="20" y="108"/>
                  </a:lnTo>
                  <a:lnTo>
                    <a:pt x="0" y="12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34" name="Freeform 405"/>
            <p:cNvSpPr/>
            <p:nvPr/>
          </p:nvSpPr>
          <p:spPr bwMode="auto">
            <a:xfrm>
              <a:off x="6755339" y="2008115"/>
              <a:ext cx="124672" cy="63648"/>
            </a:xfrm>
            <a:custGeom>
              <a:avLst/>
              <a:gdLst>
                <a:gd name="T0" fmla="*/ 0 w 258"/>
                <a:gd name="T1" fmla="*/ 2 h 136"/>
                <a:gd name="T2" fmla="*/ 1 w 258"/>
                <a:gd name="T3" fmla="*/ 0 h 136"/>
                <a:gd name="T4" fmla="*/ 2 w 258"/>
                <a:gd name="T5" fmla="*/ 0 h 136"/>
                <a:gd name="T6" fmla="*/ 3 w 258"/>
                <a:gd name="T7" fmla="*/ 1 h 136"/>
                <a:gd name="T8" fmla="*/ 4 w 258"/>
                <a:gd name="T9" fmla="*/ 0 h 136"/>
                <a:gd name="T10" fmla="*/ 5 w 258"/>
                <a:gd name="T11" fmla="*/ 1 h 136"/>
                <a:gd name="T12" fmla="*/ 5 w 258"/>
                <a:gd name="T13" fmla="*/ 2 h 136"/>
                <a:gd name="T14" fmla="*/ 6 w 258"/>
                <a:gd name="T15" fmla="*/ 3 h 136"/>
                <a:gd name="T16" fmla="*/ 3 w 258"/>
                <a:gd name="T17" fmla="*/ 3 h 136"/>
                <a:gd name="T18" fmla="*/ 3 w 258"/>
                <a:gd name="T19" fmla="*/ 3 h 136"/>
                <a:gd name="T20" fmla="*/ 2 w 258"/>
                <a:gd name="T21" fmla="*/ 4 h 136"/>
                <a:gd name="T22" fmla="*/ 0 w 258"/>
                <a:gd name="T23" fmla="*/ 2 h 1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8"/>
                <a:gd name="T37" fmla="*/ 0 h 136"/>
                <a:gd name="T38" fmla="*/ 258 w 258"/>
                <a:gd name="T39" fmla="*/ 136 h 1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8" h="136">
                  <a:moveTo>
                    <a:pt x="0" y="73"/>
                  </a:moveTo>
                  <a:lnTo>
                    <a:pt x="53" y="5"/>
                  </a:lnTo>
                  <a:lnTo>
                    <a:pt x="88" y="0"/>
                  </a:lnTo>
                  <a:lnTo>
                    <a:pt x="147" y="50"/>
                  </a:lnTo>
                  <a:lnTo>
                    <a:pt x="157" y="13"/>
                  </a:lnTo>
                  <a:lnTo>
                    <a:pt x="220" y="44"/>
                  </a:lnTo>
                  <a:lnTo>
                    <a:pt x="216" y="93"/>
                  </a:lnTo>
                  <a:lnTo>
                    <a:pt x="258" y="112"/>
                  </a:lnTo>
                  <a:lnTo>
                    <a:pt x="123" y="120"/>
                  </a:lnTo>
                  <a:lnTo>
                    <a:pt x="115" y="98"/>
                  </a:lnTo>
                  <a:lnTo>
                    <a:pt x="92" y="136"/>
                  </a:lnTo>
                  <a:lnTo>
                    <a:pt x="0" y="73"/>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35" name="Freeform 406"/>
            <p:cNvSpPr/>
            <p:nvPr/>
          </p:nvSpPr>
          <p:spPr bwMode="auto">
            <a:xfrm>
              <a:off x="6842946" y="2011298"/>
              <a:ext cx="75814" cy="42963"/>
            </a:xfrm>
            <a:custGeom>
              <a:avLst/>
              <a:gdLst>
                <a:gd name="T0" fmla="*/ 0 w 158"/>
                <a:gd name="T1" fmla="*/ 0 h 92"/>
                <a:gd name="T2" fmla="*/ 1 w 158"/>
                <a:gd name="T3" fmla="*/ 1 h 92"/>
                <a:gd name="T4" fmla="*/ 1 w 158"/>
                <a:gd name="T5" fmla="*/ 2 h 92"/>
                <a:gd name="T6" fmla="*/ 1 w 158"/>
                <a:gd name="T7" fmla="*/ 2 h 92"/>
                <a:gd name="T8" fmla="*/ 3 w 158"/>
                <a:gd name="T9" fmla="*/ 2 h 92"/>
                <a:gd name="T10" fmla="*/ 4 w 158"/>
                <a:gd name="T11" fmla="*/ 1 h 92"/>
                <a:gd name="T12" fmla="*/ 0 w 158"/>
                <a:gd name="T13" fmla="*/ 0 h 92"/>
                <a:gd name="T14" fmla="*/ 0 60000 65536"/>
                <a:gd name="T15" fmla="*/ 0 60000 65536"/>
                <a:gd name="T16" fmla="*/ 0 60000 65536"/>
                <a:gd name="T17" fmla="*/ 0 60000 65536"/>
                <a:gd name="T18" fmla="*/ 0 60000 65536"/>
                <a:gd name="T19" fmla="*/ 0 60000 65536"/>
                <a:gd name="T20" fmla="*/ 0 60000 65536"/>
                <a:gd name="T21" fmla="*/ 0 w 158"/>
                <a:gd name="T22" fmla="*/ 0 h 92"/>
                <a:gd name="T23" fmla="*/ 158 w 158"/>
                <a:gd name="T24" fmla="*/ 92 h 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 h="92">
                  <a:moveTo>
                    <a:pt x="0" y="0"/>
                  </a:moveTo>
                  <a:lnTo>
                    <a:pt x="50" y="33"/>
                  </a:lnTo>
                  <a:lnTo>
                    <a:pt x="39" y="65"/>
                  </a:lnTo>
                  <a:lnTo>
                    <a:pt x="64" y="92"/>
                  </a:lnTo>
                  <a:lnTo>
                    <a:pt x="110" y="92"/>
                  </a:lnTo>
                  <a:lnTo>
                    <a:pt x="158" y="57"/>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36" name="Freeform 407"/>
            <p:cNvSpPr/>
            <p:nvPr/>
          </p:nvSpPr>
          <p:spPr bwMode="auto">
            <a:xfrm>
              <a:off x="6851369" y="2732114"/>
              <a:ext cx="53912" cy="219587"/>
            </a:xfrm>
            <a:custGeom>
              <a:avLst/>
              <a:gdLst>
                <a:gd name="T0" fmla="*/ 0 w 115"/>
                <a:gd name="T1" fmla="*/ 3 h 483"/>
                <a:gd name="T2" fmla="*/ 0 w 115"/>
                <a:gd name="T3" fmla="*/ 4 h 483"/>
                <a:gd name="T4" fmla="*/ 0 w 115"/>
                <a:gd name="T5" fmla="*/ 11 h 483"/>
                <a:gd name="T6" fmla="*/ 1 w 115"/>
                <a:gd name="T7" fmla="*/ 10 h 483"/>
                <a:gd name="T8" fmla="*/ 1 w 115"/>
                <a:gd name="T9" fmla="*/ 11 h 483"/>
                <a:gd name="T10" fmla="*/ 1 w 115"/>
                <a:gd name="T11" fmla="*/ 9 h 483"/>
                <a:gd name="T12" fmla="*/ 1 w 115"/>
                <a:gd name="T13" fmla="*/ 7 h 483"/>
                <a:gd name="T14" fmla="*/ 3 w 115"/>
                <a:gd name="T15" fmla="*/ 8 h 483"/>
                <a:gd name="T16" fmla="*/ 1 w 115"/>
                <a:gd name="T17" fmla="*/ 4 h 483"/>
                <a:gd name="T18" fmla="*/ 1 w 115"/>
                <a:gd name="T19" fmla="*/ 0 h 483"/>
                <a:gd name="T20" fmla="*/ 0 w 115"/>
                <a:gd name="T21" fmla="*/ 3 h 48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5"/>
                <a:gd name="T34" fmla="*/ 0 h 483"/>
                <a:gd name="T35" fmla="*/ 115 w 115"/>
                <a:gd name="T36" fmla="*/ 483 h 48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5" h="483">
                  <a:moveTo>
                    <a:pt x="0" y="123"/>
                  </a:moveTo>
                  <a:lnTo>
                    <a:pt x="19" y="182"/>
                  </a:lnTo>
                  <a:lnTo>
                    <a:pt x="19" y="483"/>
                  </a:lnTo>
                  <a:lnTo>
                    <a:pt x="39" y="446"/>
                  </a:lnTo>
                  <a:lnTo>
                    <a:pt x="70" y="469"/>
                  </a:lnTo>
                  <a:lnTo>
                    <a:pt x="32" y="387"/>
                  </a:lnTo>
                  <a:lnTo>
                    <a:pt x="53" y="304"/>
                  </a:lnTo>
                  <a:lnTo>
                    <a:pt x="115" y="329"/>
                  </a:lnTo>
                  <a:lnTo>
                    <a:pt x="57" y="169"/>
                  </a:lnTo>
                  <a:lnTo>
                    <a:pt x="39" y="0"/>
                  </a:lnTo>
                  <a:lnTo>
                    <a:pt x="0" y="123"/>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37" name="Freeform 408"/>
            <p:cNvSpPr/>
            <p:nvPr/>
          </p:nvSpPr>
          <p:spPr bwMode="auto">
            <a:xfrm>
              <a:off x="6933922" y="2035166"/>
              <a:ext cx="84237" cy="31825"/>
            </a:xfrm>
            <a:custGeom>
              <a:avLst/>
              <a:gdLst>
                <a:gd name="T0" fmla="*/ 0 w 179"/>
                <a:gd name="T1" fmla="*/ 0 h 70"/>
                <a:gd name="T2" fmla="*/ 1 w 179"/>
                <a:gd name="T3" fmla="*/ 1 h 70"/>
                <a:gd name="T4" fmla="*/ 3 w 179"/>
                <a:gd name="T5" fmla="*/ 2 h 70"/>
                <a:gd name="T6" fmla="*/ 4 w 179"/>
                <a:gd name="T7" fmla="*/ 1 h 70"/>
                <a:gd name="T8" fmla="*/ 0 w 179"/>
                <a:gd name="T9" fmla="*/ 0 h 70"/>
                <a:gd name="T10" fmla="*/ 0 60000 65536"/>
                <a:gd name="T11" fmla="*/ 0 60000 65536"/>
                <a:gd name="T12" fmla="*/ 0 60000 65536"/>
                <a:gd name="T13" fmla="*/ 0 60000 65536"/>
                <a:gd name="T14" fmla="*/ 0 60000 65536"/>
                <a:gd name="T15" fmla="*/ 0 w 179"/>
                <a:gd name="T16" fmla="*/ 0 h 70"/>
                <a:gd name="T17" fmla="*/ 179 w 179"/>
                <a:gd name="T18" fmla="*/ 70 h 70"/>
              </a:gdLst>
              <a:ahLst/>
              <a:cxnLst>
                <a:cxn ang="T10">
                  <a:pos x="T0" y="T1"/>
                </a:cxn>
                <a:cxn ang="T11">
                  <a:pos x="T2" y="T3"/>
                </a:cxn>
                <a:cxn ang="T12">
                  <a:pos x="T4" y="T5"/>
                </a:cxn>
                <a:cxn ang="T13">
                  <a:pos x="T6" y="T7"/>
                </a:cxn>
                <a:cxn ang="T14">
                  <a:pos x="T8" y="T9"/>
                </a:cxn>
              </a:cxnLst>
              <a:rect l="T15" t="T16" r="T17" b="T18"/>
              <a:pathLst>
                <a:path w="179" h="70">
                  <a:moveTo>
                    <a:pt x="0" y="0"/>
                  </a:moveTo>
                  <a:lnTo>
                    <a:pt x="31" y="47"/>
                  </a:lnTo>
                  <a:lnTo>
                    <a:pt x="112" y="70"/>
                  </a:lnTo>
                  <a:lnTo>
                    <a:pt x="179" y="55"/>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38" name="Freeform 409"/>
            <p:cNvSpPr/>
            <p:nvPr/>
          </p:nvSpPr>
          <p:spPr bwMode="auto">
            <a:xfrm>
              <a:off x="4086701" y="3008984"/>
              <a:ext cx="224071" cy="178215"/>
            </a:xfrm>
            <a:custGeom>
              <a:avLst/>
              <a:gdLst>
                <a:gd name="T0" fmla="*/ 0 w 469"/>
                <a:gd name="T1" fmla="*/ 1 h 392"/>
                <a:gd name="T2" fmla="*/ 0 w 469"/>
                <a:gd name="T3" fmla="*/ 2 h 392"/>
                <a:gd name="T4" fmla="*/ 3 w 469"/>
                <a:gd name="T5" fmla="*/ 3 h 392"/>
                <a:gd name="T6" fmla="*/ 2 w 469"/>
                <a:gd name="T7" fmla="*/ 5 h 392"/>
                <a:gd name="T8" fmla="*/ 2 w 469"/>
                <a:gd name="T9" fmla="*/ 8 h 392"/>
                <a:gd name="T10" fmla="*/ 3 w 469"/>
                <a:gd name="T11" fmla="*/ 9 h 392"/>
                <a:gd name="T12" fmla="*/ 6 w 469"/>
                <a:gd name="T13" fmla="*/ 8 h 392"/>
                <a:gd name="T14" fmla="*/ 8 w 469"/>
                <a:gd name="T15" fmla="*/ 6 h 392"/>
                <a:gd name="T16" fmla="*/ 8 w 469"/>
                <a:gd name="T17" fmla="*/ 5 h 392"/>
                <a:gd name="T18" fmla="*/ 9 w 469"/>
                <a:gd name="T19" fmla="*/ 3 h 392"/>
                <a:gd name="T20" fmla="*/ 11 w 469"/>
                <a:gd name="T21" fmla="*/ 2 h 392"/>
                <a:gd name="T22" fmla="*/ 11 w 469"/>
                <a:gd name="T23" fmla="*/ 1 h 392"/>
                <a:gd name="T24" fmla="*/ 9 w 469"/>
                <a:gd name="T25" fmla="*/ 1 h 392"/>
                <a:gd name="T26" fmla="*/ 9 w 469"/>
                <a:gd name="T27" fmla="*/ 1 h 392"/>
                <a:gd name="T28" fmla="*/ 6 w 469"/>
                <a:gd name="T29" fmla="*/ 0 h 392"/>
                <a:gd name="T30" fmla="*/ 1 w 469"/>
                <a:gd name="T31" fmla="*/ 0 h 392"/>
                <a:gd name="T32" fmla="*/ 0 w 469"/>
                <a:gd name="T33" fmla="*/ 1 h 3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9"/>
                <a:gd name="T52" fmla="*/ 0 h 392"/>
                <a:gd name="T53" fmla="*/ 469 w 469"/>
                <a:gd name="T54" fmla="*/ 392 h 3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9" h="392">
                  <a:moveTo>
                    <a:pt x="0" y="33"/>
                  </a:moveTo>
                  <a:lnTo>
                    <a:pt x="13" y="97"/>
                  </a:lnTo>
                  <a:lnTo>
                    <a:pt x="112" y="106"/>
                  </a:lnTo>
                  <a:lnTo>
                    <a:pt x="70" y="209"/>
                  </a:lnTo>
                  <a:lnTo>
                    <a:pt x="70" y="335"/>
                  </a:lnTo>
                  <a:lnTo>
                    <a:pt x="138" y="392"/>
                  </a:lnTo>
                  <a:lnTo>
                    <a:pt x="275" y="355"/>
                  </a:lnTo>
                  <a:lnTo>
                    <a:pt x="354" y="261"/>
                  </a:lnTo>
                  <a:lnTo>
                    <a:pt x="338" y="223"/>
                  </a:lnTo>
                  <a:lnTo>
                    <a:pt x="379" y="152"/>
                  </a:lnTo>
                  <a:lnTo>
                    <a:pt x="468" y="98"/>
                  </a:lnTo>
                  <a:lnTo>
                    <a:pt x="469" y="67"/>
                  </a:lnTo>
                  <a:lnTo>
                    <a:pt x="412" y="60"/>
                  </a:lnTo>
                  <a:lnTo>
                    <a:pt x="400" y="55"/>
                  </a:lnTo>
                  <a:lnTo>
                    <a:pt x="279" y="13"/>
                  </a:lnTo>
                  <a:lnTo>
                    <a:pt x="39" y="0"/>
                  </a:lnTo>
                  <a:lnTo>
                    <a:pt x="0" y="33"/>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39" name="Freeform 410"/>
            <p:cNvSpPr/>
            <p:nvPr/>
          </p:nvSpPr>
          <p:spPr bwMode="auto">
            <a:xfrm>
              <a:off x="4448922" y="1841039"/>
              <a:ext cx="193746" cy="151165"/>
            </a:xfrm>
            <a:custGeom>
              <a:avLst/>
              <a:gdLst>
                <a:gd name="T0" fmla="*/ 0 w 404"/>
                <a:gd name="T1" fmla="*/ 1 h 334"/>
                <a:gd name="T2" fmla="*/ 0 w 404"/>
                <a:gd name="T3" fmla="*/ 2 h 334"/>
                <a:gd name="T4" fmla="*/ 1 w 404"/>
                <a:gd name="T5" fmla="*/ 2 h 334"/>
                <a:gd name="T6" fmla="*/ 1 w 404"/>
                <a:gd name="T7" fmla="*/ 2 h 334"/>
                <a:gd name="T8" fmla="*/ 1 w 404"/>
                <a:gd name="T9" fmla="*/ 3 h 334"/>
                <a:gd name="T10" fmla="*/ 0 w 404"/>
                <a:gd name="T11" fmla="*/ 3 h 334"/>
                <a:gd name="T12" fmla="*/ 2 w 404"/>
                <a:gd name="T13" fmla="*/ 3 h 334"/>
                <a:gd name="T14" fmla="*/ 1 w 404"/>
                <a:gd name="T15" fmla="*/ 4 h 334"/>
                <a:gd name="T16" fmla="*/ 2 w 404"/>
                <a:gd name="T17" fmla="*/ 4 h 334"/>
                <a:gd name="T18" fmla="*/ 3 w 404"/>
                <a:gd name="T19" fmla="*/ 4 h 334"/>
                <a:gd name="T20" fmla="*/ 3 w 404"/>
                <a:gd name="T21" fmla="*/ 3 h 334"/>
                <a:gd name="T22" fmla="*/ 4 w 404"/>
                <a:gd name="T23" fmla="*/ 3 h 334"/>
                <a:gd name="T24" fmla="*/ 4 w 404"/>
                <a:gd name="T25" fmla="*/ 4 h 334"/>
                <a:gd name="T26" fmla="*/ 5 w 404"/>
                <a:gd name="T27" fmla="*/ 3 h 334"/>
                <a:gd name="T28" fmla="*/ 5 w 404"/>
                <a:gd name="T29" fmla="*/ 4 h 334"/>
                <a:gd name="T30" fmla="*/ 6 w 404"/>
                <a:gd name="T31" fmla="*/ 4 h 334"/>
                <a:gd name="T32" fmla="*/ 3 w 404"/>
                <a:gd name="T33" fmla="*/ 5 h 334"/>
                <a:gd name="T34" fmla="*/ 3 w 404"/>
                <a:gd name="T35" fmla="*/ 5 h 334"/>
                <a:gd name="T36" fmla="*/ 5 w 404"/>
                <a:gd name="T37" fmla="*/ 5 h 334"/>
                <a:gd name="T38" fmla="*/ 4 w 404"/>
                <a:gd name="T39" fmla="*/ 5 h 334"/>
                <a:gd name="T40" fmla="*/ 5 w 404"/>
                <a:gd name="T41" fmla="*/ 6 h 334"/>
                <a:gd name="T42" fmla="*/ 3 w 404"/>
                <a:gd name="T43" fmla="*/ 6 h 334"/>
                <a:gd name="T44" fmla="*/ 5 w 404"/>
                <a:gd name="T45" fmla="*/ 8 h 334"/>
                <a:gd name="T46" fmla="*/ 7 w 404"/>
                <a:gd name="T47" fmla="*/ 4 h 334"/>
                <a:gd name="T48" fmla="*/ 9 w 404"/>
                <a:gd name="T49" fmla="*/ 3 h 334"/>
                <a:gd name="T50" fmla="*/ 7 w 404"/>
                <a:gd name="T51" fmla="*/ 2 h 334"/>
                <a:gd name="T52" fmla="*/ 7 w 404"/>
                <a:gd name="T53" fmla="*/ 1 h 334"/>
                <a:gd name="T54" fmla="*/ 6 w 404"/>
                <a:gd name="T55" fmla="*/ 2 h 334"/>
                <a:gd name="T56" fmla="*/ 6 w 404"/>
                <a:gd name="T57" fmla="*/ 1 h 334"/>
                <a:gd name="T58" fmla="*/ 5 w 404"/>
                <a:gd name="T59" fmla="*/ 0 h 334"/>
                <a:gd name="T60" fmla="*/ 4 w 404"/>
                <a:gd name="T61" fmla="*/ 1 h 334"/>
                <a:gd name="T62" fmla="*/ 5 w 404"/>
                <a:gd name="T63" fmla="*/ 3 h 334"/>
                <a:gd name="T64" fmla="*/ 3 w 404"/>
                <a:gd name="T65" fmla="*/ 1 h 334"/>
                <a:gd name="T66" fmla="*/ 3 w 404"/>
                <a:gd name="T67" fmla="*/ 1 h 334"/>
                <a:gd name="T68" fmla="*/ 3 w 404"/>
                <a:gd name="T69" fmla="*/ 2 h 334"/>
                <a:gd name="T70" fmla="*/ 1 w 404"/>
                <a:gd name="T71" fmla="*/ 1 h 334"/>
                <a:gd name="T72" fmla="*/ 3 w 404"/>
                <a:gd name="T73" fmla="*/ 1 h 334"/>
                <a:gd name="T74" fmla="*/ 0 w 404"/>
                <a:gd name="T75" fmla="*/ 1 h 33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04"/>
                <a:gd name="T115" fmla="*/ 0 h 334"/>
                <a:gd name="T116" fmla="*/ 404 w 404"/>
                <a:gd name="T117" fmla="*/ 334 h 33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04" h="334">
                  <a:moveTo>
                    <a:pt x="0" y="41"/>
                  </a:moveTo>
                  <a:lnTo>
                    <a:pt x="2" y="81"/>
                  </a:lnTo>
                  <a:lnTo>
                    <a:pt x="43" y="81"/>
                  </a:lnTo>
                  <a:lnTo>
                    <a:pt x="30" y="100"/>
                  </a:lnTo>
                  <a:lnTo>
                    <a:pt x="64" y="115"/>
                  </a:lnTo>
                  <a:lnTo>
                    <a:pt x="19" y="112"/>
                  </a:lnTo>
                  <a:lnTo>
                    <a:pt x="94" y="147"/>
                  </a:lnTo>
                  <a:lnTo>
                    <a:pt x="66" y="160"/>
                  </a:lnTo>
                  <a:lnTo>
                    <a:pt x="86" y="187"/>
                  </a:lnTo>
                  <a:lnTo>
                    <a:pt x="151" y="170"/>
                  </a:lnTo>
                  <a:lnTo>
                    <a:pt x="150" y="135"/>
                  </a:lnTo>
                  <a:lnTo>
                    <a:pt x="176" y="123"/>
                  </a:lnTo>
                  <a:lnTo>
                    <a:pt x="182" y="162"/>
                  </a:lnTo>
                  <a:lnTo>
                    <a:pt x="224" y="135"/>
                  </a:lnTo>
                  <a:lnTo>
                    <a:pt x="215" y="162"/>
                  </a:lnTo>
                  <a:lnTo>
                    <a:pt x="250" y="164"/>
                  </a:lnTo>
                  <a:lnTo>
                    <a:pt x="113" y="203"/>
                  </a:lnTo>
                  <a:lnTo>
                    <a:pt x="118" y="230"/>
                  </a:lnTo>
                  <a:lnTo>
                    <a:pt x="235" y="211"/>
                  </a:lnTo>
                  <a:lnTo>
                    <a:pt x="157" y="237"/>
                  </a:lnTo>
                  <a:lnTo>
                    <a:pt x="201" y="252"/>
                  </a:lnTo>
                  <a:lnTo>
                    <a:pt x="120" y="265"/>
                  </a:lnTo>
                  <a:lnTo>
                    <a:pt x="238" y="334"/>
                  </a:lnTo>
                  <a:lnTo>
                    <a:pt x="314" y="162"/>
                  </a:lnTo>
                  <a:lnTo>
                    <a:pt x="404" y="122"/>
                  </a:lnTo>
                  <a:lnTo>
                    <a:pt x="306" y="92"/>
                  </a:lnTo>
                  <a:lnTo>
                    <a:pt x="291" y="47"/>
                  </a:lnTo>
                  <a:lnTo>
                    <a:pt x="261" y="73"/>
                  </a:lnTo>
                  <a:lnTo>
                    <a:pt x="276" y="34"/>
                  </a:lnTo>
                  <a:lnTo>
                    <a:pt x="208" y="0"/>
                  </a:lnTo>
                  <a:lnTo>
                    <a:pt x="185" y="34"/>
                  </a:lnTo>
                  <a:lnTo>
                    <a:pt x="216" y="115"/>
                  </a:lnTo>
                  <a:lnTo>
                    <a:pt x="143" y="30"/>
                  </a:lnTo>
                  <a:lnTo>
                    <a:pt x="118" y="47"/>
                  </a:lnTo>
                  <a:lnTo>
                    <a:pt x="134" y="89"/>
                  </a:lnTo>
                  <a:lnTo>
                    <a:pt x="62" y="51"/>
                  </a:lnTo>
                  <a:lnTo>
                    <a:pt x="113" y="27"/>
                  </a:lnTo>
                  <a:lnTo>
                    <a:pt x="0" y="4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40" name="Freeform 411"/>
            <p:cNvSpPr/>
            <p:nvPr/>
          </p:nvSpPr>
          <p:spPr bwMode="auto">
            <a:xfrm>
              <a:off x="4573592" y="1820352"/>
              <a:ext cx="175213" cy="63648"/>
            </a:xfrm>
            <a:custGeom>
              <a:avLst/>
              <a:gdLst>
                <a:gd name="T0" fmla="*/ 0 w 365"/>
                <a:gd name="T1" fmla="*/ 1 h 141"/>
                <a:gd name="T2" fmla="*/ 1 w 365"/>
                <a:gd name="T3" fmla="*/ 1 h 141"/>
                <a:gd name="T4" fmla="*/ 0 w 365"/>
                <a:gd name="T5" fmla="*/ 1 h 141"/>
                <a:gd name="T6" fmla="*/ 1 w 365"/>
                <a:gd name="T7" fmla="*/ 2 h 141"/>
                <a:gd name="T8" fmla="*/ 4 w 365"/>
                <a:gd name="T9" fmla="*/ 2 h 141"/>
                <a:gd name="T10" fmla="*/ 2 w 365"/>
                <a:gd name="T11" fmla="*/ 2 h 141"/>
                <a:gd name="T12" fmla="*/ 5 w 365"/>
                <a:gd name="T13" fmla="*/ 3 h 141"/>
                <a:gd name="T14" fmla="*/ 7 w 365"/>
                <a:gd name="T15" fmla="*/ 3 h 141"/>
                <a:gd name="T16" fmla="*/ 9 w 365"/>
                <a:gd name="T17" fmla="*/ 1 h 141"/>
                <a:gd name="T18" fmla="*/ 8 w 365"/>
                <a:gd name="T19" fmla="*/ 1 h 141"/>
                <a:gd name="T20" fmla="*/ 6 w 365"/>
                <a:gd name="T21" fmla="*/ 1 h 141"/>
                <a:gd name="T22" fmla="*/ 7 w 365"/>
                <a:gd name="T23" fmla="*/ 0 h 141"/>
                <a:gd name="T24" fmla="*/ 5 w 365"/>
                <a:gd name="T25" fmla="*/ 1 h 141"/>
                <a:gd name="T26" fmla="*/ 5 w 365"/>
                <a:gd name="T27" fmla="*/ 0 h 141"/>
                <a:gd name="T28" fmla="*/ 4 w 365"/>
                <a:gd name="T29" fmla="*/ 1 h 141"/>
                <a:gd name="T30" fmla="*/ 2 w 365"/>
                <a:gd name="T31" fmla="*/ 0 h 141"/>
                <a:gd name="T32" fmla="*/ 2 w 365"/>
                <a:gd name="T33" fmla="*/ 1 h 141"/>
                <a:gd name="T34" fmla="*/ 1 w 365"/>
                <a:gd name="T35" fmla="*/ 0 h 141"/>
                <a:gd name="T36" fmla="*/ 2 w 365"/>
                <a:gd name="T37" fmla="*/ 1 h 141"/>
                <a:gd name="T38" fmla="*/ 0 w 365"/>
                <a:gd name="T39" fmla="*/ 1 h 1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65"/>
                <a:gd name="T61" fmla="*/ 0 h 141"/>
                <a:gd name="T62" fmla="*/ 365 w 365"/>
                <a:gd name="T63" fmla="*/ 141 h 14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65" h="141">
                  <a:moveTo>
                    <a:pt x="0" y="38"/>
                  </a:moveTo>
                  <a:lnTo>
                    <a:pt x="53" y="49"/>
                  </a:lnTo>
                  <a:lnTo>
                    <a:pt x="19" y="66"/>
                  </a:lnTo>
                  <a:lnTo>
                    <a:pt x="33" y="76"/>
                  </a:lnTo>
                  <a:lnTo>
                    <a:pt x="168" y="74"/>
                  </a:lnTo>
                  <a:lnTo>
                    <a:pt x="83" y="96"/>
                  </a:lnTo>
                  <a:lnTo>
                    <a:pt x="219" y="141"/>
                  </a:lnTo>
                  <a:lnTo>
                    <a:pt x="309" y="115"/>
                  </a:lnTo>
                  <a:lnTo>
                    <a:pt x="365" y="66"/>
                  </a:lnTo>
                  <a:lnTo>
                    <a:pt x="351" y="43"/>
                  </a:lnTo>
                  <a:lnTo>
                    <a:pt x="265" y="45"/>
                  </a:lnTo>
                  <a:lnTo>
                    <a:pt x="277" y="19"/>
                  </a:lnTo>
                  <a:lnTo>
                    <a:pt x="209" y="45"/>
                  </a:lnTo>
                  <a:lnTo>
                    <a:pt x="198" y="0"/>
                  </a:lnTo>
                  <a:lnTo>
                    <a:pt x="182" y="57"/>
                  </a:lnTo>
                  <a:lnTo>
                    <a:pt x="83" y="0"/>
                  </a:lnTo>
                  <a:lnTo>
                    <a:pt x="85" y="35"/>
                  </a:lnTo>
                  <a:lnTo>
                    <a:pt x="57" y="19"/>
                  </a:lnTo>
                  <a:lnTo>
                    <a:pt x="69" y="51"/>
                  </a:lnTo>
                  <a:lnTo>
                    <a:pt x="0" y="3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41" name="Freeform 412"/>
            <p:cNvSpPr/>
            <p:nvPr/>
          </p:nvSpPr>
          <p:spPr bwMode="auto">
            <a:xfrm>
              <a:off x="4634244" y="1923782"/>
              <a:ext cx="74129" cy="41372"/>
            </a:xfrm>
            <a:custGeom>
              <a:avLst/>
              <a:gdLst>
                <a:gd name="T0" fmla="*/ 0 w 157"/>
                <a:gd name="T1" fmla="*/ 2 h 92"/>
                <a:gd name="T2" fmla="*/ 0 w 157"/>
                <a:gd name="T3" fmla="*/ 1 h 92"/>
                <a:gd name="T4" fmla="*/ 2 w 157"/>
                <a:gd name="T5" fmla="*/ 0 h 92"/>
                <a:gd name="T6" fmla="*/ 2 w 157"/>
                <a:gd name="T7" fmla="*/ 1 h 92"/>
                <a:gd name="T8" fmla="*/ 3 w 157"/>
                <a:gd name="T9" fmla="*/ 1 h 92"/>
                <a:gd name="T10" fmla="*/ 1 w 157"/>
                <a:gd name="T11" fmla="*/ 2 h 92"/>
                <a:gd name="T12" fmla="*/ 2 w 157"/>
                <a:gd name="T13" fmla="*/ 1 h 92"/>
                <a:gd name="T14" fmla="*/ 0 w 157"/>
                <a:gd name="T15" fmla="*/ 2 h 92"/>
                <a:gd name="T16" fmla="*/ 0 60000 65536"/>
                <a:gd name="T17" fmla="*/ 0 60000 65536"/>
                <a:gd name="T18" fmla="*/ 0 60000 65536"/>
                <a:gd name="T19" fmla="*/ 0 60000 65536"/>
                <a:gd name="T20" fmla="*/ 0 60000 65536"/>
                <a:gd name="T21" fmla="*/ 0 60000 65536"/>
                <a:gd name="T22" fmla="*/ 0 60000 65536"/>
                <a:gd name="T23" fmla="*/ 0 60000 65536"/>
                <a:gd name="T24" fmla="*/ 0 w 157"/>
                <a:gd name="T25" fmla="*/ 0 h 92"/>
                <a:gd name="T26" fmla="*/ 157 w 157"/>
                <a:gd name="T27" fmla="*/ 92 h 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7" h="92">
                  <a:moveTo>
                    <a:pt x="0" y="73"/>
                  </a:moveTo>
                  <a:lnTo>
                    <a:pt x="14" y="26"/>
                  </a:lnTo>
                  <a:lnTo>
                    <a:pt x="78" y="0"/>
                  </a:lnTo>
                  <a:lnTo>
                    <a:pt x="88" y="26"/>
                  </a:lnTo>
                  <a:lnTo>
                    <a:pt x="157" y="48"/>
                  </a:lnTo>
                  <a:lnTo>
                    <a:pt x="62" y="92"/>
                  </a:lnTo>
                  <a:lnTo>
                    <a:pt x="78" y="68"/>
                  </a:lnTo>
                  <a:lnTo>
                    <a:pt x="0" y="73"/>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42" name="Freeform 413"/>
            <p:cNvSpPr/>
            <p:nvPr/>
          </p:nvSpPr>
          <p:spPr bwMode="auto">
            <a:xfrm>
              <a:off x="4457345" y="2280212"/>
              <a:ext cx="235864" cy="423261"/>
            </a:xfrm>
            <a:custGeom>
              <a:avLst/>
              <a:gdLst>
                <a:gd name="T0" fmla="*/ 0 w 492"/>
                <a:gd name="T1" fmla="*/ 16 h 935"/>
                <a:gd name="T2" fmla="*/ 0 w 492"/>
                <a:gd name="T3" fmla="*/ 18 h 935"/>
                <a:gd name="T4" fmla="*/ 1 w 492"/>
                <a:gd name="T5" fmla="*/ 20 h 935"/>
                <a:gd name="T6" fmla="*/ 1 w 492"/>
                <a:gd name="T7" fmla="*/ 22 h 935"/>
                <a:gd name="T8" fmla="*/ 4 w 492"/>
                <a:gd name="T9" fmla="*/ 20 h 935"/>
                <a:gd name="T10" fmla="*/ 5 w 492"/>
                <a:gd name="T11" fmla="*/ 17 h 935"/>
                <a:gd name="T12" fmla="*/ 4 w 492"/>
                <a:gd name="T13" fmla="*/ 17 h 935"/>
                <a:gd name="T14" fmla="*/ 6 w 492"/>
                <a:gd name="T15" fmla="*/ 16 h 935"/>
                <a:gd name="T16" fmla="*/ 4 w 492"/>
                <a:gd name="T17" fmla="*/ 16 h 935"/>
                <a:gd name="T18" fmla="*/ 6 w 492"/>
                <a:gd name="T19" fmla="*/ 16 h 935"/>
                <a:gd name="T20" fmla="*/ 7 w 492"/>
                <a:gd name="T21" fmla="*/ 15 h 935"/>
                <a:gd name="T22" fmla="*/ 5 w 492"/>
                <a:gd name="T23" fmla="*/ 14 h 935"/>
                <a:gd name="T24" fmla="*/ 4 w 492"/>
                <a:gd name="T25" fmla="*/ 15 h 935"/>
                <a:gd name="T26" fmla="*/ 5 w 492"/>
                <a:gd name="T27" fmla="*/ 14 h 935"/>
                <a:gd name="T28" fmla="*/ 5 w 492"/>
                <a:gd name="T29" fmla="*/ 11 h 935"/>
                <a:gd name="T30" fmla="*/ 9 w 492"/>
                <a:gd name="T31" fmla="*/ 8 h 935"/>
                <a:gd name="T32" fmla="*/ 9 w 492"/>
                <a:gd name="T33" fmla="*/ 7 h 935"/>
                <a:gd name="T34" fmla="*/ 9 w 492"/>
                <a:gd name="T35" fmla="*/ 6 h 935"/>
                <a:gd name="T36" fmla="*/ 11 w 492"/>
                <a:gd name="T37" fmla="*/ 5 h 935"/>
                <a:gd name="T38" fmla="*/ 11 w 492"/>
                <a:gd name="T39" fmla="*/ 2 h 935"/>
                <a:gd name="T40" fmla="*/ 8 w 492"/>
                <a:gd name="T41" fmla="*/ 0 h 935"/>
                <a:gd name="T42" fmla="*/ 8 w 492"/>
                <a:gd name="T43" fmla="*/ 0 h 935"/>
                <a:gd name="T44" fmla="*/ 8 w 492"/>
                <a:gd name="T45" fmla="*/ 1 h 935"/>
                <a:gd name="T46" fmla="*/ 6 w 492"/>
                <a:gd name="T47" fmla="*/ 1 h 935"/>
                <a:gd name="T48" fmla="*/ 6 w 492"/>
                <a:gd name="T49" fmla="*/ 2 h 935"/>
                <a:gd name="T50" fmla="*/ 5 w 492"/>
                <a:gd name="T51" fmla="*/ 2 h 935"/>
                <a:gd name="T52" fmla="*/ 5 w 492"/>
                <a:gd name="T53" fmla="*/ 3 h 935"/>
                <a:gd name="T54" fmla="*/ 3 w 492"/>
                <a:gd name="T55" fmla="*/ 5 h 935"/>
                <a:gd name="T56" fmla="*/ 2 w 492"/>
                <a:gd name="T57" fmla="*/ 7 h 935"/>
                <a:gd name="T58" fmla="*/ 3 w 492"/>
                <a:gd name="T59" fmla="*/ 9 h 935"/>
                <a:gd name="T60" fmla="*/ 1 w 492"/>
                <a:gd name="T61" fmla="*/ 9 h 935"/>
                <a:gd name="T62" fmla="*/ 1 w 492"/>
                <a:gd name="T63" fmla="*/ 12 h 935"/>
                <a:gd name="T64" fmla="*/ 1 w 492"/>
                <a:gd name="T65" fmla="*/ 13 h 935"/>
                <a:gd name="T66" fmla="*/ 1 w 492"/>
                <a:gd name="T67" fmla="*/ 13 h 935"/>
                <a:gd name="T68" fmla="*/ 1 w 492"/>
                <a:gd name="T69" fmla="*/ 15 h 935"/>
                <a:gd name="T70" fmla="*/ 0 w 492"/>
                <a:gd name="T71" fmla="*/ 16 h 9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92"/>
                <a:gd name="T109" fmla="*/ 0 h 935"/>
                <a:gd name="T110" fmla="*/ 492 w 492"/>
                <a:gd name="T111" fmla="*/ 935 h 9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92" h="935">
                  <a:moveTo>
                    <a:pt x="0" y="704"/>
                  </a:moveTo>
                  <a:lnTo>
                    <a:pt x="19" y="810"/>
                  </a:lnTo>
                  <a:lnTo>
                    <a:pt x="63" y="862"/>
                  </a:lnTo>
                  <a:lnTo>
                    <a:pt x="59" y="935"/>
                  </a:lnTo>
                  <a:lnTo>
                    <a:pt x="179" y="885"/>
                  </a:lnTo>
                  <a:lnTo>
                    <a:pt x="209" y="739"/>
                  </a:lnTo>
                  <a:lnTo>
                    <a:pt x="187" y="732"/>
                  </a:lnTo>
                  <a:lnTo>
                    <a:pt x="275" y="686"/>
                  </a:lnTo>
                  <a:lnTo>
                    <a:pt x="191" y="675"/>
                  </a:lnTo>
                  <a:lnTo>
                    <a:pt x="253" y="686"/>
                  </a:lnTo>
                  <a:lnTo>
                    <a:pt x="290" y="648"/>
                  </a:lnTo>
                  <a:lnTo>
                    <a:pt x="237" y="599"/>
                  </a:lnTo>
                  <a:lnTo>
                    <a:pt x="189" y="633"/>
                  </a:lnTo>
                  <a:lnTo>
                    <a:pt x="227" y="604"/>
                  </a:lnTo>
                  <a:lnTo>
                    <a:pt x="228" y="470"/>
                  </a:lnTo>
                  <a:lnTo>
                    <a:pt x="395" y="341"/>
                  </a:lnTo>
                  <a:lnTo>
                    <a:pt x="383" y="314"/>
                  </a:lnTo>
                  <a:lnTo>
                    <a:pt x="410" y="249"/>
                  </a:lnTo>
                  <a:lnTo>
                    <a:pt x="492" y="230"/>
                  </a:lnTo>
                  <a:lnTo>
                    <a:pt x="470" y="79"/>
                  </a:lnTo>
                  <a:lnTo>
                    <a:pt x="358" y="0"/>
                  </a:lnTo>
                  <a:lnTo>
                    <a:pt x="339" y="0"/>
                  </a:lnTo>
                  <a:lnTo>
                    <a:pt x="338" y="48"/>
                  </a:lnTo>
                  <a:lnTo>
                    <a:pt x="270" y="39"/>
                  </a:lnTo>
                  <a:lnTo>
                    <a:pt x="253" y="79"/>
                  </a:lnTo>
                  <a:lnTo>
                    <a:pt x="208" y="90"/>
                  </a:lnTo>
                  <a:lnTo>
                    <a:pt x="196" y="150"/>
                  </a:lnTo>
                  <a:lnTo>
                    <a:pt x="129" y="222"/>
                  </a:lnTo>
                  <a:lnTo>
                    <a:pt x="97" y="324"/>
                  </a:lnTo>
                  <a:lnTo>
                    <a:pt x="109" y="364"/>
                  </a:lnTo>
                  <a:lnTo>
                    <a:pt x="42" y="394"/>
                  </a:lnTo>
                  <a:lnTo>
                    <a:pt x="35" y="526"/>
                  </a:lnTo>
                  <a:lnTo>
                    <a:pt x="57" y="553"/>
                  </a:lnTo>
                  <a:lnTo>
                    <a:pt x="35" y="578"/>
                  </a:lnTo>
                  <a:lnTo>
                    <a:pt x="46" y="636"/>
                  </a:lnTo>
                  <a:lnTo>
                    <a:pt x="0" y="704"/>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43" name="Freeform 414"/>
            <p:cNvSpPr/>
            <p:nvPr/>
          </p:nvSpPr>
          <p:spPr bwMode="auto">
            <a:xfrm>
              <a:off x="4361315" y="2908738"/>
              <a:ext cx="80868" cy="44554"/>
            </a:xfrm>
            <a:custGeom>
              <a:avLst/>
              <a:gdLst>
                <a:gd name="T0" fmla="*/ 0 w 169"/>
                <a:gd name="T1" fmla="*/ 1 h 98"/>
                <a:gd name="T2" fmla="*/ 1 w 169"/>
                <a:gd name="T3" fmla="*/ 2 h 98"/>
                <a:gd name="T4" fmla="*/ 2 w 169"/>
                <a:gd name="T5" fmla="*/ 2 h 98"/>
                <a:gd name="T6" fmla="*/ 3 w 169"/>
                <a:gd name="T7" fmla="*/ 2 h 98"/>
                <a:gd name="T8" fmla="*/ 4 w 169"/>
                <a:gd name="T9" fmla="*/ 1 h 98"/>
                <a:gd name="T10" fmla="*/ 3 w 169"/>
                <a:gd name="T11" fmla="*/ 1 h 98"/>
                <a:gd name="T12" fmla="*/ 3 w 169"/>
                <a:gd name="T13" fmla="*/ 0 h 98"/>
                <a:gd name="T14" fmla="*/ 3 w 169"/>
                <a:gd name="T15" fmla="*/ 0 h 98"/>
                <a:gd name="T16" fmla="*/ 1 w 169"/>
                <a:gd name="T17" fmla="*/ 0 h 98"/>
                <a:gd name="T18" fmla="*/ 0 w 169"/>
                <a:gd name="T19" fmla="*/ 1 h 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9"/>
                <a:gd name="T31" fmla="*/ 0 h 98"/>
                <a:gd name="T32" fmla="*/ 169 w 169"/>
                <a:gd name="T33" fmla="*/ 98 h 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9" h="98">
                  <a:moveTo>
                    <a:pt x="0" y="66"/>
                  </a:moveTo>
                  <a:lnTo>
                    <a:pt x="39" y="98"/>
                  </a:lnTo>
                  <a:lnTo>
                    <a:pt x="92" y="70"/>
                  </a:lnTo>
                  <a:lnTo>
                    <a:pt x="115" y="96"/>
                  </a:lnTo>
                  <a:lnTo>
                    <a:pt x="169" y="44"/>
                  </a:lnTo>
                  <a:lnTo>
                    <a:pt x="136" y="38"/>
                  </a:lnTo>
                  <a:lnTo>
                    <a:pt x="135" y="16"/>
                  </a:lnTo>
                  <a:lnTo>
                    <a:pt x="128" y="9"/>
                  </a:lnTo>
                  <a:lnTo>
                    <a:pt x="54" y="0"/>
                  </a:lnTo>
                  <a:lnTo>
                    <a:pt x="0" y="66"/>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44" name="Freeform 415"/>
            <p:cNvSpPr/>
            <p:nvPr/>
          </p:nvSpPr>
          <p:spPr bwMode="auto">
            <a:xfrm>
              <a:off x="4902118" y="3161741"/>
              <a:ext cx="131410" cy="109793"/>
            </a:xfrm>
            <a:custGeom>
              <a:avLst/>
              <a:gdLst>
                <a:gd name="T0" fmla="*/ 0 w 273"/>
                <a:gd name="T1" fmla="*/ 5 h 244"/>
                <a:gd name="T2" fmla="*/ 0 w 273"/>
                <a:gd name="T3" fmla="*/ 5 h 244"/>
                <a:gd name="T4" fmla="*/ 1 w 273"/>
                <a:gd name="T5" fmla="*/ 3 h 244"/>
                <a:gd name="T6" fmla="*/ 1 w 273"/>
                <a:gd name="T7" fmla="*/ 3 h 244"/>
                <a:gd name="T8" fmla="*/ 1 w 273"/>
                <a:gd name="T9" fmla="*/ 1 h 244"/>
                <a:gd name="T10" fmla="*/ 1 w 273"/>
                <a:gd name="T11" fmla="*/ 0 h 244"/>
                <a:gd name="T12" fmla="*/ 6 w 273"/>
                <a:gd name="T13" fmla="*/ 0 h 244"/>
                <a:gd name="T14" fmla="*/ 5 w 273"/>
                <a:gd name="T15" fmla="*/ 1 h 244"/>
                <a:gd name="T16" fmla="*/ 5 w 273"/>
                <a:gd name="T17" fmla="*/ 3 h 244"/>
                <a:gd name="T18" fmla="*/ 3 w 273"/>
                <a:gd name="T19" fmla="*/ 4 h 244"/>
                <a:gd name="T20" fmla="*/ 1 w 273"/>
                <a:gd name="T21" fmla="*/ 6 h 244"/>
                <a:gd name="T22" fmla="*/ 0 w 273"/>
                <a:gd name="T23" fmla="*/ 5 h 2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3"/>
                <a:gd name="T37" fmla="*/ 0 h 244"/>
                <a:gd name="T38" fmla="*/ 273 w 273"/>
                <a:gd name="T39" fmla="*/ 244 h 24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3" h="244">
                  <a:moveTo>
                    <a:pt x="0" y="225"/>
                  </a:moveTo>
                  <a:lnTo>
                    <a:pt x="5" y="199"/>
                  </a:lnTo>
                  <a:lnTo>
                    <a:pt x="43" y="147"/>
                  </a:lnTo>
                  <a:lnTo>
                    <a:pt x="22" y="126"/>
                  </a:lnTo>
                  <a:lnTo>
                    <a:pt x="21" y="64"/>
                  </a:lnTo>
                  <a:lnTo>
                    <a:pt x="43" y="12"/>
                  </a:lnTo>
                  <a:lnTo>
                    <a:pt x="273" y="0"/>
                  </a:lnTo>
                  <a:lnTo>
                    <a:pt x="231" y="37"/>
                  </a:lnTo>
                  <a:lnTo>
                    <a:pt x="215" y="135"/>
                  </a:lnTo>
                  <a:lnTo>
                    <a:pt x="122" y="191"/>
                  </a:lnTo>
                  <a:lnTo>
                    <a:pt x="38" y="244"/>
                  </a:lnTo>
                  <a:lnTo>
                    <a:pt x="0" y="22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45" name="Freeform 416"/>
            <p:cNvSpPr/>
            <p:nvPr/>
          </p:nvSpPr>
          <p:spPr bwMode="auto">
            <a:xfrm>
              <a:off x="6039322" y="3519763"/>
              <a:ext cx="146573" cy="307103"/>
            </a:xfrm>
            <a:custGeom>
              <a:avLst/>
              <a:gdLst>
                <a:gd name="T0" fmla="*/ 0 w 303"/>
                <a:gd name="T1" fmla="*/ 3 h 678"/>
                <a:gd name="T2" fmla="*/ 1 w 303"/>
                <a:gd name="T3" fmla="*/ 1 h 678"/>
                <a:gd name="T4" fmla="*/ 3 w 303"/>
                <a:gd name="T5" fmla="*/ 0 h 678"/>
                <a:gd name="T6" fmla="*/ 3 w 303"/>
                <a:gd name="T7" fmla="*/ 1 h 678"/>
                <a:gd name="T8" fmla="*/ 3 w 303"/>
                <a:gd name="T9" fmla="*/ 3 h 678"/>
                <a:gd name="T10" fmla="*/ 5 w 303"/>
                <a:gd name="T11" fmla="*/ 3 h 678"/>
                <a:gd name="T12" fmla="*/ 6 w 303"/>
                <a:gd name="T13" fmla="*/ 3 h 678"/>
                <a:gd name="T14" fmla="*/ 7 w 303"/>
                <a:gd name="T15" fmla="*/ 5 h 678"/>
                <a:gd name="T16" fmla="*/ 7 w 303"/>
                <a:gd name="T17" fmla="*/ 7 h 678"/>
                <a:gd name="T18" fmla="*/ 5 w 303"/>
                <a:gd name="T19" fmla="*/ 7 h 678"/>
                <a:gd name="T20" fmla="*/ 5 w 303"/>
                <a:gd name="T21" fmla="*/ 7 h 678"/>
                <a:gd name="T22" fmla="*/ 5 w 303"/>
                <a:gd name="T23" fmla="*/ 9 h 678"/>
                <a:gd name="T24" fmla="*/ 3 w 303"/>
                <a:gd name="T25" fmla="*/ 7 h 678"/>
                <a:gd name="T26" fmla="*/ 1 w 303"/>
                <a:gd name="T27" fmla="*/ 11 h 678"/>
                <a:gd name="T28" fmla="*/ 3 w 303"/>
                <a:gd name="T29" fmla="*/ 14 h 678"/>
                <a:gd name="T30" fmla="*/ 4 w 303"/>
                <a:gd name="T31" fmla="*/ 15 h 678"/>
                <a:gd name="T32" fmla="*/ 3 w 303"/>
                <a:gd name="T33" fmla="*/ 16 h 678"/>
                <a:gd name="T34" fmla="*/ 3 w 303"/>
                <a:gd name="T35" fmla="*/ 15 h 678"/>
                <a:gd name="T36" fmla="*/ 3 w 303"/>
                <a:gd name="T37" fmla="*/ 15 h 678"/>
                <a:gd name="T38" fmla="*/ 1 w 303"/>
                <a:gd name="T39" fmla="*/ 13 h 678"/>
                <a:gd name="T40" fmla="*/ 1 w 303"/>
                <a:gd name="T41" fmla="*/ 11 h 678"/>
                <a:gd name="T42" fmla="*/ 2 w 303"/>
                <a:gd name="T43" fmla="*/ 9 h 678"/>
                <a:gd name="T44" fmla="*/ 1 w 303"/>
                <a:gd name="T45" fmla="*/ 6 h 678"/>
                <a:gd name="T46" fmla="*/ 1 w 303"/>
                <a:gd name="T47" fmla="*/ 5 h 678"/>
                <a:gd name="T48" fmla="*/ 0 w 303"/>
                <a:gd name="T49" fmla="*/ 3 h 67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3"/>
                <a:gd name="T76" fmla="*/ 0 h 678"/>
                <a:gd name="T77" fmla="*/ 303 w 303"/>
                <a:gd name="T78" fmla="*/ 678 h 67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3" h="678">
                  <a:moveTo>
                    <a:pt x="0" y="109"/>
                  </a:moveTo>
                  <a:lnTo>
                    <a:pt x="22" y="56"/>
                  </a:lnTo>
                  <a:lnTo>
                    <a:pt x="105" y="0"/>
                  </a:lnTo>
                  <a:lnTo>
                    <a:pt x="141" y="53"/>
                  </a:lnTo>
                  <a:lnTo>
                    <a:pt x="130" y="144"/>
                  </a:lnTo>
                  <a:lnTo>
                    <a:pt x="228" y="105"/>
                  </a:lnTo>
                  <a:lnTo>
                    <a:pt x="265" y="144"/>
                  </a:lnTo>
                  <a:lnTo>
                    <a:pt x="303" y="234"/>
                  </a:lnTo>
                  <a:lnTo>
                    <a:pt x="293" y="290"/>
                  </a:lnTo>
                  <a:lnTo>
                    <a:pt x="217" y="287"/>
                  </a:lnTo>
                  <a:lnTo>
                    <a:pt x="192" y="311"/>
                  </a:lnTo>
                  <a:lnTo>
                    <a:pt x="204" y="406"/>
                  </a:lnTo>
                  <a:lnTo>
                    <a:pt x="106" y="324"/>
                  </a:lnTo>
                  <a:lnTo>
                    <a:pt x="66" y="472"/>
                  </a:lnTo>
                  <a:lnTo>
                    <a:pt x="113" y="605"/>
                  </a:lnTo>
                  <a:lnTo>
                    <a:pt x="179" y="652"/>
                  </a:lnTo>
                  <a:lnTo>
                    <a:pt x="144" y="678"/>
                  </a:lnTo>
                  <a:lnTo>
                    <a:pt x="135" y="637"/>
                  </a:lnTo>
                  <a:lnTo>
                    <a:pt x="106" y="637"/>
                  </a:lnTo>
                  <a:lnTo>
                    <a:pt x="31" y="562"/>
                  </a:lnTo>
                  <a:lnTo>
                    <a:pt x="43" y="477"/>
                  </a:lnTo>
                  <a:lnTo>
                    <a:pt x="83" y="397"/>
                  </a:lnTo>
                  <a:lnTo>
                    <a:pt x="29" y="267"/>
                  </a:lnTo>
                  <a:lnTo>
                    <a:pt x="45" y="207"/>
                  </a:lnTo>
                  <a:lnTo>
                    <a:pt x="0" y="10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46" name="Freeform 417"/>
            <p:cNvSpPr/>
            <p:nvPr/>
          </p:nvSpPr>
          <p:spPr bwMode="auto">
            <a:xfrm>
              <a:off x="5186841" y="3405196"/>
              <a:ext cx="96030" cy="73195"/>
            </a:xfrm>
            <a:custGeom>
              <a:avLst/>
              <a:gdLst>
                <a:gd name="T0" fmla="*/ 0 w 201"/>
                <a:gd name="T1" fmla="*/ 2 h 159"/>
                <a:gd name="T2" fmla="*/ 0 w 201"/>
                <a:gd name="T3" fmla="*/ 2 h 159"/>
                <a:gd name="T4" fmla="*/ 1 w 201"/>
                <a:gd name="T5" fmla="*/ 2 h 159"/>
                <a:gd name="T6" fmla="*/ 3 w 201"/>
                <a:gd name="T7" fmla="*/ 2 h 159"/>
                <a:gd name="T8" fmla="*/ 4 w 201"/>
                <a:gd name="T9" fmla="*/ 0 h 159"/>
                <a:gd name="T10" fmla="*/ 5 w 201"/>
                <a:gd name="T11" fmla="*/ 1 h 159"/>
                <a:gd name="T12" fmla="*/ 4 w 201"/>
                <a:gd name="T13" fmla="*/ 1 h 159"/>
                <a:gd name="T14" fmla="*/ 4 w 201"/>
                <a:gd name="T15" fmla="*/ 2 h 159"/>
                <a:gd name="T16" fmla="*/ 4 w 201"/>
                <a:gd name="T17" fmla="*/ 4 h 159"/>
                <a:gd name="T18" fmla="*/ 1 w 201"/>
                <a:gd name="T19" fmla="*/ 3 h 159"/>
                <a:gd name="T20" fmla="*/ 0 w 201"/>
                <a:gd name="T21" fmla="*/ 2 h 1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1"/>
                <a:gd name="T34" fmla="*/ 0 h 159"/>
                <a:gd name="T35" fmla="*/ 201 w 201"/>
                <a:gd name="T36" fmla="*/ 159 h 1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1" h="159">
                  <a:moveTo>
                    <a:pt x="0" y="74"/>
                  </a:moveTo>
                  <a:lnTo>
                    <a:pt x="12" y="70"/>
                  </a:lnTo>
                  <a:lnTo>
                    <a:pt x="27" y="96"/>
                  </a:lnTo>
                  <a:lnTo>
                    <a:pt x="112" y="94"/>
                  </a:lnTo>
                  <a:lnTo>
                    <a:pt x="190" y="0"/>
                  </a:lnTo>
                  <a:lnTo>
                    <a:pt x="201" y="58"/>
                  </a:lnTo>
                  <a:lnTo>
                    <a:pt x="178" y="59"/>
                  </a:lnTo>
                  <a:lnTo>
                    <a:pt x="190" y="94"/>
                  </a:lnTo>
                  <a:lnTo>
                    <a:pt x="159" y="159"/>
                  </a:lnTo>
                  <a:lnTo>
                    <a:pt x="37" y="145"/>
                  </a:lnTo>
                  <a:lnTo>
                    <a:pt x="0" y="74"/>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47" name="Freeform 418"/>
            <p:cNvSpPr/>
            <p:nvPr/>
          </p:nvSpPr>
          <p:spPr bwMode="auto">
            <a:xfrm>
              <a:off x="4386586" y="3163332"/>
              <a:ext cx="70759" cy="152756"/>
            </a:xfrm>
            <a:custGeom>
              <a:avLst/>
              <a:gdLst>
                <a:gd name="T0" fmla="*/ 0 w 149"/>
                <a:gd name="T1" fmla="*/ 4 h 334"/>
                <a:gd name="T2" fmla="*/ 1 w 149"/>
                <a:gd name="T3" fmla="*/ 3 h 334"/>
                <a:gd name="T4" fmla="*/ 1 w 149"/>
                <a:gd name="T5" fmla="*/ 0 h 334"/>
                <a:gd name="T6" fmla="*/ 3 w 149"/>
                <a:gd name="T7" fmla="*/ 0 h 334"/>
                <a:gd name="T8" fmla="*/ 3 w 149"/>
                <a:gd name="T9" fmla="*/ 1 h 334"/>
                <a:gd name="T10" fmla="*/ 3 w 149"/>
                <a:gd name="T11" fmla="*/ 2 h 334"/>
                <a:gd name="T12" fmla="*/ 2 w 149"/>
                <a:gd name="T13" fmla="*/ 4 h 334"/>
                <a:gd name="T14" fmla="*/ 3 w 149"/>
                <a:gd name="T15" fmla="*/ 5 h 334"/>
                <a:gd name="T16" fmla="*/ 2 w 149"/>
                <a:gd name="T17" fmla="*/ 8 h 334"/>
                <a:gd name="T18" fmla="*/ 1 w 149"/>
                <a:gd name="T19" fmla="*/ 6 h 334"/>
                <a:gd name="T20" fmla="*/ 0 w 149"/>
                <a:gd name="T21" fmla="*/ 4 h 3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334"/>
                <a:gd name="T35" fmla="*/ 149 w 149"/>
                <a:gd name="T36" fmla="*/ 334 h 33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334">
                  <a:moveTo>
                    <a:pt x="0" y="155"/>
                  </a:moveTo>
                  <a:lnTo>
                    <a:pt x="35" y="124"/>
                  </a:lnTo>
                  <a:lnTo>
                    <a:pt x="47" y="4"/>
                  </a:lnTo>
                  <a:lnTo>
                    <a:pt x="142" y="0"/>
                  </a:lnTo>
                  <a:lnTo>
                    <a:pt x="119" y="40"/>
                  </a:lnTo>
                  <a:lnTo>
                    <a:pt x="146" y="93"/>
                  </a:lnTo>
                  <a:lnTo>
                    <a:pt x="91" y="155"/>
                  </a:lnTo>
                  <a:lnTo>
                    <a:pt x="149" y="195"/>
                  </a:lnTo>
                  <a:lnTo>
                    <a:pt x="76" y="334"/>
                  </a:lnTo>
                  <a:lnTo>
                    <a:pt x="67" y="245"/>
                  </a:lnTo>
                  <a:lnTo>
                    <a:pt x="0" y="15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48" name="Freeform 419"/>
            <p:cNvSpPr/>
            <p:nvPr/>
          </p:nvSpPr>
          <p:spPr bwMode="auto">
            <a:xfrm>
              <a:off x="4728589" y="3050356"/>
              <a:ext cx="52227" cy="42963"/>
            </a:xfrm>
            <a:custGeom>
              <a:avLst/>
              <a:gdLst>
                <a:gd name="T0" fmla="*/ 0 w 107"/>
                <a:gd name="T1" fmla="*/ 1 h 93"/>
                <a:gd name="T2" fmla="*/ 0 w 107"/>
                <a:gd name="T3" fmla="*/ 0 h 93"/>
                <a:gd name="T4" fmla="*/ 2 w 107"/>
                <a:gd name="T5" fmla="*/ 0 h 93"/>
                <a:gd name="T6" fmla="*/ 3 w 107"/>
                <a:gd name="T7" fmla="*/ 1 h 93"/>
                <a:gd name="T8" fmla="*/ 1 w 107"/>
                <a:gd name="T9" fmla="*/ 1 h 93"/>
                <a:gd name="T10" fmla="*/ 0 w 107"/>
                <a:gd name="T11" fmla="*/ 2 h 93"/>
                <a:gd name="T12" fmla="*/ 1 w 107"/>
                <a:gd name="T13" fmla="*/ 2 h 93"/>
                <a:gd name="T14" fmla="*/ 0 w 107"/>
                <a:gd name="T15" fmla="*/ 1 h 93"/>
                <a:gd name="T16" fmla="*/ 0 60000 65536"/>
                <a:gd name="T17" fmla="*/ 0 60000 65536"/>
                <a:gd name="T18" fmla="*/ 0 60000 65536"/>
                <a:gd name="T19" fmla="*/ 0 60000 65536"/>
                <a:gd name="T20" fmla="*/ 0 60000 65536"/>
                <a:gd name="T21" fmla="*/ 0 60000 65536"/>
                <a:gd name="T22" fmla="*/ 0 60000 65536"/>
                <a:gd name="T23" fmla="*/ 0 60000 65536"/>
                <a:gd name="T24" fmla="*/ 0 w 107"/>
                <a:gd name="T25" fmla="*/ 0 h 93"/>
                <a:gd name="T26" fmla="*/ 107 w 107"/>
                <a:gd name="T27" fmla="*/ 93 h 9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7" h="93">
                  <a:moveTo>
                    <a:pt x="0" y="61"/>
                  </a:moveTo>
                  <a:lnTo>
                    <a:pt x="14" y="4"/>
                  </a:lnTo>
                  <a:lnTo>
                    <a:pt x="73" y="0"/>
                  </a:lnTo>
                  <a:lnTo>
                    <a:pt x="107" y="45"/>
                  </a:lnTo>
                  <a:lnTo>
                    <a:pt x="59" y="47"/>
                  </a:lnTo>
                  <a:lnTo>
                    <a:pt x="6" y="93"/>
                  </a:lnTo>
                  <a:lnTo>
                    <a:pt x="29" y="65"/>
                  </a:lnTo>
                  <a:lnTo>
                    <a:pt x="0" y="6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49" name="Freeform 420"/>
            <p:cNvSpPr/>
            <p:nvPr/>
          </p:nvSpPr>
          <p:spPr bwMode="auto">
            <a:xfrm>
              <a:off x="4735329" y="3047174"/>
              <a:ext cx="338634" cy="143209"/>
            </a:xfrm>
            <a:custGeom>
              <a:avLst/>
              <a:gdLst>
                <a:gd name="T0" fmla="*/ 0 w 703"/>
                <a:gd name="T1" fmla="*/ 3 h 317"/>
                <a:gd name="T2" fmla="*/ 1 w 703"/>
                <a:gd name="T3" fmla="*/ 4 h 317"/>
                <a:gd name="T4" fmla="*/ 0 w 703"/>
                <a:gd name="T5" fmla="*/ 5 h 317"/>
                <a:gd name="T6" fmla="*/ 1 w 703"/>
                <a:gd name="T7" fmla="*/ 5 h 317"/>
                <a:gd name="T8" fmla="*/ 1 w 703"/>
                <a:gd name="T9" fmla="*/ 6 h 317"/>
                <a:gd name="T10" fmla="*/ 2 w 703"/>
                <a:gd name="T11" fmla="*/ 6 h 317"/>
                <a:gd name="T12" fmla="*/ 1 w 703"/>
                <a:gd name="T13" fmla="*/ 6 h 317"/>
                <a:gd name="T14" fmla="*/ 2 w 703"/>
                <a:gd name="T15" fmla="*/ 6 h 317"/>
                <a:gd name="T16" fmla="*/ 3 w 703"/>
                <a:gd name="T17" fmla="*/ 7 h 317"/>
                <a:gd name="T18" fmla="*/ 4 w 703"/>
                <a:gd name="T19" fmla="*/ 6 h 317"/>
                <a:gd name="T20" fmla="*/ 6 w 703"/>
                <a:gd name="T21" fmla="*/ 7 h 317"/>
                <a:gd name="T22" fmla="*/ 9 w 703"/>
                <a:gd name="T23" fmla="*/ 6 h 317"/>
                <a:gd name="T24" fmla="*/ 9 w 703"/>
                <a:gd name="T25" fmla="*/ 7 h 317"/>
                <a:gd name="T26" fmla="*/ 9 w 703"/>
                <a:gd name="T27" fmla="*/ 6 h 317"/>
                <a:gd name="T28" fmla="*/ 15 w 703"/>
                <a:gd name="T29" fmla="*/ 6 h 317"/>
                <a:gd name="T30" fmla="*/ 16 w 703"/>
                <a:gd name="T31" fmla="*/ 6 h 317"/>
                <a:gd name="T32" fmla="*/ 16 w 703"/>
                <a:gd name="T33" fmla="*/ 3 h 317"/>
                <a:gd name="T34" fmla="*/ 16 w 703"/>
                <a:gd name="T35" fmla="*/ 3 h 317"/>
                <a:gd name="T36" fmla="*/ 15 w 703"/>
                <a:gd name="T37" fmla="*/ 1 h 317"/>
                <a:gd name="T38" fmla="*/ 13 w 703"/>
                <a:gd name="T39" fmla="*/ 1 h 317"/>
                <a:gd name="T40" fmla="*/ 11 w 703"/>
                <a:gd name="T41" fmla="*/ 1 h 317"/>
                <a:gd name="T42" fmla="*/ 8 w 703"/>
                <a:gd name="T43" fmla="*/ 0 h 317"/>
                <a:gd name="T44" fmla="*/ 6 w 703"/>
                <a:gd name="T45" fmla="*/ 0 h 317"/>
                <a:gd name="T46" fmla="*/ 4 w 703"/>
                <a:gd name="T47" fmla="*/ 1 h 317"/>
                <a:gd name="T48" fmla="*/ 3 w 703"/>
                <a:gd name="T49" fmla="*/ 1 h 317"/>
                <a:gd name="T50" fmla="*/ 3 w 703"/>
                <a:gd name="T51" fmla="*/ 2 h 317"/>
                <a:gd name="T52" fmla="*/ 0 w 703"/>
                <a:gd name="T53" fmla="*/ 3 h 31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03"/>
                <a:gd name="T82" fmla="*/ 0 h 317"/>
                <a:gd name="T83" fmla="*/ 703 w 703"/>
                <a:gd name="T84" fmla="*/ 317 h 31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03" h="317">
                  <a:moveTo>
                    <a:pt x="0" y="106"/>
                  </a:moveTo>
                  <a:lnTo>
                    <a:pt x="27" y="188"/>
                  </a:lnTo>
                  <a:lnTo>
                    <a:pt x="1" y="196"/>
                  </a:lnTo>
                  <a:lnTo>
                    <a:pt x="27" y="210"/>
                  </a:lnTo>
                  <a:lnTo>
                    <a:pt x="39" y="260"/>
                  </a:lnTo>
                  <a:lnTo>
                    <a:pt x="79" y="254"/>
                  </a:lnTo>
                  <a:lnTo>
                    <a:pt x="39" y="276"/>
                  </a:lnTo>
                  <a:lnTo>
                    <a:pt x="84" y="267"/>
                  </a:lnTo>
                  <a:lnTo>
                    <a:pt x="136" y="300"/>
                  </a:lnTo>
                  <a:lnTo>
                    <a:pt x="179" y="265"/>
                  </a:lnTo>
                  <a:lnTo>
                    <a:pt x="246" y="311"/>
                  </a:lnTo>
                  <a:lnTo>
                    <a:pt x="368" y="265"/>
                  </a:lnTo>
                  <a:lnTo>
                    <a:pt x="366" y="317"/>
                  </a:lnTo>
                  <a:lnTo>
                    <a:pt x="388" y="265"/>
                  </a:lnTo>
                  <a:lnTo>
                    <a:pt x="618" y="253"/>
                  </a:lnTo>
                  <a:lnTo>
                    <a:pt x="703" y="249"/>
                  </a:lnTo>
                  <a:lnTo>
                    <a:pt x="675" y="139"/>
                  </a:lnTo>
                  <a:lnTo>
                    <a:pt x="695" y="115"/>
                  </a:lnTo>
                  <a:lnTo>
                    <a:pt x="624" y="20"/>
                  </a:lnTo>
                  <a:lnTo>
                    <a:pt x="577" y="20"/>
                  </a:lnTo>
                  <a:lnTo>
                    <a:pt x="449" y="60"/>
                  </a:lnTo>
                  <a:lnTo>
                    <a:pt x="336" y="0"/>
                  </a:lnTo>
                  <a:lnTo>
                    <a:pt x="267" y="1"/>
                  </a:lnTo>
                  <a:lnTo>
                    <a:pt x="180" y="56"/>
                  </a:lnTo>
                  <a:lnTo>
                    <a:pt x="108" y="41"/>
                  </a:lnTo>
                  <a:lnTo>
                    <a:pt x="132" y="70"/>
                  </a:lnTo>
                  <a:lnTo>
                    <a:pt x="0" y="106"/>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50" name="Freeform 421"/>
            <p:cNvSpPr/>
            <p:nvPr/>
          </p:nvSpPr>
          <p:spPr bwMode="auto">
            <a:xfrm>
              <a:off x="4066485" y="2711429"/>
              <a:ext cx="72444" cy="93882"/>
            </a:xfrm>
            <a:custGeom>
              <a:avLst/>
              <a:gdLst>
                <a:gd name="T0" fmla="*/ 0 w 152"/>
                <a:gd name="T1" fmla="*/ 4 h 209"/>
                <a:gd name="T2" fmla="*/ 0 w 152"/>
                <a:gd name="T3" fmla="*/ 4 h 209"/>
                <a:gd name="T4" fmla="*/ 0 w 152"/>
                <a:gd name="T5" fmla="*/ 5 h 209"/>
                <a:gd name="T6" fmla="*/ 3 w 152"/>
                <a:gd name="T7" fmla="*/ 4 h 209"/>
                <a:gd name="T8" fmla="*/ 3 w 152"/>
                <a:gd name="T9" fmla="*/ 1 h 209"/>
                <a:gd name="T10" fmla="*/ 3 w 152"/>
                <a:gd name="T11" fmla="*/ 1 h 209"/>
                <a:gd name="T12" fmla="*/ 2 w 152"/>
                <a:gd name="T13" fmla="*/ 1 h 209"/>
                <a:gd name="T14" fmla="*/ 2 w 152"/>
                <a:gd name="T15" fmla="*/ 1 h 209"/>
                <a:gd name="T16" fmla="*/ 2 w 152"/>
                <a:gd name="T17" fmla="*/ 0 h 209"/>
                <a:gd name="T18" fmla="*/ 2 w 152"/>
                <a:gd name="T19" fmla="*/ 0 h 209"/>
                <a:gd name="T20" fmla="*/ 1 w 152"/>
                <a:gd name="T21" fmla="*/ 1 h 209"/>
                <a:gd name="T22" fmla="*/ 0 w 152"/>
                <a:gd name="T23" fmla="*/ 1 h 209"/>
                <a:gd name="T24" fmla="*/ 1 w 152"/>
                <a:gd name="T25" fmla="*/ 2 h 209"/>
                <a:gd name="T26" fmla="*/ 0 w 152"/>
                <a:gd name="T27" fmla="*/ 3 h 209"/>
                <a:gd name="T28" fmla="*/ 1 w 152"/>
                <a:gd name="T29" fmla="*/ 3 h 209"/>
                <a:gd name="T30" fmla="*/ 0 w 152"/>
                <a:gd name="T31" fmla="*/ 4 h 209"/>
                <a:gd name="T32" fmla="*/ 1 w 152"/>
                <a:gd name="T33" fmla="*/ 3 h 209"/>
                <a:gd name="T34" fmla="*/ 0 w 152"/>
                <a:gd name="T35" fmla="*/ 4 h 2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2"/>
                <a:gd name="T55" fmla="*/ 0 h 209"/>
                <a:gd name="T56" fmla="*/ 152 w 152"/>
                <a:gd name="T57" fmla="*/ 209 h 20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2" h="209">
                  <a:moveTo>
                    <a:pt x="0" y="177"/>
                  </a:moveTo>
                  <a:lnTo>
                    <a:pt x="18" y="193"/>
                  </a:lnTo>
                  <a:lnTo>
                    <a:pt x="2" y="209"/>
                  </a:lnTo>
                  <a:lnTo>
                    <a:pt x="142" y="178"/>
                  </a:lnTo>
                  <a:lnTo>
                    <a:pt x="152" y="67"/>
                  </a:lnTo>
                  <a:lnTo>
                    <a:pt x="133" y="41"/>
                  </a:lnTo>
                  <a:lnTo>
                    <a:pt x="93" y="54"/>
                  </a:lnTo>
                  <a:lnTo>
                    <a:pt x="79" y="37"/>
                  </a:lnTo>
                  <a:lnTo>
                    <a:pt x="96" y="12"/>
                  </a:lnTo>
                  <a:lnTo>
                    <a:pt x="79" y="0"/>
                  </a:lnTo>
                  <a:lnTo>
                    <a:pt x="63" y="52"/>
                  </a:lnTo>
                  <a:lnTo>
                    <a:pt x="2" y="67"/>
                  </a:lnTo>
                  <a:lnTo>
                    <a:pt x="22" y="79"/>
                  </a:lnTo>
                  <a:lnTo>
                    <a:pt x="8" y="109"/>
                  </a:lnTo>
                  <a:lnTo>
                    <a:pt x="49" y="117"/>
                  </a:lnTo>
                  <a:lnTo>
                    <a:pt x="13" y="158"/>
                  </a:lnTo>
                  <a:lnTo>
                    <a:pt x="53" y="148"/>
                  </a:lnTo>
                  <a:lnTo>
                    <a:pt x="0" y="17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51" name="Freeform 422"/>
            <p:cNvSpPr/>
            <p:nvPr/>
          </p:nvSpPr>
          <p:spPr bwMode="auto">
            <a:xfrm>
              <a:off x="4105233" y="2705064"/>
              <a:ext cx="45488" cy="36598"/>
            </a:xfrm>
            <a:custGeom>
              <a:avLst/>
              <a:gdLst>
                <a:gd name="T0" fmla="*/ 0 w 97"/>
                <a:gd name="T1" fmla="*/ 1 h 82"/>
                <a:gd name="T2" fmla="*/ 0 w 97"/>
                <a:gd name="T3" fmla="*/ 1 h 82"/>
                <a:gd name="T4" fmla="*/ 1 w 97"/>
                <a:gd name="T5" fmla="*/ 1 h 82"/>
                <a:gd name="T6" fmla="*/ 2 w 97"/>
                <a:gd name="T7" fmla="*/ 2 h 82"/>
                <a:gd name="T8" fmla="*/ 2 w 97"/>
                <a:gd name="T9" fmla="*/ 1 h 82"/>
                <a:gd name="T10" fmla="*/ 2 w 97"/>
                <a:gd name="T11" fmla="*/ 0 h 82"/>
                <a:gd name="T12" fmla="*/ 1 w 97"/>
                <a:gd name="T13" fmla="*/ 0 h 82"/>
                <a:gd name="T14" fmla="*/ 0 w 97"/>
                <a:gd name="T15" fmla="*/ 1 h 82"/>
                <a:gd name="T16" fmla="*/ 0 w 97"/>
                <a:gd name="T17" fmla="*/ 1 h 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7"/>
                <a:gd name="T28" fmla="*/ 0 h 82"/>
                <a:gd name="T29" fmla="*/ 97 w 97"/>
                <a:gd name="T30" fmla="*/ 82 h 8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7" h="82">
                  <a:moveTo>
                    <a:pt x="0" y="52"/>
                  </a:moveTo>
                  <a:lnTo>
                    <a:pt x="14" y="69"/>
                  </a:lnTo>
                  <a:lnTo>
                    <a:pt x="54" y="56"/>
                  </a:lnTo>
                  <a:lnTo>
                    <a:pt x="73" y="82"/>
                  </a:lnTo>
                  <a:lnTo>
                    <a:pt x="97" y="52"/>
                  </a:lnTo>
                  <a:lnTo>
                    <a:pt x="74" y="15"/>
                  </a:lnTo>
                  <a:lnTo>
                    <a:pt x="29" y="0"/>
                  </a:lnTo>
                  <a:lnTo>
                    <a:pt x="17" y="27"/>
                  </a:lnTo>
                  <a:lnTo>
                    <a:pt x="0" y="5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52" name="Freeform 423"/>
            <p:cNvSpPr/>
            <p:nvPr/>
          </p:nvSpPr>
          <p:spPr bwMode="auto">
            <a:xfrm>
              <a:off x="4125450" y="2622321"/>
              <a:ext cx="13478" cy="14321"/>
            </a:xfrm>
            <a:custGeom>
              <a:avLst/>
              <a:gdLst>
                <a:gd name="T0" fmla="*/ 0 w 26"/>
                <a:gd name="T1" fmla="*/ 1 h 35"/>
                <a:gd name="T2" fmla="*/ 0 w 26"/>
                <a:gd name="T3" fmla="*/ 0 h 35"/>
                <a:gd name="T4" fmla="*/ 1 w 26"/>
                <a:gd name="T5" fmla="*/ 0 h 35"/>
                <a:gd name="T6" fmla="*/ 0 w 26"/>
                <a:gd name="T7" fmla="*/ 1 h 35"/>
                <a:gd name="T8" fmla="*/ 0 60000 65536"/>
                <a:gd name="T9" fmla="*/ 0 60000 65536"/>
                <a:gd name="T10" fmla="*/ 0 60000 65536"/>
                <a:gd name="T11" fmla="*/ 0 60000 65536"/>
                <a:gd name="T12" fmla="*/ 0 w 26"/>
                <a:gd name="T13" fmla="*/ 0 h 35"/>
                <a:gd name="T14" fmla="*/ 26 w 26"/>
                <a:gd name="T15" fmla="*/ 35 h 35"/>
              </a:gdLst>
              <a:ahLst/>
              <a:cxnLst>
                <a:cxn ang="T8">
                  <a:pos x="T0" y="T1"/>
                </a:cxn>
                <a:cxn ang="T9">
                  <a:pos x="T2" y="T3"/>
                </a:cxn>
                <a:cxn ang="T10">
                  <a:pos x="T4" y="T5"/>
                </a:cxn>
                <a:cxn ang="T11">
                  <a:pos x="T6" y="T7"/>
                </a:cxn>
              </a:cxnLst>
              <a:rect l="T12" t="T13" r="T14" b="T15"/>
              <a:pathLst>
                <a:path w="26" h="35">
                  <a:moveTo>
                    <a:pt x="0" y="35"/>
                  </a:moveTo>
                  <a:lnTo>
                    <a:pt x="0" y="8"/>
                  </a:lnTo>
                  <a:lnTo>
                    <a:pt x="26" y="0"/>
                  </a:lnTo>
                  <a:lnTo>
                    <a:pt x="0" y="3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53" name="Freeform 424"/>
            <p:cNvSpPr/>
            <p:nvPr/>
          </p:nvSpPr>
          <p:spPr bwMode="auto">
            <a:xfrm>
              <a:off x="4130505" y="2638234"/>
              <a:ext cx="10108" cy="11138"/>
            </a:xfrm>
            <a:custGeom>
              <a:avLst/>
              <a:gdLst>
                <a:gd name="T0" fmla="*/ 0 w 22"/>
                <a:gd name="T1" fmla="*/ 0 h 24"/>
                <a:gd name="T2" fmla="*/ 0 w 22"/>
                <a:gd name="T3" fmla="*/ 0 h 24"/>
                <a:gd name="T4" fmla="*/ 1 w 22"/>
                <a:gd name="T5" fmla="*/ 1 h 24"/>
                <a:gd name="T6" fmla="*/ 0 w 22"/>
                <a:gd name="T7" fmla="*/ 0 h 24"/>
                <a:gd name="T8" fmla="*/ 0 60000 65536"/>
                <a:gd name="T9" fmla="*/ 0 60000 65536"/>
                <a:gd name="T10" fmla="*/ 0 60000 65536"/>
                <a:gd name="T11" fmla="*/ 0 60000 65536"/>
                <a:gd name="T12" fmla="*/ 0 w 22"/>
                <a:gd name="T13" fmla="*/ 0 h 24"/>
                <a:gd name="T14" fmla="*/ 22 w 22"/>
                <a:gd name="T15" fmla="*/ 24 h 24"/>
              </a:gdLst>
              <a:ahLst/>
              <a:cxnLst>
                <a:cxn ang="T8">
                  <a:pos x="T0" y="T1"/>
                </a:cxn>
                <a:cxn ang="T9">
                  <a:pos x="T2" y="T3"/>
                </a:cxn>
                <a:cxn ang="T10">
                  <a:pos x="T4" y="T5"/>
                </a:cxn>
                <a:cxn ang="T11">
                  <a:pos x="T6" y="T7"/>
                </a:cxn>
              </a:cxnLst>
              <a:rect l="T12" t="T13" r="T14" b="T15"/>
              <a:pathLst>
                <a:path w="22" h="24">
                  <a:moveTo>
                    <a:pt x="0" y="18"/>
                  </a:moveTo>
                  <a:lnTo>
                    <a:pt x="14" y="0"/>
                  </a:lnTo>
                  <a:lnTo>
                    <a:pt x="22" y="24"/>
                  </a:lnTo>
                  <a:lnTo>
                    <a:pt x="0" y="1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54" name="Freeform 425"/>
            <p:cNvSpPr/>
            <p:nvPr/>
          </p:nvSpPr>
          <p:spPr bwMode="auto">
            <a:xfrm>
              <a:off x="4140613" y="2612774"/>
              <a:ext cx="143203" cy="237091"/>
            </a:xfrm>
            <a:custGeom>
              <a:avLst/>
              <a:gdLst>
                <a:gd name="T0" fmla="*/ 0 w 297"/>
                <a:gd name="T1" fmla="*/ 3 h 521"/>
                <a:gd name="T2" fmla="*/ 0 w 297"/>
                <a:gd name="T3" fmla="*/ 1 h 521"/>
                <a:gd name="T4" fmla="*/ 1 w 297"/>
                <a:gd name="T5" fmla="*/ 0 h 521"/>
                <a:gd name="T6" fmla="*/ 3 w 297"/>
                <a:gd name="T7" fmla="*/ 0 h 521"/>
                <a:gd name="T8" fmla="*/ 2 w 297"/>
                <a:gd name="T9" fmla="*/ 1 h 521"/>
                <a:gd name="T10" fmla="*/ 4 w 297"/>
                <a:gd name="T11" fmla="*/ 2 h 521"/>
                <a:gd name="T12" fmla="*/ 3 w 297"/>
                <a:gd name="T13" fmla="*/ 4 h 521"/>
                <a:gd name="T14" fmla="*/ 4 w 297"/>
                <a:gd name="T15" fmla="*/ 4 h 521"/>
                <a:gd name="T16" fmla="*/ 5 w 297"/>
                <a:gd name="T17" fmla="*/ 7 h 521"/>
                <a:gd name="T18" fmla="*/ 5 w 297"/>
                <a:gd name="T19" fmla="*/ 7 h 521"/>
                <a:gd name="T20" fmla="*/ 6 w 297"/>
                <a:gd name="T21" fmla="*/ 8 h 521"/>
                <a:gd name="T22" fmla="*/ 5 w 297"/>
                <a:gd name="T23" fmla="*/ 8 h 521"/>
                <a:gd name="T24" fmla="*/ 7 w 297"/>
                <a:gd name="T25" fmla="*/ 9 h 521"/>
                <a:gd name="T26" fmla="*/ 6 w 297"/>
                <a:gd name="T27" fmla="*/ 10 h 521"/>
                <a:gd name="T28" fmla="*/ 7 w 297"/>
                <a:gd name="T29" fmla="*/ 11 h 521"/>
                <a:gd name="T30" fmla="*/ 0 w 297"/>
                <a:gd name="T31" fmla="*/ 12 h 521"/>
                <a:gd name="T32" fmla="*/ 3 w 297"/>
                <a:gd name="T33" fmla="*/ 10 h 521"/>
                <a:gd name="T34" fmla="*/ 2 w 297"/>
                <a:gd name="T35" fmla="*/ 10 h 521"/>
                <a:gd name="T36" fmla="*/ 1 w 297"/>
                <a:gd name="T37" fmla="*/ 9 h 521"/>
                <a:gd name="T38" fmla="*/ 2 w 297"/>
                <a:gd name="T39" fmla="*/ 9 h 521"/>
                <a:gd name="T40" fmla="*/ 1 w 297"/>
                <a:gd name="T41" fmla="*/ 8 h 521"/>
                <a:gd name="T42" fmla="*/ 3 w 297"/>
                <a:gd name="T43" fmla="*/ 7 h 521"/>
                <a:gd name="T44" fmla="*/ 3 w 297"/>
                <a:gd name="T45" fmla="*/ 6 h 521"/>
                <a:gd name="T46" fmla="*/ 2 w 297"/>
                <a:gd name="T47" fmla="*/ 6 h 521"/>
                <a:gd name="T48" fmla="*/ 3 w 297"/>
                <a:gd name="T49" fmla="*/ 5 h 521"/>
                <a:gd name="T50" fmla="*/ 1 w 297"/>
                <a:gd name="T51" fmla="*/ 6 h 521"/>
                <a:gd name="T52" fmla="*/ 1 w 297"/>
                <a:gd name="T53" fmla="*/ 4 h 521"/>
                <a:gd name="T54" fmla="*/ 0 w 297"/>
                <a:gd name="T55" fmla="*/ 5 h 521"/>
                <a:gd name="T56" fmla="*/ 1 w 297"/>
                <a:gd name="T57" fmla="*/ 3 h 521"/>
                <a:gd name="T58" fmla="*/ 0 w 297"/>
                <a:gd name="T59" fmla="*/ 3 h 52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7"/>
                <a:gd name="T91" fmla="*/ 0 h 521"/>
                <a:gd name="T92" fmla="*/ 297 w 297"/>
                <a:gd name="T93" fmla="*/ 521 h 52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7" h="521">
                  <a:moveTo>
                    <a:pt x="0" y="122"/>
                  </a:moveTo>
                  <a:lnTo>
                    <a:pt x="11" y="50"/>
                  </a:lnTo>
                  <a:lnTo>
                    <a:pt x="49" y="0"/>
                  </a:lnTo>
                  <a:lnTo>
                    <a:pt x="113" y="0"/>
                  </a:lnTo>
                  <a:lnTo>
                    <a:pt x="73" y="62"/>
                  </a:lnTo>
                  <a:lnTo>
                    <a:pt x="161" y="74"/>
                  </a:lnTo>
                  <a:lnTo>
                    <a:pt x="106" y="161"/>
                  </a:lnTo>
                  <a:lnTo>
                    <a:pt x="175" y="189"/>
                  </a:lnTo>
                  <a:lnTo>
                    <a:pt x="239" y="296"/>
                  </a:lnTo>
                  <a:lnTo>
                    <a:pt x="220" y="304"/>
                  </a:lnTo>
                  <a:lnTo>
                    <a:pt x="248" y="330"/>
                  </a:lnTo>
                  <a:lnTo>
                    <a:pt x="231" y="359"/>
                  </a:lnTo>
                  <a:lnTo>
                    <a:pt x="297" y="364"/>
                  </a:lnTo>
                  <a:lnTo>
                    <a:pt x="258" y="433"/>
                  </a:lnTo>
                  <a:lnTo>
                    <a:pt x="285" y="455"/>
                  </a:lnTo>
                  <a:lnTo>
                    <a:pt x="18" y="521"/>
                  </a:lnTo>
                  <a:lnTo>
                    <a:pt x="139" y="423"/>
                  </a:lnTo>
                  <a:lnTo>
                    <a:pt x="102" y="438"/>
                  </a:lnTo>
                  <a:lnTo>
                    <a:pt x="34" y="410"/>
                  </a:lnTo>
                  <a:lnTo>
                    <a:pt x="85" y="375"/>
                  </a:lnTo>
                  <a:lnTo>
                    <a:pt x="55" y="359"/>
                  </a:lnTo>
                  <a:lnTo>
                    <a:pt x="123" y="319"/>
                  </a:lnTo>
                  <a:lnTo>
                    <a:pt x="133" y="271"/>
                  </a:lnTo>
                  <a:lnTo>
                    <a:pt x="95" y="256"/>
                  </a:lnTo>
                  <a:lnTo>
                    <a:pt x="113" y="229"/>
                  </a:lnTo>
                  <a:lnTo>
                    <a:pt x="46" y="242"/>
                  </a:lnTo>
                  <a:lnTo>
                    <a:pt x="49" y="169"/>
                  </a:lnTo>
                  <a:lnTo>
                    <a:pt x="11" y="202"/>
                  </a:lnTo>
                  <a:lnTo>
                    <a:pt x="31" y="126"/>
                  </a:lnTo>
                  <a:lnTo>
                    <a:pt x="0" y="12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55" name="Freeform 426"/>
            <p:cNvSpPr/>
            <p:nvPr/>
          </p:nvSpPr>
          <p:spPr bwMode="auto">
            <a:xfrm>
              <a:off x="7698796" y="2458427"/>
              <a:ext cx="55597" cy="19094"/>
            </a:xfrm>
            <a:custGeom>
              <a:avLst/>
              <a:gdLst>
                <a:gd name="T0" fmla="*/ 0 w 116"/>
                <a:gd name="T1" fmla="*/ 0 h 42"/>
                <a:gd name="T2" fmla="*/ 2 w 116"/>
                <a:gd name="T3" fmla="*/ 0 h 42"/>
                <a:gd name="T4" fmla="*/ 3 w 116"/>
                <a:gd name="T5" fmla="*/ 1 h 42"/>
                <a:gd name="T6" fmla="*/ 2 w 116"/>
                <a:gd name="T7" fmla="*/ 1 h 42"/>
                <a:gd name="T8" fmla="*/ 0 w 116"/>
                <a:gd name="T9" fmla="*/ 0 h 42"/>
                <a:gd name="T10" fmla="*/ 0 60000 65536"/>
                <a:gd name="T11" fmla="*/ 0 60000 65536"/>
                <a:gd name="T12" fmla="*/ 0 60000 65536"/>
                <a:gd name="T13" fmla="*/ 0 60000 65536"/>
                <a:gd name="T14" fmla="*/ 0 60000 65536"/>
                <a:gd name="T15" fmla="*/ 0 w 116"/>
                <a:gd name="T16" fmla="*/ 0 h 42"/>
                <a:gd name="T17" fmla="*/ 116 w 116"/>
                <a:gd name="T18" fmla="*/ 42 h 42"/>
              </a:gdLst>
              <a:ahLst/>
              <a:cxnLst>
                <a:cxn ang="T10">
                  <a:pos x="T0" y="T1"/>
                </a:cxn>
                <a:cxn ang="T11">
                  <a:pos x="T2" y="T3"/>
                </a:cxn>
                <a:cxn ang="T12">
                  <a:pos x="T4" y="T5"/>
                </a:cxn>
                <a:cxn ang="T13">
                  <a:pos x="T6" y="T7"/>
                </a:cxn>
                <a:cxn ang="T14">
                  <a:pos x="T8" y="T9"/>
                </a:cxn>
              </a:cxnLst>
              <a:rect l="T15" t="T16" r="T17" b="T18"/>
              <a:pathLst>
                <a:path w="116" h="42">
                  <a:moveTo>
                    <a:pt x="0" y="14"/>
                  </a:moveTo>
                  <a:lnTo>
                    <a:pt x="71" y="0"/>
                  </a:lnTo>
                  <a:lnTo>
                    <a:pt x="116" y="21"/>
                  </a:lnTo>
                  <a:lnTo>
                    <a:pt x="92" y="42"/>
                  </a:lnTo>
                  <a:lnTo>
                    <a:pt x="0" y="14"/>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56" name="Freeform 427"/>
            <p:cNvSpPr/>
            <p:nvPr/>
          </p:nvSpPr>
          <p:spPr bwMode="auto">
            <a:xfrm>
              <a:off x="6125244" y="3468844"/>
              <a:ext cx="129725" cy="299146"/>
            </a:xfrm>
            <a:custGeom>
              <a:avLst/>
              <a:gdLst>
                <a:gd name="T0" fmla="*/ 0 w 268"/>
                <a:gd name="T1" fmla="*/ 1 h 659"/>
                <a:gd name="T2" fmla="*/ 1 w 268"/>
                <a:gd name="T3" fmla="*/ 2 h 659"/>
                <a:gd name="T4" fmla="*/ 2 w 268"/>
                <a:gd name="T5" fmla="*/ 3 h 659"/>
                <a:gd name="T6" fmla="*/ 1 w 268"/>
                <a:gd name="T7" fmla="*/ 4 h 659"/>
                <a:gd name="T8" fmla="*/ 4 w 268"/>
                <a:gd name="T9" fmla="*/ 6 h 659"/>
                <a:gd name="T10" fmla="*/ 5 w 268"/>
                <a:gd name="T11" fmla="*/ 9 h 659"/>
                <a:gd name="T12" fmla="*/ 5 w 268"/>
                <a:gd name="T13" fmla="*/ 11 h 659"/>
                <a:gd name="T14" fmla="*/ 2 w 268"/>
                <a:gd name="T15" fmla="*/ 13 h 659"/>
                <a:gd name="T16" fmla="*/ 3 w 268"/>
                <a:gd name="T17" fmla="*/ 15 h 659"/>
                <a:gd name="T18" fmla="*/ 3 w 268"/>
                <a:gd name="T19" fmla="*/ 14 h 659"/>
                <a:gd name="T20" fmla="*/ 4 w 268"/>
                <a:gd name="T21" fmla="*/ 14 h 659"/>
                <a:gd name="T22" fmla="*/ 4 w 268"/>
                <a:gd name="T23" fmla="*/ 13 h 659"/>
                <a:gd name="T24" fmla="*/ 6 w 268"/>
                <a:gd name="T25" fmla="*/ 12 h 659"/>
                <a:gd name="T26" fmla="*/ 6 w 268"/>
                <a:gd name="T27" fmla="*/ 8 h 659"/>
                <a:gd name="T28" fmla="*/ 3 w 268"/>
                <a:gd name="T29" fmla="*/ 5 h 659"/>
                <a:gd name="T30" fmla="*/ 3 w 268"/>
                <a:gd name="T31" fmla="*/ 3 h 659"/>
                <a:gd name="T32" fmla="*/ 5 w 268"/>
                <a:gd name="T33" fmla="*/ 2 h 659"/>
                <a:gd name="T34" fmla="*/ 3 w 268"/>
                <a:gd name="T35" fmla="*/ 0 h 659"/>
                <a:gd name="T36" fmla="*/ 0 w 268"/>
                <a:gd name="T37" fmla="*/ 1 h 6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68"/>
                <a:gd name="T58" fmla="*/ 0 h 659"/>
                <a:gd name="T59" fmla="*/ 268 w 268"/>
                <a:gd name="T60" fmla="*/ 659 h 6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68" h="659">
                  <a:moveTo>
                    <a:pt x="0" y="34"/>
                  </a:moveTo>
                  <a:lnTo>
                    <a:pt x="39" y="101"/>
                  </a:lnTo>
                  <a:lnTo>
                    <a:pt x="92" y="128"/>
                  </a:lnTo>
                  <a:lnTo>
                    <a:pt x="65" y="181"/>
                  </a:lnTo>
                  <a:lnTo>
                    <a:pt x="158" y="268"/>
                  </a:lnTo>
                  <a:lnTo>
                    <a:pt x="201" y="387"/>
                  </a:lnTo>
                  <a:lnTo>
                    <a:pt x="204" y="489"/>
                  </a:lnTo>
                  <a:lnTo>
                    <a:pt x="87" y="577"/>
                  </a:lnTo>
                  <a:lnTo>
                    <a:pt x="110" y="659"/>
                  </a:lnTo>
                  <a:lnTo>
                    <a:pt x="143" y="602"/>
                  </a:lnTo>
                  <a:lnTo>
                    <a:pt x="165" y="615"/>
                  </a:lnTo>
                  <a:lnTo>
                    <a:pt x="175" y="580"/>
                  </a:lnTo>
                  <a:lnTo>
                    <a:pt x="268" y="519"/>
                  </a:lnTo>
                  <a:lnTo>
                    <a:pt x="254" y="354"/>
                  </a:lnTo>
                  <a:lnTo>
                    <a:pt x="129" y="201"/>
                  </a:lnTo>
                  <a:lnTo>
                    <a:pt x="142" y="151"/>
                  </a:lnTo>
                  <a:lnTo>
                    <a:pt x="217" y="76"/>
                  </a:lnTo>
                  <a:lnTo>
                    <a:pt x="115" y="0"/>
                  </a:lnTo>
                  <a:lnTo>
                    <a:pt x="0" y="34"/>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57" name="Freeform 428"/>
            <p:cNvSpPr/>
            <p:nvPr/>
          </p:nvSpPr>
          <p:spPr bwMode="auto">
            <a:xfrm>
              <a:off x="5047007" y="3554770"/>
              <a:ext cx="176898" cy="132071"/>
            </a:xfrm>
            <a:custGeom>
              <a:avLst/>
              <a:gdLst>
                <a:gd name="T0" fmla="*/ 0 w 369"/>
                <a:gd name="T1" fmla="*/ 7 h 289"/>
                <a:gd name="T2" fmla="*/ 2 w 369"/>
                <a:gd name="T3" fmla="*/ 5 h 289"/>
                <a:gd name="T4" fmla="*/ 2 w 369"/>
                <a:gd name="T5" fmla="*/ 5 h 289"/>
                <a:gd name="T6" fmla="*/ 3 w 369"/>
                <a:gd name="T7" fmla="*/ 4 h 289"/>
                <a:gd name="T8" fmla="*/ 5 w 369"/>
                <a:gd name="T9" fmla="*/ 1 h 289"/>
                <a:gd name="T10" fmla="*/ 8 w 369"/>
                <a:gd name="T11" fmla="*/ 0 h 289"/>
                <a:gd name="T12" fmla="*/ 9 w 369"/>
                <a:gd name="T13" fmla="*/ 3 h 289"/>
                <a:gd name="T14" fmla="*/ 8 w 369"/>
                <a:gd name="T15" fmla="*/ 4 h 289"/>
                <a:gd name="T16" fmla="*/ 5 w 369"/>
                <a:gd name="T17" fmla="*/ 5 h 289"/>
                <a:gd name="T18" fmla="*/ 0 w 369"/>
                <a:gd name="T19" fmla="*/ 7 h 2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9"/>
                <a:gd name="T31" fmla="*/ 0 h 289"/>
                <a:gd name="T32" fmla="*/ 369 w 369"/>
                <a:gd name="T33" fmla="*/ 289 h 2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9" h="289">
                  <a:moveTo>
                    <a:pt x="0" y="289"/>
                  </a:moveTo>
                  <a:lnTo>
                    <a:pt x="96" y="225"/>
                  </a:lnTo>
                  <a:lnTo>
                    <a:pt x="79" y="194"/>
                  </a:lnTo>
                  <a:lnTo>
                    <a:pt x="108" y="157"/>
                  </a:lnTo>
                  <a:lnTo>
                    <a:pt x="207" y="33"/>
                  </a:lnTo>
                  <a:lnTo>
                    <a:pt x="329" y="0"/>
                  </a:lnTo>
                  <a:lnTo>
                    <a:pt x="369" y="113"/>
                  </a:lnTo>
                  <a:lnTo>
                    <a:pt x="336" y="157"/>
                  </a:lnTo>
                  <a:lnTo>
                    <a:pt x="197" y="232"/>
                  </a:lnTo>
                  <a:lnTo>
                    <a:pt x="0" y="28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58" name="Freeform 429"/>
            <p:cNvSpPr/>
            <p:nvPr/>
          </p:nvSpPr>
          <p:spPr bwMode="auto">
            <a:xfrm>
              <a:off x="5033529" y="3589775"/>
              <a:ext cx="65705" cy="97064"/>
            </a:xfrm>
            <a:custGeom>
              <a:avLst/>
              <a:gdLst>
                <a:gd name="T0" fmla="*/ 0 w 137"/>
                <a:gd name="T1" fmla="*/ 1 h 211"/>
                <a:gd name="T2" fmla="*/ 1 w 137"/>
                <a:gd name="T3" fmla="*/ 5 h 211"/>
                <a:gd name="T4" fmla="*/ 3 w 137"/>
                <a:gd name="T5" fmla="*/ 3 h 211"/>
                <a:gd name="T6" fmla="*/ 3 w 137"/>
                <a:gd name="T7" fmla="*/ 3 h 211"/>
                <a:gd name="T8" fmla="*/ 3 w 137"/>
                <a:gd name="T9" fmla="*/ 2 h 211"/>
                <a:gd name="T10" fmla="*/ 3 w 137"/>
                <a:gd name="T11" fmla="*/ 1 h 211"/>
                <a:gd name="T12" fmla="*/ 1 w 137"/>
                <a:gd name="T13" fmla="*/ 0 h 211"/>
                <a:gd name="T14" fmla="*/ 0 w 137"/>
                <a:gd name="T15" fmla="*/ 1 h 211"/>
                <a:gd name="T16" fmla="*/ 0 60000 65536"/>
                <a:gd name="T17" fmla="*/ 0 60000 65536"/>
                <a:gd name="T18" fmla="*/ 0 60000 65536"/>
                <a:gd name="T19" fmla="*/ 0 60000 65536"/>
                <a:gd name="T20" fmla="*/ 0 60000 65536"/>
                <a:gd name="T21" fmla="*/ 0 60000 65536"/>
                <a:gd name="T22" fmla="*/ 0 60000 65536"/>
                <a:gd name="T23" fmla="*/ 0 60000 65536"/>
                <a:gd name="T24" fmla="*/ 0 w 137"/>
                <a:gd name="T25" fmla="*/ 0 h 211"/>
                <a:gd name="T26" fmla="*/ 137 w 137"/>
                <a:gd name="T27" fmla="*/ 211 h 2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7" h="211">
                  <a:moveTo>
                    <a:pt x="0" y="42"/>
                  </a:moveTo>
                  <a:lnTo>
                    <a:pt x="29" y="211"/>
                  </a:lnTo>
                  <a:lnTo>
                    <a:pt x="125" y="147"/>
                  </a:lnTo>
                  <a:lnTo>
                    <a:pt x="108" y="116"/>
                  </a:lnTo>
                  <a:lnTo>
                    <a:pt x="137" y="79"/>
                  </a:lnTo>
                  <a:lnTo>
                    <a:pt x="137" y="32"/>
                  </a:lnTo>
                  <a:lnTo>
                    <a:pt x="67" y="0"/>
                  </a:lnTo>
                  <a:lnTo>
                    <a:pt x="0" y="4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59" name="Freeform 430"/>
            <p:cNvSpPr/>
            <p:nvPr/>
          </p:nvSpPr>
          <p:spPr bwMode="auto">
            <a:xfrm>
              <a:off x="4502834" y="2927833"/>
              <a:ext cx="171844" cy="146390"/>
            </a:xfrm>
            <a:custGeom>
              <a:avLst/>
              <a:gdLst>
                <a:gd name="T0" fmla="*/ 0 w 356"/>
                <a:gd name="T1" fmla="*/ 2 h 323"/>
                <a:gd name="T2" fmla="*/ 0 w 356"/>
                <a:gd name="T3" fmla="*/ 1 h 323"/>
                <a:gd name="T4" fmla="*/ 2 w 356"/>
                <a:gd name="T5" fmla="*/ 0 h 323"/>
                <a:gd name="T6" fmla="*/ 4 w 356"/>
                <a:gd name="T7" fmla="*/ 1 h 323"/>
                <a:gd name="T8" fmla="*/ 6 w 356"/>
                <a:gd name="T9" fmla="*/ 1 h 323"/>
                <a:gd name="T10" fmla="*/ 8 w 356"/>
                <a:gd name="T11" fmla="*/ 3 h 323"/>
                <a:gd name="T12" fmla="*/ 8 w 356"/>
                <a:gd name="T13" fmla="*/ 6 h 323"/>
                <a:gd name="T14" fmla="*/ 8 w 356"/>
                <a:gd name="T15" fmla="*/ 7 h 323"/>
                <a:gd name="T16" fmla="*/ 7 w 356"/>
                <a:gd name="T17" fmla="*/ 7 h 323"/>
                <a:gd name="T18" fmla="*/ 6 w 356"/>
                <a:gd name="T19" fmla="*/ 5 h 323"/>
                <a:gd name="T20" fmla="*/ 5 w 356"/>
                <a:gd name="T21" fmla="*/ 6 h 323"/>
                <a:gd name="T22" fmla="*/ 2 w 356"/>
                <a:gd name="T23" fmla="*/ 4 h 323"/>
                <a:gd name="T24" fmla="*/ 1 w 356"/>
                <a:gd name="T25" fmla="*/ 2 h 323"/>
                <a:gd name="T26" fmla="*/ 0 w 356"/>
                <a:gd name="T27" fmla="*/ 3 h 323"/>
                <a:gd name="T28" fmla="*/ 0 w 356"/>
                <a:gd name="T29" fmla="*/ 2 h 32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6"/>
                <a:gd name="T46" fmla="*/ 0 h 323"/>
                <a:gd name="T47" fmla="*/ 356 w 356"/>
                <a:gd name="T48" fmla="*/ 323 h 32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6" h="323">
                  <a:moveTo>
                    <a:pt x="0" y="76"/>
                  </a:moveTo>
                  <a:lnTo>
                    <a:pt x="0" y="23"/>
                  </a:lnTo>
                  <a:lnTo>
                    <a:pt x="91" y="0"/>
                  </a:lnTo>
                  <a:lnTo>
                    <a:pt x="164" y="64"/>
                  </a:lnTo>
                  <a:lnTo>
                    <a:pt x="245" y="46"/>
                  </a:lnTo>
                  <a:lnTo>
                    <a:pt x="345" y="146"/>
                  </a:lnTo>
                  <a:lnTo>
                    <a:pt x="332" y="253"/>
                  </a:lnTo>
                  <a:lnTo>
                    <a:pt x="356" y="299"/>
                  </a:lnTo>
                  <a:lnTo>
                    <a:pt x="281" y="323"/>
                  </a:lnTo>
                  <a:lnTo>
                    <a:pt x="243" y="235"/>
                  </a:lnTo>
                  <a:lnTo>
                    <a:pt x="211" y="272"/>
                  </a:lnTo>
                  <a:lnTo>
                    <a:pt x="91" y="183"/>
                  </a:lnTo>
                  <a:lnTo>
                    <a:pt x="33" y="89"/>
                  </a:lnTo>
                  <a:lnTo>
                    <a:pt x="2" y="110"/>
                  </a:lnTo>
                  <a:lnTo>
                    <a:pt x="0" y="76"/>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60" name="Freeform 431"/>
            <p:cNvSpPr/>
            <p:nvPr/>
          </p:nvSpPr>
          <p:spPr bwMode="auto">
            <a:xfrm>
              <a:off x="4462400" y="4054408"/>
              <a:ext cx="234180" cy="249820"/>
            </a:xfrm>
            <a:custGeom>
              <a:avLst/>
              <a:gdLst>
                <a:gd name="T0" fmla="*/ 0 w 485"/>
                <a:gd name="T1" fmla="*/ 12 h 550"/>
                <a:gd name="T2" fmla="*/ 1 w 485"/>
                <a:gd name="T3" fmla="*/ 12 h 550"/>
                <a:gd name="T4" fmla="*/ 9 w 485"/>
                <a:gd name="T5" fmla="*/ 13 h 550"/>
                <a:gd name="T6" fmla="*/ 11 w 485"/>
                <a:gd name="T7" fmla="*/ 12 h 550"/>
                <a:gd name="T8" fmla="*/ 9 w 485"/>
                <a:gd name="T9" fmla="*/ 11 h 550"/>
                <a:gd name="T10" fmla="*/ 9 w 485"/>
                <a:gd name="T11" fmla="*/ 7 h 550"/>
                <a:gd name="T12" fmla="*/ 11 w 485"/>
                <a:gd name="T13" fmla="*/ 7 h 550"/>
                <a:gd name="T14" fmla="*/ 11 w 485"/>
                <a:gd name="T15" fmla="*/ 5 h 550"/>
                <a:gd name="T16" fmla="*/ 9 w 485"/>
                <a:gd name="T17" fmla="*/ 5 h 550"/>
                <a:gd name="T18" fmla="*/ 9 w 485"/>
                <a:gd name="T19" fmla="*/ 2 h 550"/>
                <a:gd name="T20" fmla="*/ 8 w 485"/>
                <a:gd name="T21" fmla="*/ 1 h 550"/>
                <a:gd name="T22" fmla="*/ 7 w 485"/>
                <a:gd name="T23" fmla="*/ 1 h 550"/>
                <a:gd name="T24" fmla="*/ 7 w 485"/>
                <a:gd name="T25" fmla="*/ 2 h 550"/>
                <a:gd name="T26" fmla="*/ 5 w 485"/>
                <a:gd name="T27" fmla="*/ 2 h 550"/>
                <a:gd name="T28" fmla="*/ 4 w 485"/>
                <a:gd name="T29" fmla="*/ 0 h 550"/>
                <a:gd name="T30" fmla="*/ 1 w 485"/>
                <a:gd name="T31" fmla="*/ 1 h 550"/>
                <a:gd name="T32" fmla="*/ 2 w 485"/>
                <a:gd name="T33" fmla="*/ 5 h 550"/>
                <a:gd name="T34" fmla="*/ 0 w 485"/>
                <a:gd name="T35" fmla="*/ 12 h 5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85"/>
                <a:gd name="T55" fmla="*/ 0 h 550"/>
                <a:gd name="T56" fmla="*/ 485 w 485"/>
                <a:gd name="T57" fmla="*/ 550 h 55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85" h="550">
                  <a:moveTo>
                    <a:pt x="0" y="515"/>
                  </a:moveTo>
                  <a:lnTo>
                    <a:pt x="63" y="496"/>
                  </a:lnTo>
                  <a:lnTo>
                    <a:pt x="376" y="550"/>
                  </a:lnTo>
                  <a:lnTo>
                    <a:pt x="446" y="524"/>
                  </a:lnTo>
                  <a:lnTo>
                    <a:pt x="399" y="484"/>
                  </a:lnTo>
                  <a:lnTo>
                    <a:pt x="399" y="317"/>
                  </a:lnTo>
                  <a:lnTo>
                    <a:pt x="485" y="317"/>
                  </a:lnTo>
                  <a:lnTo>
                    <a:pt x="480" y="227"/>
                  </a:lnTo>
                  <a:lnTo>
                    <a:pt x="399" y="236"/>
                  </a:lnTo>
                  <a:lnTo>
                    <a:pt x="391" y="77"/>
                  </a:lnTo>
                  <a:lnTo>
                    <a:pt x="356" y="48"/>
                  </a:lnTo>
                  <a:lnTo>
                    <a:pt x="305" y="52"/>
                  </a:lnTo>
                  <a:lnTo>
                    <a:pt x="294" y="96"/>
                  </a:lnTo>
                  <a:lnTo>
                    <a:pt x="239" y="102"/>
                  </a:lnTo>
                  <a:lnTo>
                    <a:pt x="179" y="0"/>
                  </a:lnTo>
                  <a:lnTo>
                    <a:pt x="34" y="23"/>
                  </a:lnTo>
                  <a:lnTo>
                    <a:pt x="86" y="231"/>
                  </a:lnTo>
                  <a:lnTo>
                    <a:pt x="0" y="51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61" name="Freeform 432"/>
            <p:cNvSpPr/>
            <p:nvPr/>
          </p:nvSpPr>
          <p:spPr bwMode="auto">
            <a:xfrm>
              <a:off x="4469139" y="4033723"/>
              <a:ext cx="18532" cy="20685"/>
            </a:xfrm>
            <a:custGeom>
              <a:avLst/>
              <a:gdLst>
                <a:gd name="T0" fmla="*/ 0 w 40"/>
                <a:gd name="T1" fmla="*/ 0 h 48"/>
                <a:gd name="T2" fmla="*/ 0 w 40"/>
                <a:gd name="T3" fmla="*/ 1 h 48"/>
                <a:gd name="T4" fmla="*/ 1 w 40"/>
                <a:gd name="T5" fmla="*/ 0 h 48"/>
                <a:gd name="T6" fmla="*/ 0 w 40"/>
                <a:gd name="T7" fmla="*/ 0 h 48"/>
                <a:gd name="T8" fmla="*/ 0 60000 65536"/>
                <a:gd name="T9" fmla="*/ 0 60000 65536"/>
                <a:gd name="T10" fmla="*/ 0 60000 65536"/>
                <a:gd name="T11" fmla="*/ 0 60000 65536"/>
                <a:gd name="T12" fmla="*/ 0 w 40"/>
                <a:gd name="T13" fmla="*/ 0 h 48"/>
                <a:gd name="T14" fmla="*/ 40 w 40"/>
                <a:gd name="T15" fmla="*/ 48 h 48"/>
              </a:gdLst>
              <a:ahLst/>
              <a:cxnLst>
                <a:cxn ang="T8">
                  <a:pos x="T0" y="T1"/>
                </a:cxn>
                <a:cxn ang="T9">
                  <a:pos x="T2" y="T3"/>
                </a:cxn>
                <a:cxn ang="T10">
                  <a:pos x="T4" y="T5"/>
                </a:cxn>
                <a:cxn ang="T11">
                  <a:pos x="T6" y="T7"/>
                </a:cxn>
              </a:cxnLst>
              <a:rect l="T12" t="T13" r="T14" b="T15"/>
              <a:pathLst>
                <a:path w="40" h="48">
                  <a:moveTo>
                    <a:pt x="0" y="16"/>
                  </a:moveTo>
                  <a:lnTo>
                    <a:pt x="18" y="48"/>
                  </a:lnTo>
                  <a:lnTo>
                    <a:pt x="40" y="0"/>
                  </a:lnTo>
                  <a:lnTo>
                    <a:pt x="0" y="16"/>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62" name="Freeform 433"/>
            <p:cNvSpPr/>
            <p:nvPr/>
          </p:nvSpPr>
          <p:spPr bwMode="auto">
            <a:xfrm>
              <a:off x="4615711" y="4297864"/>
              <a:ext cx="171844" cy="186172"/>
            </a:xfrm>
            <a:custGeom>
              <a:avLst/>
              <a:gdLst>
                <a:gd name="T0" fmla="*/ 0 w 358"/>
                <a:gd name="T1" fmla="*/ 7 h 410"/>
                <a:gd name="T2" fmla="*/ 0 w 358"/>
                <a:gd name="T3" fmla="*/ 5 h 410"/>
                <a:gd name="T4" fmla="*/ 1 w 358"/>
                <a:gd name="T5" fmla="*/ 4 h 410"/>
                <a:gd name="T6" fmla="*/ 1 w 358"/>
                <a:gd name="T7" fmla="*/ 1 h 410"/>
                <a:gd name="T8" fmla="*/ 3 w 358"/>
                <a:gd name="T9" fmla="*/ 0 h 410"/>
                <a:gd name="T10" fmla="*/ 3 w 358"/>
                <a:gd name="T11" fmla="*/ 1 h 410"/>
                <a:gd name="T12" fmla="*/ 5 w 358"/>
                <a:gd name="T13" fmla="*/ 0 h 410"/>
                <a:gd name="T14" fmla="*/ 7 w 358"/>
                <a:gd name="T15" fmla="*/ 4 h 410"/>
                <a:gd name="T16" fmla="*/ 8 w 358"/>
                <a:gd name="T17" fmla="*/ 5 h 410"/>
                <a:gd name="T18" fmla="*/ 5 w 358"/>
                <a:gd name="T19" fmla="*/ 8 h 410"/>
                <a:gd name="T20" fmla="*/ 3 w 358"/>
                <a:gd name="T21" fmla="*/ 8 h 410"/>
                <a:gd name="T22" fmla="*/ 2 w 358"/>
                <a:gd name="T23" fmla="*/ 9 h 410"/>
                <a:gd name="T24" fmla="*/ 1 w 358"/>
                <a:gd name="T25" fmla="*/ 9 h 410"/>
                <a:gd name="T26" fmla="*/ 1 w 358"/>
                <a:gd name="T27" fmla="*/ 8 h 410"/>
                <a:gd name="T28" fmla="*/ 0 w 358"/>
                <a:gd name="T29" fmla="*/ 7 h 4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8"/>
                <a:gd name="T46" fmla="*/ 0 h 410"/>
                <a:gd name="T47" fmla="*/ 358 w 358"/>
                <a:gd name="T48" fmla="*/ 410 h 41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8" h="410">
                  <a:moveTo>
                    <a:pt x="0" y="314"/>
                  </a:moveTo>
                  <a:lnTo>
                    <a:pt x="0" y="191"/>
                  </a:lnTo>
                  <a:lnTo>
                    <a:pt x="40" y="188"/>
                  </a:lnTo>
                  <a:lnTo>
                    <a:pt x="40" y="30"/>
                  </a:lnTo>
                  <a:lnTo>
                    <a:pt x="115" y="12"/>
                  </a:lnTo>
                  <a:lnTo>
                    <a:pt x="138" y="39"/>
                  </a:lnTo>
                  <a:lnTo>
                    <a:pt x="201" y="0"/>
                  </a:lnTo>
                  <a:lnTo>
                    <a:pt x="306" y="169"/>
                  </a:lnTo>
                  <a:lnTo>
                    <a:pt x="358" y="197"/>
                  </a:lnTo>
                  <a:lnTo>
                    <a:pt x="216" y="353"/>
                  </a:lnTo>
                  <a:lnTo>
                    <a:pt x="131" y="353"/>
                  </a:lnTo>
                  <a:lnTo>
                    <a:pt x="86" y="408"/>
                  </a:lnTo>
                  <a:lnTo>
                    <a:pt x="32" y="410"/>
                  </a:lnTo>
                  <a:lnTo>
                    <a:pt x="34" y="360"/>
                  </a:lnTo>
                  <a:lnTo>
                    <a:pt x="0" y="314"/>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63" name="Freeform 434"/>
            <p:cNvSpPr/>
            <p:nvPr/>
          </p:nvSpPr>
          <p:spPr bwMode="auto">
            <a:xfrm>
              <a:off x="4784186" y="3985987"/>
              <a:ext cx="32011" cy="38189"/>
            </a:xfrm>
            <a:custGeom>
              <a:avLst/>
              <a:gdLst>
                <a:gd name="T0" fmla="*/ 0 w 69"/>
                <a:gd name="T1" fmla="*/ 0 h 88"/>
                <a:gd name="T2" fmla="*/ 0 w 69"/>
                <a:gd name="T3" fmla="*/ 1 h 88"/>
                <a:gd name="T4" fmla="*/ 1 w 69"/>
                <a:gd name="T5" fmla="*/ 2 h 88"/>
                <a:gd name="T6" fmla="*/ 1 w 69"/>
                <a:gd name="T7" fmla="*/ 1 h 88"/>
                <a:gd name="T8" fmla="*/ 1 w 69"/>
                <a:gd name="T9" fmla="*/ 0 h 88"/>
                <a:gd name="T10" fmla="*/ 0 w 69"/>
                <a:gd name="T11" fmla="*/ 0 h 88"/>
                <a:gd name="T12" fmla="*/ 0 60000 65536"/>
                <a:gd name="T13" fmla="*/ 0 60000 65536"/>
                <a:gd name="T14" fmla="*/ 0 60000 65536"/>
                <a:gd name="T15" fmla="*/ 0 60000 65536"/>
                <a:gd name="T16" fmla="*/ 0 60000 65536"/>
                <a:gd name="T17" fmla="*/ 0 60000 65536"/>
                <a:gd name="T18" fmla="*/ 0 w 69"/>
                <a:gd name="T19" fmla="*/ 0 h 88"/>
                <a:gd name="T20" fmla="*/ 69 w 69"/>
                <a:gd name="T21" fmla="*/ 88 h 88"/>
              </a:gdLst>
              <a:ahLst/>
              <a:cxnLst>
                <a:cxn ang="T12">
                  <a:pos x="T0" y="T1"/>
                </a:cxn>
                <a:cxn ang="T13">
                  <a:pos x="T2" y="T3"/>
                </a:cxn>
                <a:cxn ang="T14">
                  <a:pos x="T4" y="T5"/>
                </a:cxn>
                <a:cxn ang="T15">
                  <a:pos x="T6" y="T7"/>
                </a:cxn>
                <a:cxn ang="T16">
                  <a:pos x="T8" y="T9"/>
                </a:cxn>
                <a:cxn ang="T17">
                  <a:pos x="T10" y="T11"/>
                </a:cxn>
              </a:cxnLst>
              <a:rect l="T18" t="T19" r="T20" b="T21"/>
              <a:pathLst>
                <a:path w="69" h="88">
                  <a:moveTo>
                    <a:pt x="0" y="15"/>
                  </a:moveTo>
                  <a:lnTo>
                    <a:pt x="8" y="45"/>
                  </a:lnTo>
                  <a:lnTo>
                    <a:pt x="27" y="88"/>
                  </a:lnTo>
                  <a:lnTo>
                    <a:pt x="69" y="35"/>
                  </a:lnTo>
                  <a:lnTo>
                    <a:pt x="66" y="0"/>
                  </a:lnTo>
                  <a:lnTo>
                    <a:pt x="0" y="1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64" name="Freeform 435"/>
            <p:cNvSpPr/>
            <p:nvPr/>
          </p:nvSpPr>
          <p:spPr bwMode="auto">
            <a:xfrm>
              <a:off x="4406803" y="3683657"/>
              <a:ext cx="139834" cy="225951"/>
            </a:xfrm>
            <a:custGeom>
              <a:avLst/>
              <a:gdLst>
                <a:gd name="T0" fmla="*/ 0 w 294"/>
                <a:gd name="T1" fmla="*/ 8 h 498"/>
                <a:gd name="T2" fmla="*/ 1 w 294"/>
                <a:gd name="T3" fmla="*/ 6 h 498"/>
                <a:gd name="T4" fmla="*/ 3 w 294"/>
                <a:gd name="T5" fmla="*/ 6 h 498"/>
                <a:gd name="T6" fmla="*/ 4 w 294"/>
                <a:gd name="T7" fmla="*/ 2 h 498"/>
                <a:gd name="T8" fmla="*/ 5 w 294"/>
                <a:gd name="T9" fmla="*/ 1 h 498"/>
                <a:gd name="T10" fmla="*/ 5 w 294"/>
                <a:gd name="T11" fmla="*/ 0 h 498"/>
                <a:gd name="T12" fmla="*/ 5 w 294"/>
                <a:gd name="T13" fmla="*/ 0 h 498"/>
                <a:gd name="T14" fmla="*/ 6 w 294"/>
                <a:gd name="T15" fmla="*/ 3 h 498"/>
                <a:gd name="T16" fmla="*/ 5 w 294"/>
                <a:gd name="T17" fmla="*/ 3 h 498"/>
                <a:gd name="T18" fmla="*/ 6 w 294"/>
                <a:gd name="T19" fmla="*/ 5 h 498"/>
                <a:gd name="T20" fmla="*/ 5 w 294"/>
                <a:gd name="T21" fmla="*/ 8 h 498"/>
                <a:gd name="T22" fmla="*/ 6 w 294"/>
                <a:gd name="T23" fmla="*/ 10 h 498"/>
                <a:gd name="T24" fmla="*/ 6 w 294"/>
                <a:gd name="T25" fmla="*/ 11 h 498"/>
                <a:gd name="T26" fmla="*/ 4 w 294"/>
                <a:gd name="T27" fmla="*/ 11 h 498"/>
                <a:gd name="T28" fmla="*/ 2 w 294"/>
                <a:gd name="T29" fmla="*/ 11 h 498"/>
                <a:gd name="T30" fmla="*/ 1 w 294"/>
                <a:gd name="T31" fmla="*/ 11 h 498"/>
                <a:gd name="T32" fmla="*/ 1 w 294"/>
                <a:gd name="T33" fmla="*/ 9 h 498"/>
                <a:gd name="T34" fmla="*/ 0 w 294"/>
                <a:gd name="T35" fmla="*/ 8 h 4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4"/>
                <a:gd name="T55" fmla="*/ 0 h 498"/>
                <a:gd name="T56" fmla="*/ 294 w 294"/>
                <a:gd name="T57" fmla="*/ 498 h 4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4" h="498">
                  <a:moveTo>
                    <a:pt x="0" y="355"/>
                  </a:moveTo>
                  <a:lnTo>
                    <a:pt x="38" y="263"/>
                  </a:lnTo>
                  <a:lnTo>
                    <a:pt x="109" y="275"/>
                  </a:lnTo>
                  <a:lnTo>
                    <a:pt x="192" y="81"/>
                  </a:lnTo>
                  <a:lnTo>
                    <a:pt x="231" y="46"/>
                  </a:lnTo>
                  <a:lnTo>
                    <a:pt x="214" y="8"/>
                  </a:lnTo>
                  <a:lnTo>
                    <a:pt x="235" y="0"/>
                  </a:lnTo>
                  <a:lnTo>
                    <a:pt x="260" y="123"/>
                  </a:lnTo>
                  <a:lnTo>
                    <a:pt x="214" y="142"/>
                  </a:lnTo>
                  <a:lnTo>
                    <a:pt x="265" y="238"/>
                  </a:lnTo>
                  <a:lnTo>
                    <a:pt x="235" y="352"/>
                  </a:lnTo>
                  <a:lnTo>
                    <a:pt x="294" y="437"/>
                  </a:lnTo>
                  <a:lnTo>
                    <a:pt x="287" y="498"/>
                  </a:lnTo>
                  <a:lnTo>
                    <a:pt x="185" y="471"/>
                  </a:lnTo>
                  <a:lnTo>
                    <a:pt x="107" y="470"/>
                  </a:lnTo>
                  <a:lnTo>
                    <a:pt x="45" y="471"/>
                  </a:lnTo>
                  <a:lnTo>
                    <a:pt x="44" y="388"/>
                  </a:lnTo>
                  <a:lnTo>
                    <a:pt x="0" y="35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65" name="Freeform 436"/>
            <p:cNvSpPr/>
            <p:nvPr/>
          </p:nvSpPr>
          <p:spPr bwMode="auto">
            <a:xfrm>
              <a:off x="4517996" y="3718664"/>
              <a:ext cx="239234" cy="162303"/>
            </a:xfrm>
            <a:custGeom>
              <a:avLst/>
              <a:gdLst>
                <a:gd name="T0" fmla="*/ 0 w 497"/>
                <a:gd name="T1" fmla="*/ 6 h 357"/>
                <a:gd name="T2" fmla="*/ 1 w 497"/>
                <a:gd name="T3" fmla="*/ 4 h 357"/>
                <a:gd name="T4" fmla="*/ 4 w 497"/>
                <a:gd name="T5" fmla="*/ 3 h 357"/>
                <a:gd name="T6" fmla="*/ 4 w 497"/>
                <a:gd name="T7" fmla="*/ 2 h 357"/>
                <a:gd name="T8" fmla="*/ 5 w 497"/>
                <a:gd name="T9" fmla="*/ 2 h 357"/>
                <a:gd name="T10" fmla="*/ 7 w 497"/>
                <a:gd name="T11" fmla="*/ 0 h 357"/>
                <a:gd name="T12" fmla="*/ 8 w 497"/>
                <a:gd name="T13" fmla="*/ 2 h 357"/>
                <a:gd name="T14" fmla="*/ 9 w 497"/>
                <a:gd name="T15" fmla="*/ 3 h 357"/>
                <a:gd name="T16" fmla="*/ 12 w 497"/>
                <a:gd name="T17" fmla="*/ 6 h 357"/>
                <a:gd name="T18" fmla="*/ 6 w 497"/>
                <a:gd name="T19" fmla="*/ 7 h 357"/>
                <a:gd name="T20" fmla="*/ 4 w 497"/>
                <a:gd name="T21" fmla="*/ 6 h 357"/>
                <a:gd name="T22" fmla="*/ 4 w 497"/>
                <a:gd name="T23" fmla="*/ 7 h 357"/>
                <a:gd name="T24" fmla="*/ 2 w 497"/>
                <a:gd name="T25" fmla="*/ 7 h 357"/>
                <a:gd name="T26" fmla="*/ 1 w 497"/>
                <a:gd name="T27" fmla="*/ 8 h 357"/>
                <a:gd name="T28" fmla="*/ 0 w 497"/>
                <a:gd name="T29" fmla="*/ 6 h 3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97"/>
                <a:gd name="T46" fmla="*/ 0 h 357"/>
                <a:gd name="T47" fmla="*/ 497 w 497"/>
                <a:gd name="T48" fmla="*/ 357 h 35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97" h="357">
                  <a:moveTo>
                    <a:pt x="0" y="272"/>
                  </a:moveTo>
                  <a:lnTo>
                    <a:pt x="30" y="158"/>
                  </a:lnTo>
                  <a:lnTo>
                    <a:pt x="157" y="130"/>
                  </a:lnTo>
                  <a:lnTo>
                    <a:pt x="169" y="93"/>
                  </a:lnTo>
                  <a:lnTo>
                    <a:pt x="226" y="80"/>
                  </a:lnTo>
                  <a:lnTo>
                    <a:pt x="311" y="0"/>
                  </a:lnTo>
                  <a:lnTo>
                    <a:pt x="340" y="95"/>
                  </a:lnTo>
                  <a:lnTo>
                    <a:pt x="405" y="130"/>
                  </a:lnTo>
                  <a:lnTo>
                    <a:pt x="497" y="258"/>
                  </a:lnTo>
                  <a:lnTo>
                    <a:pt x="266" y="295"/>
                  </a:lnTo>
                  <a:lnTo>
                    <a:pt x="188" y="258"/>
                  </a:lnTo>
                  <a:lnTo>
                    <a:pt x="157" y="322"/>
                  </a:lnTo>
                  <a:lnTo>
                    <a:pt x="91" y="322"/>
                  </a:lnTo>
                  <a:lnTo>
                    <a:pt x="59" y="357"/>
                  </a:lnTo>
                  <a:lnTo>
                    <a:pt x="0" y="27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66" name="Freeform 437"/>
            <p:cNvSpPr/>
            <p:nvPr/>
          </p:nvSpPr>
          <p:spPr bwMode="auto">
            <a:xfrm>
              <a:off x="4497779" y="3462479"/>
              <a:ext cx="195430" cy="327789"/>
            </a:xfrm>
            <a:custGeom>
              <a:avLst/>
              <a:gdLst>
                <a:gd name="T0" fmla="*/ 0 w 409"/>
                <a:gd name="T1" fmla="*/ 10 h 725"/>
                <a:gd name="T2" fmla="*/ 1 w 409"/>
                <a:gd name="T3" fmla="*/ 10 h 725"/>
                <a:gd name="T4" fmla="*/ 1 w 409"/>
                <a:gd name="T5" fmla="*/ 11 h 725"/>
                <a:gd name="T6" fmla="*/ 2 w 409"/>
                <a:gd name="T7" fmla="*/ 14 h 725"/>
                <a:gd name="T8" fmla="*/ 1 w 409"/>
                <a:gd name="T9" fmla="*/ 14 h 725"/>
                <a:gd name="T10" fmla="*/ 2 w 409"/>
                <a:gd name="T11" fmla="*/ 17 h 725"/>
                <a:gd name="T12" fmla="*/ 5 w 409"/>
                <a:gd name="T13" fmla="*/ 16 h 725"/>
                <a:gd name="T14" fmla="*/ 5 w 409"/>
                <a:gd name="T15" fmla="*/ 15 h 725"/>
                <a:gd name="T16" fmla="*/ 6 w 409"/>
                <a:gd name="T17" fmla="*/ 15 h 725"/>
                <a:gd name="T18" fmla="*/ 8 w 409"/>
                <a:gd name="T19" fmla="*/ 13 h 725"/>
                <a:gd name="T20" fmla="*/ 7 w 409"/>
                <a:gd name="T21" fmla="*/ 11 h 725"/>
                <a:gd name="T22" fmla="*/ 8 w 409"/>
                <a:gd name="T23" fmla="*/ 8 h 725"/>
                <a:gd name="T24" fmla="*/ 9 w 409"/>
                <a:gd name="T25" fmla="*/ 8 h 725"/>
                <a:gd name="T26" fmla="*/ 9 w 409"/>
                <a:gd name="T27" fmla="*/ 4 h 725"/>
                <a:gd name="T28" fmla="*/ 2 w 409"/>
                <a:gd name="T29" fmla="*/ 0 h 725"/>
                <a:gd name="T30" fmla="*/ 1 w 409"/>
                <a:gd name="T31" fmla="*/ 1 h 725"/>
                <a:gd name="T32" fmla="*/ 1 w 409"/>
                <a:gd name="T33" fmla="*/ 2 h 725"/>
                <a:gd name="T34" fmla="*/ 2 w 409"/>
                <a:gd name="T35" fmla="*/ 3 h 725"/>
                <a:gd name="T36" fmla="*/ 2 w 409"/>
                <a:gd name="T37" fmla="*/ 7 h 725"/>
                <a:gd name="T38" fmla="*/ 0 w 409"/>
                <a:gd name="T39" fmla="*/ 10 h 72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09"/>
                <a:gd name="T61" fmla="*/ 0 h 725"/>
                <a:gd name="T62" fmla="*/ 409 w 409"/>
                <a:gd name="T63" fmla="*/ 725 h 72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09" h="725">
                  <a:moveTo>
                    <a:pt x="0" y="416"/>
                  </a:moveTo>
                  <a:lnTo>
                    <a:pt x="60" y="451"/>
                  </a:lnTo>
                  <a:lnTo>
                    <a:pt x="45" y="487"/>
                  </a:lnTo>
                  <a:lnTo>
                    <a:pt x="70" y="610"/>
                  </a:lnTo>
                  <a:lnTo>
                    <a:pt x="24" y="629"/>
                  </a:lnTo>
                  <a:lnTo>
                    <a:pt x="75" y="725"/>
                  </a:lnTo>
                  <a:lnTo>
                    <a:pt x="202" y="697"/>
                  </a:lnTo>
                  <a:lnTo>
                    <a:pt x="214" y="660"/>
                  </a:lnTo>
                  <a:lnTo>
                    <a:pt x="271" y="647"/>
                  </a:lnTo>
                  <a:lnTo>
                    <a:pt x="356" y="567"/>
                  </a:lnTo>
                  <a:lnTo>
                    <a:pt x="326" y="478"/>
                  </a:lnTo>
                  <a:lnTo>
                    <a:pt x="368" y="361"/>
                  </a:lnTo>
                  <a:lnTo>
                    <a:pt x="408" y="352"/>
                  </a:lnTo>
                  <a:lnTo>
                    <a:pt x="409" y="184"/>
                  </a:lnTo>
                  <a:lnTo>
                    <a:pt x="103" y="0"/>
                  </a:lnTo>
                  <a:lnTo>
                    <a:pt x="64" y="21"/>
                  </a:lnTo>
                  <a:lnTo>
                    <a:pt x="64" y="90"/>
                  </a:lnTo>
                  <a:lnTo>
                    <a:pt x="103" y="140"/>
                  </a:lnTo>
                  <a:lnTo>
                    <a:pt x="75" y="298"/>
                  </a:lnTo>
                  <a:lnTo>
                    <a:pt x="0" y="416"/>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67" name="Freeform 438"/>
            <p:cNvSpPr/>
            <p:nvPr/>
          </p:nvSpPr>
          <p:spPr bwMode="auto">
            <a:xfrm>
              <a:off x="4455661" y="3865055"/>
              <a:ext cx="138149" cy="175033"/>
            </a:xfrm>
            <a:custGeom>
              <a:avLst/>
              <a:gdLst>
                <a:gd name="T0" fmla="*/ 0 w 289"/>
                <a:gd name="T1" fmla="*/ 8 h 385"/>
                <a:gd name="T2" fmla="*/ 1 w 289"/>
                <a:gd name="T3" fmla="*/ 9 h 385"/>
                <a:gd name="T4" fmla="*/ 2 w 289"/>
                <a:gd name="T5" fmla="*/ 9 h 385"/>
                <a:gd name="T6" fmla="*/ 3 w 289"/>
                <a:gd name="T7" fmla="*/ 9 h 385"/>
                <a:gd name="T8" fmla="*/ 4 w 289"/>
                <a:gd name="T9" fmla="*/ 8 h 385"/>
                <a:gd name="T10" fmla="*/ 5 w 289"/>
                <a:gd name="T11" fmla="*/ 6 h 385"/>
                <a:gd name="T12" fmla="*/ 6 w 289"/>
                <a:gd name="T13" fmla="*/ 5 h 385"/>
                <a:gd name="T14" fmla="*/ 7 w 289"/>
                <a:gd name="T15" fmla="*/ 0 h 385"/>
                <a:gd name="T16" fmla="*/ 5 w 289"/>
                <a:gd name="T17" fmla="*/ 0 h 385"/>
                <a:gd name="T18" fmla="*/ 4 w 289"/>
                <a:gd name="T19" fmla="*/ 1 h 385"/>
                <a:gd name="T20" fmla="*/ 4 w 289"/>
                <a:gd name="T21" fmla="*/ 2 h 385"/>
                <a:gd name="T22" fmla="*/ 2 w 289"/>
                <a:gd name="T23" fmla="*/ 2 h 385"/>
                <a:gd name="T24" fmla="*/ 2 w 289"/>
                <a:gd name="T25" fmla="*/ 3 h 385"/>
                <a:gd name="T26" fmla="*/ 3 w 289"/>
                <a:gd name="T27" fmla="*/ 3 h 385"/>
                <a:gd name="T28" fmla="*/ 3 w 289"/>
                <a:gd name="T29" fmla="*/ 6 h 385"/>
                <a:gd name="T30" fmla="*/ 1 w 289"/>
                <a:gd name="T31" fmla="*/ 6 h 385"/>
                <a:gd name="T32" fmla="*/ 0 w 289"/>
                <a:gd name="T33" fmla="*/ 8 h 38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9"/>
                <a:gd name="T52" fmla="*/ 0 h 385"/>
                <a:gd name="T53" fmla="*/ 289 w 289"/>
                <a:gd name="T54" fmla="*/ 385 h 38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9" h="385">
                  <a:moveTo>
                    <a:pt x="0" y="335"/>
                  </a:moveTo>
                  <a:lnTo>
                    <a:pt x="30" y="385"/>
                  </a:lnTo>
                  <a:lnTo>
                    <a:pt x="70" y="369"/>
                  </a:lnTo>
                  <a:lnTo>
                    <a:pt x="130" y="372"/>
                  </a:lnTo>
                  <a:lnTo>
                    <a:pt x="183" y="333"/>
                  </a:lnTo>
                  <a:lnTo>
                    <a:pt x="199" y="257"/>
                  </a:lnTo>
                  <a:lnTo>
                    <a:pt x="251" y="192"/>
                  </a:lnTo>
                  <a:lnTo>
                    <a:pt x="289" y="0"/>
                  </a:lnTo>
                  <a:lnTo>
                    <a:pt x="223" y="0"/>
                  </a:lnTo>
                  <a:lnTo>
                    <a:pt x="191" y="35"/>
                  </a:lnTo>
                  <a:lnTo>
                    <a:pt x="184" y="96"/>
                  </a:lnTo>
                  <a:lnTo>
                    <a:pt x="82" y="69"/>
                  </a:lnTo>
                  <a:lnTo>
                    <a:pt x="78" y="110"/>
                  </a:lnTo>
                  <a:lnTo>
                    <a:pt x="121" y="111"/>
                  </a:lnTo>
                  <a:lnTo>
                    <a:pt x="107" y="264"/>
                  </a:lnTo>
                  <a:lnTo>
                    <a:pt x="59" y="246"/>
                  </a:lnTo>
                  <a:lnTo>
                    <a:pt x="0" y="33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68" name="Freeform 439"/>
            <p:cNvSpPr/>
            <p:nvPr/>
          </p:nvSpPr>
          <p:spPr bwMode="auto">
            <a:xfrm>
              <a:off x="4477562" y="3836413"/>
              <a:ext cx="347058" cy="367569"/>
            </a:xfrm>
            <a:custGeom>
              <a:avLst/>
              <a:gdLst>
                <a:gd name="T0" fmla="*/ 0 w 722"/>
                <a:gd name="T1" fmla="*/ 11 h 811"/>
                <a:gd name="T2" fmla="*/ 0 w 722"/>
                <a:gd name="T3" fmla="*/ 12 h 811"/>
                <a:gd name="T4" fmla="*/ 3 w 722"/>
                <a:gd name="T5" fmla="*/ 11 h 811"/>
                <a:gd name="T6" fmla="*/ 5 w 722"/>
                <a:gd name="T7" fmla="*/ 13 h 811"/>
                <a:gd name="T8" fmla="*/ 6 w 722"/>
                <a:gd name="T9" fmla="*/ 13 h 811"/>
                <a:gd name="T10" fmla="*/ 6 w 722"/>
                <a:gd name="T11" fmla="*/ 12 h 811"/>
                <a:gd name="T12" fmla="*/ 7 w 722"/>
                <a:gd name="T13" fmla="*/ 12 h 811"/>
                <a:gd name="T14" fmla="*/ 8 w 722"/>
                <a:gd name="T15" fmla="*/ 13 h 811"/>
                <a:gd name="T16" fmla="*/ 9 w 722"/>
                <a:gd name="T17" fmla="*/ 17 h 811"/>
                <a:gd name="T18" fmla="*/ 11 w 722"/>
                <a:gd name="T19" fmla="*/ 17 h 811"/>
                <a:gd name="T20" fmla="*/ 15 w 722"/>
                <a:gd name="T21" fmla="*/ 19 h 811"/>
                <a:gd name="T22" fmla="*/ 15 w 722"/>
                <a:gd name="T23" fmla="*/ 18 h 811"/>
                <a:gd name="T24" fmla="*/ 15 w 722"/>
                <a:gd name="T25" fmla="*/ 17 h 811"/>
                <a:gd name="T26" fmla="*/ 15 w 722"/>
                <a:gd name="T27" fmla="*/ 15 h 811"/>
                <a:gd name="T28" fmla="*/ 16 w 722"/>
                <a:gd name="T29" fmla="*/ 14 h 811"/>
                <a:gd name="T30" fmla="*/ 15 w 722"/>
                <a:gd name="T31" fmla="*/ 12 h 811"/>
                <a:gd name="T32" fmla="*/ 15 w 722"/>
                <a:gd name="T33" fmla="*/ 9 h 811"/>
                <a:gd name="T34" fmla="*/ 15 w 722"/>
                <a:gd name="T35" fmla="*/ 8 h 811"/>
                <a:gd name="T36" fmla="*/ 15 w 722"/>
                <a:gd name="T37" fmla="*/ 7 h 811"/>
                <a:gd name="T38" fmla="*/ 16 w 722"/>
                <a:gd name="T39" fmla="*/ 4 h 811"/>
                <a:gd name="T40" fmla="*/ 17 w 722"/>
                <a:gd name="T41" fmla="*/ 3 h 811"/>
                <a:gd name="T42" fmla="*/ 17 w 722"/>
                <a:gd name="T43" fmla="*/ 1 h 811"/>
                <a:gd name="T44" fmla="*/ 13 w 722"/>
                <a:gd name="T45" fmla="*/ 0 h 811"/>
                <a:gd name="T46" fmla="*/ 8 w 722"/>
                <a:gd name="T47" fmla="*/ 1 h 811"/>
                <a:gd name="T48" fmla="*/ 6 w 722"/>
                <a:gd name="T49" fmla="*/ 0 h 811"/>
                <a:gd name="T50" fmla="*/ 6 w 722"/>
                <a:gd name="T51" fmla="*/ 1 h 811"/>
                <a:gd name="T52" fmla="*/ 5 w 722"/>
                <a:gd name="T53" fmla="*/ 6 h 811"/>
                <a:gd name="T54" fmla="*/ 3 w 722"/>
                <a:gd name="T55" fmla="*/ 7 h 811"/>
                <a:gd name="T56" fmla="*/ 3 w 722"/>
                <a:gd name="T57" fmla="*/ 9 h 811"/>
                <a:gd name="T58" fmla="*/ 2 w 722"/>
                <a:gd name="T59" fmla="*/ 10 h 811"/>
                <a:gd name="T60" fmla="*/ 1 w 722"/>
                <a:gd name="T61" fmla="*/ 10 h 811"/>
                <a:gd name="T62" fmla="*/ 0 w 722"/>
                <a:gd name="T63" fmla="*/ 11 h 8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22"/>
                <a:gd name="T97" fmla="*/ 0 h 811"/>
                <a:gd name="T98" fmla="*/ 722 w 722"/>
                <a:gd name="T99" fmla="*/ 811 h 81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22" h="811">
                  <a:moveTo>
                    <a:pt x="0" y="481"/>
                  </a:moveTo>
                  <a:lnTo>
                    <a:pt x="1" y="504"/>
                  </a:lnTo>
                  <a:lnTo>
                    <a:pt x="146" y="481"/>
                  </a:lnTo>
                  <a:lnTo>
                    <a:pt x="206" y="583"/>
                  </a:lnTo>
                  <a:lnTo>
                    <a:pt x="261" y="577"/>
                  </a:lnTo>
                  <a:lnTo>
                    <a:pt x="272" y="533"/>
                  </a:lnTo>
                  <a:lnTo>
                    <a:pt x="323" y="529"/>
                  </a:lnTo>
                  <a:lnTo>
                    <a:pt x="358" y="558"/>
                  </a:lnTo>
                  <a:lnTo>
                    <a:pt x="366" y="717"/>
                  </a:lnTo>
                  <a:lnTo>
                    <a:pt x="447" y="708"/>
                  </a:lnTo>
                  <a:lnTo>
                    <a:pt x="666" y="811"/>
                  </a:lnTo>
                  <a:lnTo>
                    <a:pt x="664" y="763"/>
                  </a:lnTo>
                  <a:lnTo>
                    <a:pt x="620" y="742"/>
                  </a:lnTo>
                  <a:lnTo>
                    <a:pt x="626" y="628"/>
                  </a:lnTo>
                  <a:lnTo>
                    <a:pt x="695" y="586"/>
                  </a:lnTo>
                  <a:lnTo>
                    <a:pt x="655" y="509"/>
                  </a:lnTo>
                  <a:lnTo>
                    <a:pt x="645" y="374"/>
                  </a:lnTo>
                  <a:lnTo>
                    <a:pt x="637" y="344"/>
                  </a:lnTo>
                  <a:lnTo>
                    <a:pt x="666" y="284"/>
                  </a:lnTo>
                  <a:lnTo>
                    <a:pt x="695" y="174"/>
                  </a:lnTo>
                  <a:lnTo>
                    <a:pt x="722" y="132"/>
                  </a:lnTo>
                  <a:lnTo>
                    <a:pt x="709" y="67"/>
                  </a:lnTo>
                  <a:lnTo>
                    <a:pt x="581" y="0"/>
                  </a:lnTo>
                  <a:lnTo>
                    <a:pt x="350" y="37"/>
                  </a:lnTo>
                  <a:lnTo>
                    <a:pt x="272" y="0"/>
                  </a:lnTo>
                  <a:lnTo>
                    <a:pt x="241" y="64"/>
                  </a:lnTo>
                  <a:lnTo>
                    <a:pt x="203" y="256"/>
                  </a:lnTo>
                  <a:lnTo>
                    <a:pt x="151" y="321"/>
                  </a:lnTo>
                  <a:lnTo>
                    <a:pt x="135" y="397"/>
                  </a:lnTo>
                  <a:lnTo>
                    <a:pt x="82" y="436"/>
                  </a:lnTo>
                  <a:lnTo>
                    <a:pt x="22" y="433"/>
                  </a:lnTo>
                  <a:lnTo>
                    <a:pt x="0" y="48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69" name="Freeform 440"/>
            <p:cNvSpPr/>
            <p:nvPr/>
          </p:nvSpPr>
          <p:spPr bwMode="auto">
            <a:xfrm>
              <a:off x="4844837" y="3196747"/>
              <a:ext cx="42119" cy="23868"/>
            </a:xfrm>
            <a:custGeom>
              <a:avLst/>
              <a:gdLst>
                <a:gd name="T0" fmla="*/ 0 w 89"/>
                <a:gd name="T1" fmla="*/ 1 h 54"/>
                <a:gd name="T2" fmla="*/ 1 w 89"/>
                <a:gd name="T3" fmla="*/ 1 h 54"/>
                <a:gd name="T4" fmla="*/ 2 w 89"/>
                <a:gd name="T5" fmla="*/ 0 h 54"/>
                <a:gd name="T6" fmla="*/ 0 w 89"/>
                <a:gd name="T7" fmla="*/ 1 h 54"/>
                <a:gd name="T8" fmla="*/ 0 60000 65536"/>
                <a:gd name="T9" fmla="*/ 0 60000 65536"/>
                <a:gd name="T10" fmla="*/ 0 60000 65536"/>
                <a:gd name="T11" fmla="*/ 0 60000 65536"/>
                <a:gd name="T12" fmla="*/ 0 w 89"/>
                <a:gd name="T13" fmla="*/ 0 h 54"/>
                <a:gd name="T14" fmla="*/ 89 w 89"/>
                <a:gd name="T15" fmla="*/ 54 h 54"/>
              </a:gdLst>
              <a:ahLst/>
              <a:cxnLst>
                <a:cxn ang="T8">
                  <a:pos x="T0" y="T1"/>
                </a:cxn>
                <a:cxn ang="T9">
                  <a:pos x="T2" y="T3"/>
                </a:cxn>
                <a:cxn ang="T10">
                  <a:pos x="T4" y="T5"/>
                </a:cxn>
                <a:cxn ang="T11">
                  <a:pos x="T6" y="T7"/>
                </a:cxn>
              </a:cxnLst>
              <a:rect l="T12" t="T13" r="T14" b="T15"/>
              <a:pathLst>
                <a:path w="89" h="54">
                  <a:moveTo>
                    <a:pt x="0" y="30"/>
                  </a:moveTo>
                  <a:lnTo>
                    <a:pt x="32" y="54"/>
                  </a:lnTo>
                  <a:lnTo>
                    <a:pt x="89" y="0"/>
                  </a:lnTo>
                  <a:lnTo>
                    <a:pt x="0" y="3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70" name="Freeform 441"/>
            <p:cNvSpPr/>
            <p:nvPr/>
          </p:nvSpPr>
          <p:spPr bwMode="auto">
            <a:xfrm>
              <a:off x="4268654" y="3690022"/>
              <a:ext cx="48857" cy="124114"/>
            </a:xfrm>
            <a:custGeom>
              <a:avLst/>
              <a:gdLst>
                <a:gd name="T0" fmla="*/ 0 w 102"/>
                <a:gd name="T1" fmla="*/ 1 h 274"/>
                <a:gd name="T2" fmla="*/ 1 w 102"/>
                <a:gd name="T3" fmla="*/ 6 h 274"/>
                <a:gd name="T4" fmla="*/ 2 w 102"/>
                <a:gd name="T5" fmla="*/ 6 h 274"/>
                <a:gd name="T6" fmla="*/ 2 w 102"/>
                <a:gd name="T7" fmla="*/ 1 h 274"/>
                <a:gd name="T8" fmla="*/ 2 w 102"/>
                <a:gd name="T9" fmla="*/ 0 h 274"/>
                <a:gd name="T10" fmla="*/ 1 w 102"/>
                <a:gd name="T11" fmla="*/ 0 h 274"/>
                <a:gd name="T12" fmla="*/ 0 w 102"/>
                <a:gd name="T13" fmla="*/ 1 h 274"/>
                <a:gd name="T14" fmla="*/ 0 60000 65536"/>
                <a:gd name="T15" fmla="*/ 0 60000 65536"/>
                <a:gd name="T16" fmla="*/ 0 60000 65536"/>
                <a:gd name="T17" fmla="*/ 0 60000 65536"/>
                <a:gd name="T18" fmla="*/ 0 60000 65536"/>
                <a:gd name="T19" fmla="*/ 0 60000 65536"/>
                <a:gd name="T20" fmla="*/ 0 60000 65536"/>
                <a:gd name="T21" fmla="*/ 0 w 102"/>
                <a:gd name="T22" fmla="*/ 0 h 274"/>
                <a:gd name="T23" fmla="*/ 102 w 102"/>
                <a:gd name="T24" fmla="*/ 274 h 2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274">
                  <a:moveTo>
                    <a:pt x="0" y="65"/>
                  </a:moveTo>
                  <a:lnTo>
                    <a:pt x="41" y="274"/>
                  </a:lnTo>
                  <a:lnTo>
                    <a:pt x="73" y="270"/>
                  </a:lnTo>
                  <a:lnTo>
                    <a:pt x="102" y="30"/>
                  </a:lnTo>
                  <a:lnTo>
                    <a:pt x="73" y="0"/>
                  </a:lnTo>
                  <a:lnTo>
                    <a:pt x="52" y="19"/>
                  </a:lnTo>
                  <a:lnTo>
                    <a:pt x="0" y="6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71" name="Freeform 442"/>
            <p:cNvSpPr/>
            <p:nvPr/>
          </p:nvSpPr>
          <p:spPr bwMode="auto">
            <a:xfrm>
              <a:off x="4423651" y="3895288"/>
              <a:ext cx="33694" cy="25459"/>
            </a:xfrm>
            <a:custGeom>
              <a:avLst/>
              <a:gdLst>
                <a:gd name="T0" fmla="*/ 0 w 69"/>
                <a:gd name="T1" fmla="*/ 2 h 52"/>
                <a:gd name="T2" fmla="*/ 0 w 69"/>
                <a:gd name="T3" fmla="*/ 0 h 52"/>
                <a:gd name="T4" fmla="*/ 2 w 69"/>
                <a:gd name="T5" fmla="*/ 0 h 52"/>
                <a:gd name="T6" fmla="*/ 2 w 69"/>
                <a:gd name="T7" fmla="*/ 1 h 52"/>
                <a:gd name="T8" fmla="*/ 0 w 69"/>
                <a:gd name="T9" fmla="*/ 2 h 52"/>
                <a:gd name="T10" fmla="*/ 0 60000 65536"/>
                <a:gd name="T11" fmla="*/ 0 60000 65536"/>
                <a:gd name="T12" fmla="*/ 0 60000 65536"/>
                <a:gd name="T13" fmla="*/ 0 60000 65536"/>
                <a:gd name="T14" fmla="*/ 0 60000 65536"/>
                <a:gd name="T15" fmla="*/ 0 w 69"/>
                <a:gd name="T16" fmla="*/ 0 h 52"/>
                <a:gd name="T17" fmla="*/ 69 w 69"/>
                <a:gd name="T18" fmla="*/ 52 h 52"/>
              </a:gdLst>
              <a:ahLst/>
              <a:cxnLst>
                <a:cxn ang="T10">
                  <a:pos x="T0" y="T1"/>
                </a:cxn>
                <a:cxn ang="T11">
                  <a:pos x="T2" y="T3"/>
                </a:cxn>
                <a:cxn ang="T12">
                  <a:pos x="T4" y="T5"/>
                </a:cxn>
                <a:cxn ang="T13">
                  <a:pos x="T6" y="T7"/>
                </a:cxn>
                <a:cxn ang="T14">
                  <a:pos x="T8" y="T9"/>
                </a:cxn>
              </a:cxnLst>
              <a:rect l="T15" t="T16" r="T17" b="T18"/>
              <a:pathLst>
                <a:path w="69" h="52">
                  <a:moveTo>
                    <a:pt x="0" y="52"/>
                  </a:moveTo>
                  <a:lnTo>
                    <a:pt x="7" y="1"/>
                  </a:lnTo>
                  <a:lnTo>
                    <a:pt x="69" y="0"/>
                  </a:lnTo>
                  <a:lnTo>
                    <a:pt x="69" y="46"/>
                  </a:lnTo>
                  <a:lnTo>
                    <a:pt x="0" y="5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72" name="Freeform 443"/>
            <p:cNvSpPr/>
            <p:nvPr/>
          </p:nvSpPr>
          <p:spPr bwMode="auto">
            <a:xfrm>
              <a:off x="4856630" y="3573864"/>
              <a:ext cx="276298" cy="295965"/>
            </a:xfrm>
            <a:custGeom>
              <a:avLst/>
              <a:gdLst>
                <a:gd name="T0" fmla="*/ 0 w 576"/>
                <a:gd name="T1" fmla="*/ 11 h 650"/>
                <a:gd name="T2" fmla="*/ 1 w 576"/>
                <a:gd name="T3" fmla="*/ 10 h 650"/>
                <a:gd name="T4" fmla="*/ 1 w 576"/>
                <a:gd name="T5" fmla="*/ 8 h 650"/>
                <a:gd name="T6" fmla="*/ 3 w 576"/>
                <a:gd name="T7" fmla="*/ 5 h 650"/>
                <a:gd name="T8" fmla="*/ 3 w 576"/>
                <a:gd name="T9" fmla="*/ 1 h 650"/>
                <a:gd name="T10" fmla="*/ 5 w 576"/>
                <a:gd name="T11" fmla="*/ 0 h 650"/>
                <a:gd name="T12" fmla="*/ 6 w 576"/>
                <a:gd name="T13" fmla="*/ 3 h 650"/>
                <a:gd name="T14" fmla="*/ 9 w 576"/>
                <a:gd name="T15" fmla="*/ 6 h 650"/>
                <a:gd name="T16" fmla="*/ 8 w 576"/>
                <a:gd name="T17" fmla="*/ 7 h 650"/>
                <a:gd name="T18" fmla="*/ 9 w 576"/>
                <a:gd name="T19" fmla="*/ 8 h 650"/>
                <a:gd name="T20" fmla="*/ 10 w 576"/>
                <a:gd name="T21" fmla="*/ 9 h 650"/>
                <a:gd name="T22" fmla="*/ 13 w 576"/>
                <a:gd name="T23" fmla="*/ 11 h 650"/>
                <a:gd name="T24" fmla="*/ 11 w 576"/>
                <a:gd name="T25" fmla="*/ 14 h 650"/>
                <a:gd name="T26" fmla="*/ 8 w 576"/>
                <a:gd name="T27" fmla="*/ 15 h 650"/>
                <a:gd name="T28" fmla="*/ 5 w 576"/>
                <a:gd name="T29" fmla="*/ 15 h 650"/>
                <a:gd name="T30" fmla="*/ 3 w 576"/>
                <a:gd name="T31" fmla="*/ 14 h 650"/>
                <a:gd name="T32" fmla="*/ 1 w 576"/>
                <a:gd name="T33" fmla="*/ 12 h 650"/>
                <a:gd name="T34" fmla="*/ 0 w 576"/>
                <a:gd name="T35" fmla="*/ 11 h 6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76"/>
                <a:gd name="T55" fmla="*/ 0 h 650"/>
                <a:gd name="T56" fmla="*/ 576 w 576"/>
                <a:gd name="T57" fmla="*/ 650 h 65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76" h="650">
                  <a:moveTo>
                    <a:pt x="0" y="454"/>
                  </a:moveTo>
                  <a:lnTo>
                    <a:pt x="43" y="422"/>
                  </a:lnTo>
                  <a:lnTo>
                    <a:pt x="51" y="342"/>
                  </a:lnTo>
                  <a:lnTo>
                    <a:pt x="121" y="232"/>
                  </a:lnTo>
                  <a:lnTo>
                    <a:pt x="152" y="43"/>
                  </a:lnTo>
                  <a:lnTo>
                    <a:pt x="211" y="0"/>
                  </a:lnTo>
                  <a:lnTo>
                    <a:pt x="255" y="131"/>
                  </a:lnTo>
                  <a:lnTo>
                    <a:pt x="380" y="241"/>
                  </a:lnTo>
                  <a:lnTo>
                    <a:pt x="336" y="308"/>
                  </a:lnTo>
                  <a:lnTo>
                    <a:pt x="379" y="324"/>
                  </a:lnTo>
                  <a:lnTo>
                    <a:pt x="423" y="404"/>
                  </a:lnTo>
                  <a:lnTo>
                    <a:pt x="576" y="449"/>
                  </a:lnTo>
                  <a:lnTo>
                    <a:pt x="459" y="581"/>
                  </a:lnTo>
                  <a:lnTo>
                    <a:pt x="340" y="630"/>
                  </a:lnTo>
                  <a:lnTo>
                    <a:pt x="229" y="650"/>
                  </a:lnTo>
                  <a:lnTo>
                    <a:pt x="109" y="602"/>
                  </a:lnTo>
                  <a:lnTo>
                    <a:pt x="65" y="510"/>
                  </a:lnTo>
                  <a:lnTo>
                    <a:pt x="0" y="454"/>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73" name="Freeform 444"/>
            <p:cNvSpPr/>
            <p:nvPr/>
          </p:nvSpPr>
          <p:spPr bwMode="auto">
            <a:xfrm>
              <a:off x="5018366" y="3683657"/>
              <a:ext cx="28640" cy="38189"/>
            </a:xfrm>
            <a:custGeom>
              <a:avLst/>
              <a:gdLst>
                <a:gd name="T0" fmla="*/ 0 w 60"/>
                <a:gd name="T1" fmla="*/ 1 h 83"/>
                <a:gd name="T2" fmla="*/ 1 w 60"/>
                <a:gd name="T3" fmla="*/ 2 h 83"/>
                <a:gd name="T4" fmla="*/ 1 w 60"/>
                <a:gd name="T5" fmla="*/ 1 h 83"/>
                <a:gd name="T6" fmla="*/ 1 w 60"/>
                <a:gd name="T7" fmla="*/ 1 h 83"/>
                <a:gd name="T8" fmla="*/ 1 w 60"/>
                <a:gd name="T9" fmla="*/ 1 h 83"/>
                <a:gd name="T10" fmla="*/ 1 w 60"/>
                <a:gd name="T11" fmla="*/ 0 h 83"/>
                <a:gd name="T12" fmla="*/ 0 w 60"/>
                <a:gd name="T13" fmla="*/ 1 h 83"/>
                <a:gd name="T14" fmla="*/ 0 60000 65536"/>
                <a:gd name="T15" fmla="*/ 0 60000 65536"/>
                <a:gd name="T16" fmla="*/ 0 60000 65536"/>
                <a:gd name="T17" fmla="*/ 0 60000 65536"/>
                <a:gd name="T18" fmla="*/ 0 60000 65536"/>
                <a:gd name="T19" fmla="*/ 0 60000 65536"/>
                <a:gd name="T20" fmla="*/ 0 60000 65536"/>
                <a:gd name="T21" fmla="*/ 0 w 60"/>
                <a:gd name="T22" fmla="*/ 0 h 83"/>
                <a:gd name="T23" fmla="*/ 60 w 60"/>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83">
                  <a:moveTo>
                    <a:pt x="0" y="67"/>
                  </a:moveTo>
                  <a:lnTo>
                    <a:pt x="43" y="83"/>
                  </a:lnTo>
                  <a:lnTo>
                    <a:pt x="56" y="58"/>
                  </a:lnTo>
                  <a:lnTo>
                    <a:pt x="30" y="52"/>
                  </a:lnTo>
                  <a:lnTo>
                    <a:pt x="60" y="32"/>
                  </a:lnTo>
                  <a:lnTo>
                    <a:pt x="44" y="0"/>
                  </a:lnTo>
                  <a:lnTo>
                    <a:pt x="0" y="6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74" name="Freeform 445"/>
            <p:cNvSpPr/>
            <p:nvPr/>
          </p:nvSpPr>
          <p:spPr bwMode="auto">
            <a:xfrm>
              <a:off x="4410172" y="3895288"/>
              <a:ext cx="102769" cy="120932"/>
            </a:xfrm>
            <a:custGeom>
              <a:avLst/>
              <a:gdLst>
                <a:gd name="T0" fmla="*/ 0 w 214"/>
                <a:gd name="T1" fmla="*/ 3 h 267"/>
                <a:gd name="T2" fmla="*/ 1 w 214"/>
                <a:gd name="T3" fmla="*/ 2 h 267"/>
                <a:gd name="T4" fmla="*/ 1 w 214"/>
                <a:gd name="T5" fmla="*/ 2 h 267"/>
                <a:gd name="T6" fmla="*/ 1 w 214"/>
                <a:gd name="T7" fmla="*/ 1 h 267"/>
                <a:gd name="T8" fmla="*/ 2 w 214"/>
                <a:gd name="T9" fmla="*/ 1 h 267"/>
                <a:gd name="T10" fmla="*/ 2 w 214"/>
                <a:gd name="T11" fmla="*/ 0 h 267"/>
                <a:gd name="T12" fmla="*/ 4 w 214"/>
                <a:gd name="T13" fmla="*/ 0 h 267"/>
                <a:gd name="T14" fmla="*/ 4 w 214"/>
                <a:gd name="T15" fmla="*/ 1 h 267"/>
                <a:gd name="T16" fmla="*/ 5 w 214"/>
                <a:gd name="T17" fmla="*/ 1 h 267"/>
                <a:gd name="T18" fmla="*/ 5 w 214"/>
                <a:gd name="T19" fmla="*/ 5 h 267"/>
                <a:gd name="T20" fmla="*/ 3 w 214"/>
                <a:gd name="T21" fmla="*/ 4 h 267"/>
                <a:gd name="T22" fmla="*/ 2 w 214"/>
                <a:gd name="T23" fmla="*/ 6 h 267"/>
                <a:gd name="T24" fmla="*/ 0 w 214"/>
                <a:gd name="T25" fmla="*/ 3 h 2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4"/>
                <a:gd name="T40" fmla="*/ 0 h 267"/>
                <a:gd name="T41" fmla="*/ 214 w 214"/>
                <a:gd name="T42" fmla="*/ 267 h 2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4" h="267">
                  <a:moveTo>
                    <a:pt x="0" y="125"/>
                  </a:moveTo>
                  <a:lnTo>
                    <a:pt x="25" y="83"/>
                  </a:lnTo>
                  <a:lnTo>
                    <a:pt x="41" y="88"/>
                  </a:lnTo>
                  <a:lnTo>
                    <a:pt x="28" y="52"/>
                  </a:lnTo>
                  <a:lnTo>
                    <a:pt x="97" y="46"/>
                  </a:lnTo>
                  <a:lnTo>
                    <a:pt x="97" y="0"/>
                  </a:lnTo>
                  <a:lnTo>
                    <a:pt x="175" y="1"/>
                  </a:lnTo>
                  <a:lnTo>
                    <a:pt x="171" y="42"/>
                  </a:lnTo>
                  <a:lnTo>
                    <a:pt x="214" y="43"/>
                  </a:lnTo>
                  <a:lnTo>
                    <a:pt x="200" y="196"/>
                  </a:lnTo>
                  <a:lnTo>
                    <a:pt x="152" y="178"/>
                  </a:lnTo>
                  <a:lnTo>
                    <a:pt x="93" y="267"/>
                  </a:lnTo>
                  <a:lnTo>
                    <a:pt x="0" y="12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75" name="Freeform 446"/>
            <p:cNvSpPr/>
            <p:nvPr/>
          </p:nvSpPr>
          <p:spPr bwMode="auto">
            <a:xfrm>
              <a:off x="3943498" y="3666154"/>
              <a:ext cx="55597" cy="11138"/>
            </a:xfrm>
            <a:custGeom>
              <a:avLst/>
              <a:gdLst>
                <a:gd name="T0" fmla="*/ 0 w 114"/>
                <a:gd name="T1" fmla="*/ 1 h 26"/>
                <a:gd name="T2" fmla="*/ 0 w 114"/>
                <a:gd name="T3" fmla="*/ 0 h 26"/>
                <a:gd name="T4" fmla="*/ 3 w 114"/>
                <a:gd name="T5" fmla="*/ 0 h 26"/>
                <a:gd name="T6" fmla="*/ 0 w 114"/>
                <a:gd name="T7" fmla="*/ 1 h 26"/>
                <a:gd name="T8" fmla="*/ 0 60000 65536"/>
                <a:gd name="T9" fmla="*/ 0 60000 65536"/>
                <a:gd name="T10" fmla="*/ 0 60000 65536"/>
                <a:gd name="T11" fmla="*/ 0 60000 65536"/>
                <a:gd name="T12" fmla="*/ 0 w 114"/>
                <a:gd name="T13" fmla="*/ 0 h 26"/>
                <a:gd name="T14" fmla="*/ 114 w 114"/>
                <a:gd name="T15" fmla="*/ 26 h 26"/>
              </a:gdLst>
              <a:ahLst/>
              <a:cxnLst>
                <a:cxn ang="T8">
                  <a:pos x="T0" y="T1"/>
                </a:cxn>
                <a:cxn ang="T9">
                  <a:pos x="T2" y="T3"/>
                </a:cxn>
                <a:cxn ang="T10">
                  <a:pos x="T4" y="T5"/>
                </a:cxn>
                <a:cxn ang="T11">
                  <a:pos x="T6" y="T7"/>
                </a:cxn>
              </a:cxnLst>
              <a:rect l="T12" t="T13" r="T14" b="T15"/>
              <a:pathLst>
                <a:path w="114" h="26">
                  <a:moveTo>
                    <a:pt x="0" y="26"/>
                  </a:moveTo>
                  <a:lnTo>
                    <a:pt x="7" y="0"/>
                  </a:lnTo>
                  <a:lnTo>
                    <a:pt x="114" y="9"/>
                  </a:lnTo>
                  <a:lnTo>
                    <a:pt x="0" y="26"/>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76" name="Freeform 447"/>
            <p:cNvSpPr/>
            <p:nvPr/>
          </p:nvSpPr>
          <p:spPr bwMode="auto">
            <a:xfrm>
              <a:off x="4196210" y="3715482"/>
              <a:ext cx="77498" cy="128888"/>
            </a:xfrm>
            <a:custGeom>
              <a:avLst/>
              <a:gdLst>
                <a:gd name="T0" fmla="*/ 0 w 163"/>
                <a:gd name="T1" fmla="*/ 6 h 285"/>
                <a:gd name="T2" fmla="*/ 1 w 163"/>
                <a:gd name="T3" fmla="*/ 2 h 285"/>
                <a:gd name="T4" fmla="*/ 0 w 163"/>
                <a:gd name="T5" fmla="*/ 0 h 285"/>
                <a:gd name="T6" fmla="*/ 3 w 163"/>
                <a:gd name="T7" fmla="*/ 0 h 285"/>
                <a:gd name="T8" fmla="*/ 4 w 163"/>
                <a:gd name="T9" fmla="*/ 5 h 285"/>
                <a:gd name="T10" fmla="*/ 1 w 163"/>
                <a:gd name="T11" fmla="*/ 7 h 285"/>
                <a:gd name="T12" fmla="*/ 0 w 163"/>
                <a:gd name="T13" fmla="*/ 6 h 285"/>
                <a:gd name="T14" fmla="*/ 0 60000 65536"/>
                <a:gd name="T15" fmla="*/ 0 60000 65536"/>
                <a:gd name="T16" fmla="*/ 0 60000 65536"/>
                <a:gd name="T17" fmla="*/ 0 60000 65536"/>
                <a:gd name="T18" fmla="*/ 0 60000 65536"/>
                <a:gd name="T19" fmla="*/ 0 60000 65536"/>
                <a:gd name="T20" fmla="*/ 0 60000 65536"/>
                <a:gd name="T21" fmla="*/ 0 w 163"/>
                <a:gd name="T22" fmla="*/ 0 h 285"/>
                <a:gd name="T23" fmla="*/ 163 w 163"/>
                <a:gd name="T24" fmla="*/ 285 h 2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3" h="285">
                  <a:moveTo>
                    <a:pt x="0" y="269"/>
                  </a:moveTo>
                  <a:lnTo>
                    <a:pt x="20" y="71"/>
                  </a:lnTo>
                  <a:lnTo>
                    <a:pt x="10" y="10"/>
                  </a:lnTo>
                  <a:lnTo>
                    <a:pt x="110" y="0"/>
                  </a:lnTo>
                  <a:lnTo>
                    <a:pt x="163" y="227"/>
                  </a:lnTo>
                  <a:lnTo>
                    <a:pt x="40" y="285"/>
                  </a:lnTo>
                  <a:lnTo>
                    <a:pt x="0" y="26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77" name="Freeform 448"/>
            <p:cNvSpPr/>
            <p:nvPr/>
          </p:nvSpPr>
          <p:spPr bwMode="auto">
            <a:xfrm>
              <a:off x="3975508" y="3683657"/>
              <a:ext cx="134780" cy="108202"/>
            </a:xfrm>
            <a:custGeom>
              <a:avLst/>
              <a:gdLst>
                <a:gd name="T0" fmla="*/ 0 w 281"/>
                <a:gd name="T1" fmla="*/ 2 h 238"/>
                <a:gd name="T2" fmla="*/ 1 w 281"/>
                <a:gd name="T3" fmla="*/ 1 h 238"/>
                <a:gd name="T4" fmla="*/ 1 w 281"/>
                <a:gd name="T5" fmla="*/ 0 h 238"/>
                <a:gd name="T6" fmla="*/ 3 w 281"/>
                <a:gd name="T7" fmla="*/ 0 h 238"/>
                <a:gd name="T8" fmla="*/ 4 w 281"/>
                <a:gd name="T9" fmla="*/ 1 h 238"/>
                <a:gd name="T10" fmla="*/ 5 w 281"/>
                <a:gd name="T11" fmla="*/ 0 h 238"/>
                <a:gd name="T12" fmla="*/ 6 w 281"/>
                <a:gd name="T13" fmla="*/ 3 h 238"/>
                <a:gd name="T14" fmla="*/ 7 w 281"/>
                <a:gd name="T15" fmla="*/ 5 h 238"/>
                <a:gd name="T16" fmla="*/ 6 w 281"/>
                <a:gd name="T17" fmla="*/ 4 h 238"/>
                <a:gd name="T18" fmla="*/ 6 w 281"/>
                <a:gd name="T19" fmla="*/ 5 h 238"/>
                <a:gd name="T20" fmla="*/ 5 w 281"/>
                <a:gd name="T21" fmla="*/ 5 h 238"/>
                <a:gd name="T22" fmla="*/ 5 w 281"/>
                <a:gd name="T23" fmla="*/ 5 h 238"/>
                <a:gd name="T24" fmla="*/ 4 w 281"/>
                <a:gd name="T25" fmla="*/ 4 h 238"/>
                <a:gd name="T26" fmla="*/ 3 w 281"/>
                <a:gd name="T27" fmla="*/ 3 h 238"/>
                <a:gd name="T28" fmla="*/ 2 w 281"/>
                <a:gd name="T29" fmla="*/ 4 h 238"/>
                <a:gd name="T30" fmla="*/ 0 w 281"/>
                <a:gd name="T31" fmla="*/ 2 h 2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81"/>
                <a:gd name="T49" fmla="*/ 0 h 238"/>
                <a:gd name="T50" fmla="*/ 281 w 281"/>
                <a:gd name="T51" fmla="*/ 238 h 2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81" h="238">
                  <a:moveTo>
                    <a:pt x="0" y="79"/>
                  </a:moveTo>
                  <a:lnTo>
                    <a:pt x="46" y="44"/>
                  </a:lnTo>
                  <a:lnTo>
                    <a:pt x="49" y="0"/>
                  </a:lnTo>
                  <a:lnTo>
                    <a:pt x="140" y="9"/>
                  </a:lnTo>
                  <a:lnTo>
                    <a:pt x="167" y="32"/>
                  </a:lnTo>
                  <a:lnTo>
                    <a:pt x="231" y="6"/>
                  </a:lnTo>
                  <a:lnTo>
                    <a:pt x="269" y="113"/>
                  </a:lnTo>
                  <a:lnTo>
                    <a:pt x="281" y="193"/>
                  </a:lnTo>
                  <a:lnTo>
                    <a:pt x="258" y="186"/>
                  </a:lnTo>
                  <a:lnTo>
                    <a:pt x="252" y="231"/>
                  </a:lnTo>
                  <a:lnTo>
                    <a:pt x="211" y="238"/>
                  </a:lnTo>
                  <a:lnTo>
                    <a:pt x="208" y="193"/>
                  </a:lnTo>
                  <a:lnTo>
                    <a:pt x="187" y="190"/>
                  </a:lnTo>
                  <a:lnTo>
                    <a:pt x="147" y="124"/>
                  </a:lnTo>
                  <a:lnTo>
                    <a:pt x="71" y="161"/>
                  </a:lnTo>
                  <a:lnTo>
                    <a:pt x="0" y="7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78" name="Freeform 449"/>
            <p:cNvSpPr/>
            <p:nvPr/>
          </p:nvSpPr>
          <p:spPr bwMode="auto">
            <a:xfrm>
              <a:off x="5073962" y="3339957"/>
              <a:ext cx="30325" cy="9547"/>
            </a:xfrm>
            <a:custGeom>
              <a:avLst/>
              <a:gdLst>
                <a:gd name="T0" fmla="*/ 0 w 66"/>
                <a:gd name="T1" fmla="*/ 0 h 22"/>
                <a:gd name="T2" fmla="*/ 1 w 66"/>
                <a:gd name="T3" fmla="*/ 1 h 22"/>
                <a:gd name="T4" fmla="*/ 1 w 66"/>
                <a:gd name="T5" fmla="*/ 0 h 22"/>
                <a:gd name="T6" fmla="*/ 0 w 66"/>
                <a:gd name="T7" fmla="*/ 0 h 22"/>
                <a:gd name="T8" fmla="*/ 0 60000 65536"/>
                <a:gd name="T9" fmla="*/ 0 60000 65536"/>
                <a:gd name="T10" fmla="*/ 0 60000 65536"/>
                <a:gd name="T11" fmla="*/ 0 60000 65536"/>
                <a:gd name="T12" fmla="*/ 0 w 66"/>
                <a:gd name="T13" fmla="*/ 0 h 22"/>
                <a:gd name="T14" fmla="*/ 66 w 66"/>
                <a:gd name="T15" fmla="*/ 22 h 22"/>
              </a:gdLst>
              <a:ahLst/>
              <a:cxnLst>
                <a:cxn ang="T8">
                  <a:pos x="T0" y="T1"/>
                </a:cxn>
                <a:cxn ang="T9">
                  <a:pos x="T2" y="T3"/>
                </a:cxn>
                <a:cxn ang="T10">
                  <a:pos x="T4" y="T5"/>
                </a:cxn>
                <a:cxn ang="T11">
                  <a:pos x="T6" y="T7"/>
                </a:cxn>
              </a:cxnLst>
              <a:rect l="T12" t="T13" r="T14" b="T15"/>
              <a:pathLst>
                <a:path w="66" h="22">
                  <a:moveTo>
                    <a:pt x="0" y="0"/>
                  </a:moveTo>
                  <a:lnTo>
                    <a:pt x="32" y="22"/>
                  </a:lnTo>
                  <a:lnTo>
                    <a:pt x="66" y="6"/>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79" name="Freeform 450"/>
            <p:cNvSpPr/>
            <p:nvPr/>
          </p:nvSpPr>
          <p:spPr bwMode="auto">
            <a:xfrm>
              <a:off x="4875162" y="3250849"/>
              <a:ext cx="28640" cy="85926"/>
            </a:xfrm>
            <a:custGeom>
              <a:avLst/>
              <a:gdLst>
                <a:gd name="T0" fmla="*/ 0 w 61"/>
                <a:gd name="T1" fmla="*/ 2 h 188"/>
                <a:gd name="T2" fmla="*/ 1 w 61"/>
                <a:gd name="T3" fmla="*/ 5 h 188"/>
                <a:gd name="T4" fmla="*/ 1 w 61"/>
                <a:gd name="T5" fmla="*/ 4 h 188"/>
                <a:gd name="T6" fmla="*/ 1 w 61"/>
                <a:gd name="T7" fmla="*/ 2 h 188"/>
                <a:gd name="T8" fmla="*/ 1 w 61"/>
                <a:gd name="T9" fmla="*/ 2 h 188"/>
                <a:gd name="T10" fmla="*/ 1 w 61"/>
                <a:gd name="T11" fmla="*/ 1 h 188"/>
                <a:gd name="T12" fmla="*/ 1 w 61"/>
                <a:gd name="T13" fmla="*/ 1 h 188"/>
                <a:gd name="T14" fmla="*/ 1 w 61"/>
                <a:gd name="T15" fmla="*/ 0 h 188"/>
                <a:gd name="T16" fmla="*/ 1 w 61"/>
                <a:gd name="T17" fmla="*/ 0 h 188"/>
                <a:gd name="T18" fmla="*/ 0 w 61"/>
                <a:gd name="T19" fmla="*/ 2 h 1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188"/>
                <a:gd name="T32" fmla="*/ 61 w 61"/>
                <a:gd name="T33" fmla="*/ 188 h 1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188">
                  <a:moveTo>
                    <a:pt x="0" y="95"/>
                  </a:moveTo>
                  <a:lnTo>
                    <a:pt x="31" y="188"/>
                  </a:lnTo>
                  <a:lnTo>
                    <a:pt x="37" y="185"/>
                  </a:lnTo>
                  <a:lnTo>
                    <a:pt x="55" y="85"/>
                  </a:lnTo>
                  <a:lnTo>
                    <a:pt x="30" y="92"/>
                  </a:lnTo>
                  <a:lnTo>
                    <a:pt x="37" y="47"/>
                  </a:lnTo>
                  <a:lnTo>
                    <a:pt x="56" y="26"/>
                  </a:lnTo>
                  <a:lnTo>
                    <a:pt x="61" y="0"/>
                  </a:lnTo>
                  <a:lnTo>
                    <a:pt x="38" y="3"/>
                  </a:lnTo>
                  <a:lnTo>
                    <a:pt x="0" y="9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80" name="Freeform 451"/>
            <p:cNvSpPr/>
            <p:nvPr/>
          </p:nvSpPr>
          <p:spPr bwMode="auto">
            <a:xfrm>
              <a:off x="4095125" y="3725029"/>
              <a:ext cx="109509" cy="125705"/>
            </a:xfrm>
            <a:custGeom>
              <a:avLst/>
              <a:gdLst>
                <a:gd name="T0" fmla="*/ 0 w 229"/>
                <a:gd name="T1" fmla="*/ 4 h 278"/>
                <a:gd name="T2" fmla="*/ 0 w 229"/>
                <a:gd name="T3" fmla="*/ 3 h 278"/>
                <a:gd name="T4" fmla="*/ 0 w 229"/>
                <a:gd name="T5" fmla="*/ 2 h 278"/>
                <a:gd name="T6" fmla="*/ 1 w 229"/>
                <a:gd name="T7" fmla="*/ 3 h 278"/>
                <a:gd name="T8" fmla="*/ 1 w 229"/>
                <a:gd name="T9" fmla="*/ 1 h 278"/>
                <a:gd name="T10" fmla="*/ 2 w 229"/>
                <a:gd name="T11" fmla="*/ 0 h 278"/>
                <a:gd name="T12" fmla="*/ 3 w 229"/>
                <a:gd name="T13" fmla="*/ 0 h 278"/>
                <a:gd name="T14" fmla="*/ 3 w 229"/>
                <a:gd name="T15" fmla="*/ 1 h 278"/>
                <a:gd name="T16" fmla="*/ 5 w 229"/>
                <a:gd name="T17" fmla="*/ 1 h 278"/>
                <a:gd name="T18" fmla="*/ 5 w 229"/>
                <a:gd name="T19" fmla="*/ 6 h 278"/>
                <a:gd name="T20" fmla="*/ 1 w 229"/>
                <a:gd name="T21" fmla="*/ 6 h 278"/>
                <a:gd name="T22" fmla="*/ 1 w 229"/>
                <a:gd name="T23" fmla="*/ 5 h 278"/>
                <a:gd name="T24" fmla="*/ 0 w 229"/>
                <a:gd name="T25" fmla="*/ 4 h 2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9"/>
                <a:gd name="T40" fmla="*/ 0 h 278"/>
                <a:gd name="T41" fmla="*/ 229 w 229"/>
                <a:gd name="T42" fmla="*/ 278 h 2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9" h="278">
                  <a:moveTo>
                    <a:pt x="0" y="184"/>
                  </a:moveTo>
                  <a:lnTo>
                    <a:pt x="4" y="142"/>
                  </a:lnTo>
                  <a:lnTo>
                    <a:pt x="10" y="97"/>
                  </a:lnTo>
                  <a:lnTo>
                    <a:pt x="33" y="104"/>
                  </a:lnTo>
                  <a:lnTo>
                    <a:pt x="21" y="24"/>
                  </a:lnTo>
                  <a:lnTo>
                    <a:pt x="89" y="0"/>
                  </a:lnTo>
                  <a:lnTo>
                    <a:pt x="127" y="16"/>
                  </a:lnTo>
                  <a:lnTo>
                    <a:pt x="150" y="42"/>
                  </a:lnTo>
                  <a:lnTo>
                    <a:pt x="229" y="51"/>
                  </a:lnTo>
                  <a:lnTo>
                    <a:pt x="209" y="249"/>
                  </a:lnTo>
                  <a:lnTo>
                    <a:pt x="35" y="278"/>
                  </a:lnTo>
                  <a:lnTo>
                    <a:pt x="38" y="216"/>
                  </a:lnTo>
                  <a:lnTo>
                    <a:pt x="0" y="184"/>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81" name="Freeform 452"/>
            <p:cNvSpPr/>
            <p:nvPr/>
          </p:nvSpPr>
          <p:spPr bwMode="auto">
            <a:xfrm>
              <a:off x="4888641" y="3247666"/>
              <a:ext cx="79183" cy="93882"/>
            </a:xfrm>
            <a:custGeom>
              <a:avLst/>
              <a:gdLst>
                <a:gd name="T0" fmla="*/ 0 w 166"/>
                <a:gd name="T1" fmla="*/ 2 h 207"/>
                <a:gd name="T2" fmla="*/ 0 w 166"/>
                <a:gd name="T3" fmla="*/ 1 h 207"/>
                <a:gd name="T4" fmla="*/ 1 w 166"/>
                <a:gd name="T5" fmla="*/ 1 h 207"/>
                <a:gd name="T6" fmla="*/ 1 w 166"/>
                <a:gd name="T7" fmla="*/ 1 h 207"/>
                <a:gd name="T8" fmla="*/ 3 w 166"/>
                <a:gd name="T9" fmla="*/ 0 h 207"/>
                <a:gd name="T10" fmla="*/ 4 w 166"/>
                <a:gd name="T11" fmla="*/ 1 h 207"/>
                <a:gd name="T12" fmla="*/ 2 w 166"/>
                <a:gd name="T13" fmla="*/ 2 h 207"/>
                <a:gd name="T14" fmla="*/ 3 w 166"/>
                <a:gd name="T15" fmla="*/ 3 h 207"/>
                <a:gd name="T16" fmla="*/ 2 w 166"/>
                <a:gd name="T17" fmla="*/ 4 h 207"/>
                <a:gd name="T18" fmla="*/ 1 w 166"/>
                <a:gd name="T19" fmla="*/ 5 h 207"/>
                <a:gd name="T20" fmla="*/ 0 w 166"/>
                <a:gd name="T21" fmla="*/ 5 h 207"/>
                <a:gd name="T22" fmla="*/ 1 w 166"/>
                <a:gd name="T23" fmla="*/ 2 h 207"/>
                <a:gd name="T24" fmla="*/ 0 w 166"/>
                <a:gd name="T25" fmla="*/ 2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6"/>
                <a:gd name="T40" fmla="*/ 0 h 207"/>
                <a:gd name="T41" fmla="*/ 166 w 166"/>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6" h="207">
                  <a:moveTo>
                    <a:pt x="0" y="100"/>
                  </a:moveTo>
                  <a:lnTo>
                    <a:pt x="7" y="55"/>
                  </a:lnTo>
                  <a:lnTo>
                    <a:pt x="26" y="34"/>
                  </a:lnTo>
                  <a:lnTo>
                    <a:pt x="64" y="53"/>
                  </a:lnTo>
                  <a:lnTo>
                    <a:pt x="148" y="0"/>
                  </a:lnTo>
                  <a:lnTo>
                    <a:pt x="166" y="58"/>
                  </a:lnTo>
                  <a:lnTo>
                    <a:pt x="80" y="90"/>
                  </a:lnTo>
                  <a:lnTo>
                    <a:pt x="125" y="136"/>
                  </a:lnTo>
                  <a:lnTo>
                    <a:pt x="102" y="165"/>
                  </a:lnTo>
                  <a:lnTo>
                    <a:pt x="49" y="207"/>
                  </a:lnTo>
                  <a:lnTo>
                    <a:pt x="7" y="193"/>
                  </a:lnTo>
                  <a:lnTo>
                    <a:pt x="25" y="93"/>
                  </a:lnTo>
                  <a:lnTo>
                    <a:pt x="0" y="10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82" name="Freeform 453"/>
            <p:cNvSpPr/>
            <p:nvPr/>
          </p:nvSpPr>
          <p:spPr bwMode="auto">
            <a:xfrm>
              <a:off x="4875162" y="3847551"/>
              <a:ext cx="144888" cy="184581"/>
            </a:xfrm>
            <a:custGeom>
              <a:avLst/>
              <a:gdLst>
                <a:gd name="T0" fmla="*/ 0 w 303"/>
                <a:gd name="T1" fmla="*/ 1 h 407"/>
                <a:gd name="T2" fmla="*/ 1 w 303"/>
                <a:gd name="T3" fmla="*/ 3 h 407"/>
                <a:gd name="T4" fmla="*/ 0 w 303"/>
                <a:gd name="T5" fmla="*/ 4 h 407"/>
                <a:gd name="T6" fmla="*/ 1 w 303"/>
                <a:gd name="T7" fmla="*/ 5 h 407"/>
                <a:gd name="T8" fmla="*/ 0 w 303"/>
                <a:gd name="T9" fmla="*/ 6 h 407"/>
                <a:gd name="T10" fmla="*/ 5 w 303"/>
                <a:gd name="T11" fmla="*/ 9 h 407"/>
                <a:gd name="T12" fmla="*/ 7 w 303"/>
                <a:gd name="T13" fmla="*/ 7 h 407"/>
                <a:gd name="T14" fmla="*/ 6 w 303"/>
                <a:gd name="T15" fmla="*/ 5 h 407"/>
                <a:gd name="T16" fmla="*/ 6 w 303"/>
                <a:gd name="T17" fmla="*/ 2 h 407"/>
                <a:gd name="T18" fmla="*/ 7 w 303"/>
                <a:gd name="T19" fmla="*/ 1 h 407"/>
                <a:gd name="T20" fmla="*/ 4 w 303"/>
                <a:gd name="T21" fmla="*/ 1 h 407"/>
                <a:gd name="T22" fmla="*/ 2 w 303"/>
                <a:gd name="T23" fmla="*/ 0 h 407"/>
                <a:gd name="T24" fmla="*/ 0 w 303"/>
                <a:gd name="T25" fmla="*/ 1 h 4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03"/>
                <a:gd name="T40" fmla="*/ 0 h 407"/>
                <a:gd name="T41" fmla="*/ 303 w 303"/>
                <a:gd name="T42" fmla="*/ 407 h 4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03" h="407">
                  <a:moveTo>
                    <a:pt x="0" y="25"/>
                  </a:moveTo>
                  <a:lnTo>
                    <a:pt x="39" y="112"/>
                  </a:lnTo>
                  <a:lnTo>
                    <a:pt x="0" y="190"/>
                  </a:lnTo>
                  <a:lnTo>
                    <a:pt x="31" y="213"/>
                  </a:lnTo>
                  <a:lnTo>
                    <a:pt x="14" y="242"/>
                  </a:lnTo>
                  <a:lnTo>
                    <a:pt x="206" y="407"/>
                  </a:lnTo>
                  <a:lnTo>
                    <a:pt x="291" y="276"/>
                  </a:lnTo>
                  <a:lnTo>
                    <a:pt x="271" y="239"/>
                  </a:lnTo>
                  <a:lnTo>
                    <a:pt x="271" y="77"/>
                  </a:lnTo>
                  <a:lnTo>
                    <a:pt x="303" y="28"/>
                  </a:lnTo>
                  <a:lnTo>
                    <a:pt x="192" y="48"/>
                  </a:lnTo>
                  <a:lnTo>
                    <a:pt x="72" y="0"/>
                  </a:lnTo>
                  <a:lnTo>
                    <a:pt x="0" y="2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83" name="Freeform 454"/>
            <p:cNvSpPr/>
            <p:nvPr/>
          </p:nvSpPr>
          <p:spPr bwMode="auto">
            <a:xfrm>
              <a:off x="5104287" y="3322454"/>
              <a:ext cx="33694" cy="30232"/>
            </a:xfrm>
            <a:custGeom>
              <a:avLst/>
              <a:gdLst>
                <a:gd name="T0" fmla="*/ 0 w 70"/>
                <a:gd name="T1" fmla="*/ 1 h 67"/>
                <a:gd name="T2" fmla="*/ 1 w 70"/>
                <a:gd name="T3" fmla="*/ 0 h 67"/>
                <a:gd name="T4" fmla="*/ 2 w 70"/>
                <a:gd name="T5" fmla="*/ 1 h 67"/>
                <a:gd name="T6" fmla="*/ 0 w 70"/>
                <a:gd name="T7" fmla="*/ 1 h 67"/>
                <a:gd name="T8" fmla="*/ 0 60000 65536"/>
                <a:gd name="T9" fmla="*/ 0 60000 65536"/>
                <a:gd name="T10" fmla="*/ 0 60000 65536"/>
                <a:gd name="T11" fmla="*/ 0 60000 65536"/>
                <a:gd name="T12" fmla="*/ 0 w 70"/>
                <a:gd name="T13" fmla="*/ 0 h 67"/>
                <a:gd name="T14" fmla="*/ 70 w 70"/>
                <a:gd name="T15" fmla="*/ 67 h 67"/>
              </a:gdLst>
              <a:ahLst/>
              <a:cxnLst>
                <a:cxn ang="T8">
                  <a:pos x="T0" y="T1"/>
                </a:cxn>
                <a:cxn ang="T9">
                  <a:pos x="T2" y="T3"/>
                </a:cxn>
                <a:cxn ang="T10">
                  <a:pos x="T4" y="T5"/>
                </a:cxn>
                <a:cxn ang="T11">
                  <a:pos x="T6" y="T7"/>
                </a:cxn>
              </a:cxnLst>
              <a:rect l="T12" t="T13" r="T14" b="T15"/>
              <a:pathLst>
                <a:path w="70" h="67">
                  <a:moveTo>
                    <a:pt x="0" y="42"/>
                  </a:moveTo>
                  <a:lnTo>
                    <a:pt x="59" y="0"/>
                  </a:lnTo>
                  <a:lnTo>
                    <a:pt x="70" y="67"/>
                  </a:lnTo>
                  <a:lnTo>
                    <a:pt x="0" y="4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84" name="Freeform 455"/>
            <p:cNvSpPr/>
            <p:nvPr/>
          </p:nvSpPr>
          <p:spPr bwMode="auto">
            <a:xfrm>
              <a:off x="4893695" y="3217434"/>
              <a:ext cx="28640" cy="35006"/>
            </a:xfrm>
            <a:custGeom>
              <a:avLst/>
              <a:gdLst>
                <a:gd name="T0" fmla="*/ 0 w 61"/>
                <a:gd name="T1" fmla="*/ 2 h 76"/>
                <a:gd name="T2" fmla="*/ 1 w 61"/>
                <a:gd name="T3" fmla="*/ 2 h 76"/>
                <a:gd name="T4" fmla="*/ 1 w 61"/>
                <a:gd name="T5" fmla="*/ 1 h 76"/>
                <a:gd name="T6" fmla="*/ 1 w 61"/>
                <a:gd name="T7" fmla="*/ 0 h 76"/>
                <a:gd name="T8" fmla="*/ 0 w 61"/>
                <a:gd name="T9" fmla="*/ 2 h 76"/>
                <a:gd name="T10" fmla="*/ 0 60000 65536"/>
                <a:gd name="T11" fmla="*/ 0 60000 65536"/>
                <a:gd name="T12" fmla="*/ 0 60000 65536"/>
                <a:gd name="T13" fmla="*/ 0 60000 65536"/>
                <a:gd name="T14" fmla="*/ 0 60000 65536"/>
                <a:gd name="T15" fmla="*/ 0 w 61"/>
                <a:gd name="T16" fmla="*/ 0 h 76"/>
                <a:gd name="T17" fmla="*/ 61 w 61"/>
                <a:gd name="T18" fmla="*/ 76 h 76"/>
              </a:gdLst>
              <a:ahLst/>
              <a:cxnLst>
                <a:cxn ang="T10">
                  <a:pos x="T0" y="T1"/>
                </a:cxn>
                <a:cxn ang="T11">
                  <a:pos x="T2" y="T3"/>
                </a:cxn>
                <a:cxn ang="T12">
                  <a:pos x="T4" y="T5"/>
                </a:cxn>
                <a:cxn ang="T13">
                  <a:pos x="T6" y="T7"/>
                </a:cxn>
                <a:cxn ang="T14">
                  <a:pos x="T8" y="T9"/>
                </a:cxn>
              </a:cxnLst>
              <a:rect l="T15" t="T16" r="T17" b="T18"/>
              <a:pathLst>
                <a:path w="61" h="76">
                  <a:moveTo>
                    <a:pt x="0" y="76"/>
                  </a:moveTo>
                  <a:lnTo>
                    <a:pt x="23" y="73"/>
                  </a:lnTo>
                  <a:lnTo>
                    <a:pt x="61" y="21"/>
                  </a:lnTo>
                  <a:lnTo>
                    <a:pt x="40" y="0"/>
                  </a:lnTo>
                  <a:lnTo>
                    <a:pt x="0" y="76"/>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85" name="Freeform 456"/>
            <p:cNvSpPr/>
            <p:nvPr/>
          </p:nvSpPr>
          <p:spPr bwMode="auto">
            <a:xfrm>
              <a:off x="4041213" y="3771174"/>
              <a:ext cx="72444" cy="79561"/>
            </a:xfrm>
            <a:custGeom>
              <a:avLst/>
              <a:gdLst>
                <a:gd name="T0" fmla="*/ 0 w 148"/>
                <a:gd name="T1" fmla="*/ 1 h 177"/>
                <a:gd name="T2" fmla="*/ 1 w 148"/>
                <a:gd name="T3" fmla="*/ 0 h 177"/>
                <a:gd name="T4" fmla="*/ 2 w 148"/>
                <a:gd name="T5" fmla="*/ 0 h 177"/>
                <a:gd name="T6" fmla="*/ 2 w 148"/>
                <a:gd name="T7" fmla="*/ 1 h 177"/>
                <a:gd name="T8" fmla="*/ 3 w 148"/>
                <a:gd name="T9" fmla="*/ 1 h 177"/>
                <a:gd name="T10" fmla="*/ 3 w 148"/>
                <a:gd name="T11" fmla="*/ 2 h 177"/>
                <a:gd name="T12" fmla="*/ 3 w 148"/>
                <a:gd name="T13" fmla="*/ 3 h 177"/>
                <a:gd name="T14" fmla="*/ 3 w 148"/>
                <a:gd name="T15" fmla="*/ 4 h 177"/>
                <a:gd name="T16" fmla="*/ 0 w 148"/>
                <a:gd name="T17" fmla="*/ 1 h 1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8"/>
                <a:gd name="T28" fmla="*/ 0 h 177"/>
                <a:gd name="T29" fmla="*/ 148 w 148"/>
                <a:gd name="T30" fmla="*/ 177 h 1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8" h="177">
                  <a:moveTo>
                    <a:pt x="0" y="67"/>
                  </a:moveTo>
                  <a:lnTo>
                    <a:pt x="49" y="0"/>
                  </a:lnTo>
                  <a:lnTo>
                    <a:pt x="70" y="3"/>
                  </a:lnTo>
                  <a:lnTo>
                    <a:pt x="73" y="48"/>
                  </a:lnTo>
                  <a:lnTo>
                    <a:pt x="114" y="41"/>
                  </a:lnTo>
                  <a:lnTo>
                    <a:pt x="110" y="83"/>
                  </a:lnTo>
                  <a:lnTo>
                    <a:pt x="148" y="115"/>
                  </a:lnTo>
                  <a:lnTo>
                    <a:pt x="145" y="177"/>
                  </a:lnTo>
                  <a:lnTo>
                    <a:pt x="0" y="6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86" name="Freeform 457"/>
            <p:cNvSpPr/>
            <p:nvPr/>
          </p:nvSpPr>
          <p:spPr bwMode="auto">
            <a:xfrm>
              <a:off x="4421966" y="3252440"/>
              <a:ext cx="286406" cy="294373"/>
            </a:xfrm>
            <a:custGeom>
              <a:avLst/>
              <a:gdLst>
                <a:gd name="T0" fmla="*/ 0 w 597"/>
                <a:gd name="T1" fmla="*/ 8 h 646"/>
                <a:gd name="T2" fmla="*/ 0 w 597"/>
                <a:gd name="T3" fmla="*/ 3 h 646"/>
                <a:gd name="T4" fmla="*/ 2 w 597"/>
                <a:gd name="T5" fmla="*/ 0 h 646"/>
                <a:gd name="T6" fmla="*/ 5 w 597"/>
                <a:gd name="T7" fmla="*/ 1 h 646"/>
                <a:gd name="T8" fmla="*/ 6 w 597"/>
                <a:gd name="T9" fmla="*/ 2 h 646"/>
                <a:gd name="T10" fmla="*/ 8 w 597"/>
                <a:gd name="T11" fmla="*/ 3 h 646"/>
                <a:gd name="T12" fmla="*/ 9 w 597"/>
                <a:gd name="T13" fmla="*/ 3 h 646"/>
                <a:gd name="T14" fmla="*/ 9 w 597"/>
                <a:gd name="T15" fmla="*/ 1 h 646"/>
                <a:gd name="T16" fmla="*/ 10 w 597"/>
                <a:gd name="T17" fmla="*/ 0 h 646"/>
                <a:gd name="T18" fmla="*/ 14 w 597"/>
                <a:gd name="T19" fmla="*/ 2 h 646"/>
                <a:gd name="T20" fmla="*/ 13 w 597"/>
                <a:gd name="T21" fmla="*/ 3 h 646"/>
                <a:gd name="T22" fmla="*/ 14 w 597"/>
                <a:gd name="T23" fmla="*/ 12 h 646"/>
                <a:gd name="T24" fmla="*/ 14 w 597"/>
                <a:gd name="T25" fmla="*/ 15 h 646"/>
                <a:gd name="T26" fmla="*/ 13 w 597"/>
                <a:gd name="T27" fmla="*/ 15 h 646"/>
                <a:gd name="T28" fmla="*/ 13 w 597"/>
                <a:gd name="T29" fmla="*/ 15 h 646"/>
                <a:gd name="T30" fmla="*/ 6 w 597"/>
                <a:gd name="T31" fmla="*/ 11 h 646"/>
                <a:gd name="T32" fmla="*/ 5 w 597"/>
                <a:gd name="T33" fmla="*/ 11 h 646"/>
                <a:gd name="T34" fmla="*/ 2 w 597"/>
                <a:gd name="T35" fmla="*/ 11 h 646"/>
                <a:gd name="T36" fmla="*/ 0 w 597"/>
                <a:gd name="T37" fmla="*/ 8 h 6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97"/>
                <a:gd name="T58" fmla="*/ 0 h 646"/>
                <a:gd name="T59" fmla="*/ 597 w 597"/>
                <a:gd name="T60" fmla="*/ 646 h 6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97" h="646">
                  <a:moveTo>
                    <a:pt x="0" y="336"/>
                  </a:moveTo>
                  <a:lnTo>
                    <a:pt x="1" y="139"/>
                  </a:lnTo>
                  <a:lnTo>
                    <a:pt x="74" y="0"/>
                  </a:lnTo>
                  <a:lnTo>
                    <a:pt x="219" y="42"/>
                  </a:lnTo>
                  <a:lnTo>
                    <a:pt x="246" y="89"/>
                  </a:lnTo>
                  <a:lnTo>
                    <a:pt x="363" y="139"/>
                  </a:lnTo>
                  <a:lnTo>
                    <a:pt x="398" y="123"/>
                  </a:lnTo>
                  <a:lnTo>
                    <a:pt x="402" y="52"/>
                  </a:lnTo>
                  <a:lnTo>
                    <a:pt x="440" y="19"/>
                  </a:lnTo>
                  <a:lnTo>
                    <a:pt x="597" y="75"/>
                  </a:lnTo>
                  <a:lnTo>
                    <a:pt x="580" y="150"/>
                  </a:lnTo>
                  <a:lnTo>
                    <a:pt x="597" y="529"/>
                  </a:lnTo>
                  <a:lnTo>
                    <a:pt x="597" y="618"/>
                  </a:lnTo>
                  <a:lnTo>
                    <a:pt x="564" y="619"/>
                  </a:lnTo>
                  <a:lnTo>
                    <a:pt x="564" y="646"/>
                  </a:lnTo>
                  <a:lnTo>
                    <a:pt x="258" y="462"/>
                  </a:lnTo>
                  <a:lnTo>
                    <a:pt x="219" y="483"/>
                  </a:lnTo>
                  <a:lnTo>
                    <a:pt x="89" y="460"/>
                  </a:lnTo>
                  <a:lnTo>
                    <a:pt x="0" y="336"/>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87" name="Freeform 458"/>
            <p:cNvSpPr/>
            <p:nvPr/>
          </p:nvSpPr>
          <p:spPr bwMode="auto">
            <a:xfrm>
              <a:off x="5040268" y="4183296"/>
              <a:ext cx="129725" cy="278461"/>
            </a:xfrm>
            <a:custGeom>
              <a:avLst/>
              <a:gdLst>
                <a:gd name="T0" fmla="*/ 0 w 270"/>
                <a:gd name="T1" fmla="*/ 10 h 616"/>
                <a:gd name="T2" fmla="*/ 1 w 270"/>
                <a:gd name="T3" fmla="*/ 13 h 616"/>
                <a:gd name="T4" fmla="*/ 2 w 270"/>
                <a:gd name="T5" fmla="*/ 14 h 616"/>
                <a:gd name="T6" fmla="*/ 4 w 270"/>
                <a:gd name="T7" fmla="*/ 13 h 616"/>
                <a:gd name="T8" fmla="*/ 6 w 270"/>
                <a:gd name="T9" fmla="*/ 3 h 616"/>
                <a:gd name="T10" fmla="*/ 6 w 270"/>
                <a:gd name="T11" fmla="*/ 4 h 616"/>
                <a:gd name="T12" fmla="*/ 5 w 270"/>
                <a:gd name="T13" fmla="*/ 0 h 616"/>
                <a:gd name="T14" fmla="*/ 4 w 270"/>
                <a:gd name="T15" fmla="*/ 1 h 616"/>
                <a:gd name="T16" fmla="*/ 4 w 270"/>
                <a:gd name="T17" fmla="*/ 3 h 616"/>
                <a:gd name="T18" fmla="*/ 3 w 270"/>
                <a:gd name="T19" fmla="*/ 4 h 616"/>
                <a:gd name="T20" fmla="*/ 1 w 270"/>
                <a:gd name="T21" fmla="*/ 4 h 616"/>
                <a:gd name="T22" fmla="*/ 1 w 270"/>
                <a:gd name="T23" fmla="*/ 5 h 616"/>
                <a:gd name="T24" fmla="*/ 1 w 270"/>
                <a:gd name="T25" fmla="*/ 8 h 616"/>
                <a:gd name="T26" fmla="*/ 0 w 270"/>
                <a:gd name="T27" fmla="*/ 10 h 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0"/>
                <a:gd name="T43" fmla="*/ 0 h 616"/>
                <a:gd name="T44" fmla="*/ 270 w 270"/>
                <a:gd name="T45" fmla="*/ 616 h 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0" h="616">
                  <a:moveTo>
                    <a:pt x="0" y="441"/>
                  </a:moveTo>
                  <a:lnTo>
                    <a:pt x="26" y="567"/>
                  </a:lnTo>
                  <a:lnTo>
                    <a:pt x="76" y="616"/>
                  </a:lnTo>
                  <a:lnTo>
                    <a:pt x="161" y="567"/>
                  </a:lnTo>
                  <a:lnTo>
                    <a:pt x="254" y="144"/>
                  </a:lnTo>
                  <a:lnTo>
                    <a:pt x="270" y="161"/>
                  </a:lnTo>
                  <a:lnTo>
                    <a:pt x="232" y="0"/>
                  </a:lnTo>
                  <a:lnTo>
                    <a:pt x="182" y="68"/>
                  </a:lnTo>
                  <a:lnTo>
                    <a:pt x="182" y="115"/>
                  </a:lnTo>
                  <a:lnTo>
                    <a:pt x="122" y="165"/>
                  </a:lnTo>
                  <a:lnTo>
                    <a:pt x="47" y="186"/>
                  </a:lnTo>
                  <a:lnTo>
                    <a:pt x="29" y="240"/>
                  </a:lnTo>
                  <a:lnTo>
                    <a:pt x="47" y="348"/>
                  </a:lnTo>
                  <a:lnTo>
                    <a:pt x="0" y="44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88" name="Freeform 459"/>
            <p:cNvSpPr/>
            <p:nvPr/>
          </p:nvSpPr>
          <p:spPr bwMode="auto">
            <a:xfrm>
              <a:off x="4851576" y="4127605"/>
              <a:ext cx="60651" cy="157530"/>
            </a:xfrm>
            <a:custGeom>
              <a:avLst/>
              <a:gdLst>
                <a:gd name="T0" fmla="*/ 0 w 124"/>
                <a:gd name="T1" fmla="*/ 4 h 346"/>
                <a:gd name="T2" fmla="*/ 0 w 124"/>
                <a:gd name="T3" fmla="*/ 5 h 346"/>
                <a:gd name="T4" fmla="*/ 2 w 124"/>
                <a:gd name="T5" fmla="*/ 5 h 346"/>
                <a:gd name="T6" fmla="*/ 1 w 124"/>
                <a:gd name="T7" fmla="*/ 7 h 346"/>
                <a:gd name="T8" fmla="*/ 2 w 124"/>
                <a:gd name="T9" fmla="*/ 8 h 346"/>
                <a:gd name="T10" fmla="*/ 3 w 124"/>
                <a:gd name="T11" fmla="*/ 6 h 346"/>
                <a:gd name="T12" fmla="*/ 2 w 124"/>
                <a:gd name="T13" fmla="*/ 4 h 346"/>
                <a:gd name="T14" fmla="*/ 2 w 124"/>
                <a:gd name="T15" fmla="*/ 5 h 346"/>
                <a:gd name="T16" fmla="*/ 2 w 124"/>
                <a:gd name="T17" fmla="*/ 5 h 346"/>
                <a:gd name="T18" fmla="*/ 1 w 124"/>
                <a:gd name="T19" fmla="*/ 3 h 346"/>
                <a:gd name="T20" fmla="*/ 1 w 124"/>
                <a:gd name="T21" fmla="*/ 0 h 346"/>
                <a:gd name="T22" fmla="*/ 0 w 124"/>
                <a:gd name="T23" fmla="*/ 0 h 346"/>
                <a:gd name="T24" fmla="*/ 1 w 124"/>
                <a:gd name="T25" fmla="*/ 1 h 346"/>
                <a:gd name="T26" fmla="*/ 0 w 124"/>
                <a:gd name="T27" fmla="*/ 4 h 34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4"/>
                <a:gd name="T43" fmla="*/ 0 h 346"/>
                <a:gd name="T44" fmla="*/ 124 w 124"/>
                <a:gd name="T45" fmla="*/ 346 h 34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4" h="346">
                  <a:moveTo>
                    <a:pt x="0" y="189"/>
                  </a:moveTo>
                  <a:lnTo>
                    <a:pt x="16" y="209"/>
                  </a:lnTo>
                  <a:lnTo>
                    <a:pt x="64" y="228"/>
                  </a:lnTo>
                  <a:lnTo>
                    <a:pt x="61" y="292"/>
                  </a:lnTo>
                  <a:lnTo>
                    <a:pt x="100" y="346"/>
                  </a:lnTo>
                  <a:lnTo>
                    <a:pt x="124" y="248"/>
                  </a:lnTo>
                  <a:lnTo>
                    <a:pt x="84" y="182"/>
                  </a:lnTo>
                  <a:lnTo>
                    <a:pt x="95" y="219"/>
                  </a:lnTo>
                  <a:lnTo>
                    <a:pt x="72" y="217"/>
                  </a:lnTo>
                  <a:lnTo>
                    <a:pt x="47" y="128"/>
                  </a:lnTo>
                  <a:lnTo>
                    <a:pt x="46" y="9"/>
                  </a:lnTo>
                  <a:lnTo>
                    <a:pt x="10" y="0"/>
                  </a:lnTo>
                  <a:lnTo>
                    <a:pt x="38" y="58"/>
                  </a:lnTo>
                  <a:lnTo>
                    <a:pt x="0" y="18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89" name="Freeform 460"/>
            <p:cNvSpPr/>
            <p:nvPr/>
          </p:nvSpPr>
          <p:spPr bwMode="auto">
            <a:xfrm>
              <a:off x="4029420" y="3430655"/>
              <a:ext cx="298200" cy="303920"/>
            </a:xfrm>
            <a:custGeom>
              <a:avLst/>
              <a:gdLst>
                <a:gd name="T0" fmla="*/ 0 w 618"/>
                <a:gd name="T1" fmla="*/ 11 h 673"/>
                <a:gd name="T2" fmla="*/ 1 w 618"/>
                <a:gd name="T3" fmla="*/ 10 h 673"/>
                <a:gd name="T4" fmla="*/ 1 w 618"/>
                <a:gd name="T5" fmla="*/ 10 h 673"/>
                <a:gd name="T6" fmla="*/ 6 w 618"/>
                <a:gd name="T7" fmla="*/ 10 h 673"/>
                <a:gd name="T8" fmla="*/ 5 w 618"/>
                <a:gd name="T9" fmla="*/ 0 h 673"/>
                <a:gd name="T10" fmla="*/ 7 w 618"/>
                <a:gd name="T11" fmla="*/ 0 h 673"/>
                <a:gd name="T12" fmla="*/ 14 w 618"/>
                <a:gd name="T13" fmla="*/ 5 h 673"/>
                <a:gd name="T14" fmla="*/ 14 w 618"/>
                <a:gd name="T15" fmla="*/ 6 h 673"/>
                <a:gd name="T16" fmla="*/ 15 w 618"/>
                <a:gd name="T17" fmla="*/ 6 h 673"/>
                <a:gd name="T18" fmla="*/ 15 w 618"/>
                <a:gd name="T19" fmla="*/ 9 h 673"/>
                <a:gd name="T20" fmla="*/ 14 w 618"/>
                <a:gd name="T21" fmla="*/ 10 h 673"/>
                <a:gd name="T22" fmla="*/ 11 w 618"/>
                <a:gd name="T23" fmla="*/ 11 h 673"/>
                <a:gd name="T24" fmla="*/ 7 w 618"/>
                <a:gd name="T25" fmla="*/ 12 h 673"/>
                <a:gd name="T26" fmla="*/ 6 w 618"/>
                <a:gd name="T27" fmla="*/ 15 h 673"/>
                <a:gd name="T28" fmla="*/ 5 w 618"/>
                <a:gd name="T29" fmla="*/ 15 h 673"/>
                <a:gd name="T30" fmla="*/ 4 w 618"/>
                <a:gd name="T31" fmla="*/ 15 h 673"/>
                <a:gd name="T32" fmla="*/ 3 w 618"/>
                <a:gd name="T33" fmla="*/ 13 h 673"/>
                <a:gd name="T34" fmla="*/ 1 w 618"/>
                <a:gd name="T35" fmla="*/ 14 h 673"/>
                <a:gd name="T36" fmla="*/ 1 w 618"/>
                <a:gd name="T37" fmla="*/ 13 h 673"/>
                <a:gd name="T38" fmla="*/ 0 w 618"/>
                <a:gd name="T39" fmla="*/ 11 h 67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18"/>
                <a:gd name="T61" fmla="*/ 0 h 673"/>
                <a:gd name="T62" fmla="*/ 618 w 618"/>
                <a:gd name="T63" fmla="*/ 673 h 67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18" h="673">
                  <a:moveTo>
                    <a:pt x="0" y="468"/>
                  </a:moveTo>
                  <a:lnTo>
                    <a:pt x="26" y="418"/>
                  </a:lnTo>
                  <a:lnTo>
                    <a:pt x="56" y="450"/>
                  </a:lnTo>
                  <a:lnTo>
                    <a:pt x="248" y="435"/>
                  </a:lnTo>
                  <a:lnTo>
                    <a:pt x="208" y="0"/>
                  </a:lnTo>
                  <a:lnTo>
                    <a:pt x="279" y="0"/>
                  </a:lnTo>
                  <a:lnTo>
                    <a:pt x="583" y="236"/>
                  </a:lnTo>
                  <a:lnTo>
                    <a:pt x="585" y="275"/>
                  </a:lnTo>
                  <a:lnTo>
                    <a:pt x="617" y="271"/>
                  </a:lnTo>
                  <a:lnTo>
                    <a:pt x="618" y="409"/>
                  </a:lnTo>
                  <a:lnTo>
                    <a:pt x="591" y="439"/>
                  </a:lnTo>
                  <a:lnTo>
                    <a:pt x="467" y="458"/>
                  </a:lnTo>
                  <a:lnTo>
                    <a:pt x="310" y="537"/>
                  </a:lnTo>
                  <a:lnTo>
                    <a:pt x="261" y="665"/>
                  </a:lnTo>
                  <a:lnTo>
                    <a:pt x="223" y="649"/>
                  </a:lnTo>
                  <a:lnTo>
                    <a:pt x="155" y="673"/>
                  </a:lnTo>
                  <a:lnTo>
                    <a:pt x="117" y="566"/>
                  </a:lnTo>
                  <a:lnTo>
                    <a:pt x="53" y="592"/>
                  </a:lnTo>
                  <a:lnTo>
                    <a:pt x="26" y="569"/>
                  </a:lnTo>
                  <a:lnTo>
                    <a:pt x="0" y="46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90" name="Freeform 461"/>
            <p:cNvSpPr/>
            <p:nvPr/>
          </p:nvSpPr>
          <p:spPr bwMode="auto">
            <a:xfrm>
              <a:off x="3940128" y="3381328"/>
              <a:ext cx="224071" cy="260958"/>
            </a:xfrm>
            <a:custGeom>
              <a:avLst/>
              <a:gdLst>
                <a:gd name="T0" fmla="*/ 0 w 467"/>
                <a:gd name="T1" fmla="*/ 7 h 575"/>
                <a:gd name="T2" fmla="*/ 1 w 467"/>
                <a:gd name="T3" fmla="*/ 7 h 575"/>
                <a:gd name="T4" fmla="*/ 1 w 467"/>
                <a:gd name="T5" fmla="*/ 9 h 575"/>
                <a:gd name="T6" fmla="*/ 0 w 467"/>
                <a:gd name="T7" fmla="*/ 12 h 575"/>
                <a:gd name="T8" fmla="*/ 2 w 467"/>
                <a:gd name="T9" fmla="*/ 11 h 575"/>
                <a:gd name="T10" fmla="*/ 4 w 467"/>
                <a:gd name="T11" fmla="*/ 13 h 575"/>
                <a:gd name="T12" fmla="*/ 5 w 467"/>
                <a:gd name="T13" fmla="*/ 12 h 575"/>
                <a:gd name="T14" fmla="*/ 6 w 467"/>
                <a:gd name="T15" fmla="*/ 13 h 575"/>
                <a:gd name="T16" fmla="*/ 10 w 467"/>
                <a:gd name="T17" fmla="*/ 13 h 575"/>
                <a:gd name="T18" fmla="*/ 9 w 467"/>
                <a:gd name="T19" fmla="*/ 3 h 575"/>
                <a:gd name="T20" fmla="*/ 11 w 467"/>
                <a:gd name="T21" fmla="*/ 3 h 575"/>
                <a:gd name="T22" fmla="*/ 7 w 467"/>
                <a:gd name="T23" fmla="*/ 0 h 575"/>
                <a:gd name="T24" fmla="*/ 7 w 467"/>
                <a:gd name="T25" fmla="*/ 1 h 575"/>
                <a:gd name="T26" fmla="*/ 5 w 467"/>
                <a:gd name="T27" fmla="*/ 1 h 575"/>
                <a:gd name="T28" fmla="*/ 5 w 467"/>
                <a:gd name="T29" fmla="*/ 4 h 575"/>
                <a:gd name="T30" fmla="*/ 3 w 467"/>
                <a:gd name="T31" fmla="*/ 5 h 575"/>
                <a:gd name="T32" fmla="*/ 4 w 467"/>
                <a:gd name="T33" fmla="*/ 6 h 575"/>
                <a:gd name="T34" fmla="*/ 0 w 467"/>
                <a:gd name="T35" fmla="*/ 7 h 57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67"/>
                <a:gd name="T55" fmla="*/ 0 h 575"/>
                <a:gd name="T56" fmla="*/ 467 w 467"/>
                <a:gd name="T57" fmla="*/ 575 h 57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67" h="575">
                  <a:moveTo>
                    <a:pt x="0" y="288"/>
                  </a:moveTo>
                  <a:lnTo>
                    <a:pt x="30" y="320"/>
                  </a:lnTo>
                  <a:lnTo>
                    <a:pt x="36" y="408"/>
                  </a:lnTo>
                  <a:lnTo>
                    <a:pt x="13" y="515"/>
                  </a:lnTo>
                  <a:lnTo>
                    <a:pt x="101" y="492"/>
                  </a:lnTo>
                  <a:lnTo>
                    <a:pt x="188" y="575"/>
                  </a:lnTo>
                  <a:lnTo>
                    <a:pt x="214" y="525"/>
                  </a:lnTo>
                  <a:lnTo>
                    <a:pt x="244" y="557"/>
                  </a:lnTo>
                  <a:lnTo>
                    <a:pt x="436" y="542"/>
                  </a:lnTo>
                  <a:lnTo>
                    <a:pt x="396" y="107"/>
                  </a:lnTo>
                  <a:lnTo>
                    <a:pt x="467" y="107"/>
                  </a:lnTo>
                  <a:lnTo>
                    <a:pt x="322" y="0"/>
                  </a:lnTo>
                  <a:lnTo>
                    <a:pt x="317" y="58"/>
                  </a:lnTo>
                  <a:lnTo>
                    <a:pt x="197" y="54"/>
                  </a:lnTo>
                  <a:lnTo>
                    <a:pt x="196" y="176"/>
                  </a:lnTo>
                  <a:lnTo>
                    <a:pt x="152" y="199"/>
                  </a:lnTo>
                  <a:lnTo>
                    <a:pt x="156" y="270"/>
                  </a:lnTo>
                  <a:lnTo>
                    <a:pt x="0" y="28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91" name="Freeform 462"/>
            <p:cNvSpPr/>
            <p:nvPr/>
          </p:nvSpPr>
          <p:spPr bwMode="auto">
            <a:xfrm>
              <a:off x="4014257" y="3196747"/>
              <a:ext cx="213963" cy="176624"/>
            </a:xfrm>
            <a:custGeom>
              <a:avLst/>
              <a:gdLst>
                <a:gd name="T0" fmla="*/ 0 w 447"/>
                <a:gd name="T1" fmla="*/ 9 h 392"/>
                <a:gd name="T2" fmla="*/ 3 w 447"/>
                <a:gd name="T3" fmla="*/ 7 h 392"/>
                <a:gd name="T4" fmla="*/ 3 w 447"/>
                <a:gd name="T5" fmla="*/ 3 h 392"/>
                <a:gd name="T6" fmla="*/ 6 w 447"/>
                <a:gd name="T7" fmla="*/ 2 h 392"/>
                <a:gd name="T8" fmla="*/ 6 w 447"/>
                <a:gd name="T9" fmla="*/ 0 h 392"/>
                <a:gd name="T10" fmla="*/ 9 w 447"/>
                <a:gd name="T11" fmla="*/ 1 h 392"/>
                <a:gd name="T12" fmla="*/ 10 w 447"/>
                <a:gd name="T13" fmla="*/ 4 h 392"/>
                <a:gd name="T14" fmla="*/ 9 w 447"/>
                <a:gd name="T15" fmla="*/ 4 h 392"/>
                <a:gd name="T16" fmla="*/ 8 w 447"/>
                <a:gd name="T17" fmla="*/ 4 h 392"/>
                <a:gd name="T18" fmla="*/ 8 w 447"/>
                <a:gd name="T19" fmla="*/ 5 h 392"/>
                <a:gd name="T20" fmla="*/ 4 w 447"/>
                <a:gd name="T21" fmla="*/ 7 h 392"/>
                <a:gd name="T22" fmla="*/ 4 w 447"/>
                <a:gd name="T23" fmla="*/ 9 h 392"/>
                <a:gd name="T24" fmla="*/ 0 w 447"/>
                <a:gd name="T25" fmla="*/ 9 h 3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47"/>
                <a:gd name="T40" fmla="*/ 0 h 392"/>
                <a:gd name="T41" fmla="*/ 447 w 447"/>
                <a:gd name="T42" fmla="*/ 392 h 3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47" h="392">
                  <a:moveTo>
                    <a:pt x="0" y="387"/>
                  </a:moveTo>
                  <a:lnTo>
                    <a:pt x="109" y="311"/>
                  </a:lnTo>
                  <a:lnTo>
                    <a:pt x="149" y="157"/>
                  </a:lnTo>
                  <a:lnTo>
                    <a:pt x="242" y="77"/>
                  </a:lnTo>
                  <a:lnTo>
                    <a:pt x="273" y="0"/>
                  </a:lnTo>
                  <a:lnTo>
                    <a:pt x="409" y="26"/>
                  </a:lnTo>
                  <a:lnTo>
                    <a:pt x="447" y="172"/>
                  </a:lnTo>
                  <a:lnTo>
                    <a:pt x="387" y="175"/>
                  </a:lnTo>
                  <a:lnTo>
                    <a:pt x="352" y="192"/>
                  </a:lnTo>
                  <a:lnTo>
                    <a:pt x="359" y="230"/>
                  </a:lnTo>
                  <a:lnTo>
                    <a:pt x="184" y="317"/>
                  </a:lnTo>
                  <a:lnTo>
                    <a:pt x="163" y="392"/>
                  </a:lnTo>
                  <a:lnTo>
                    <a:pt x="0" y="38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92" name="Freeform 463"/>
            <p:cNvSpPr/>
            <p:nvPr/>
          </p:nvSpPr>
          <p:spPr bwMode="auto">
            <a:xfrm>
              <a:off x="4802719" y="4148290"/>
              <a:ext cx="192061" cy="335745"/>
            </a:xfrm>
            <a:custGeom>
              <a:avLst/>
              <a:gdLst>
                <a:gd name="T0" fmla="*/ 0 w 398"/>
                <a:gd name="T1" fmla="*/ 5 h 739"/>
                <a:gd name="T2" fmla="*/ 0 w 398"/>
                <a:gd name="T3" fmla="*/ 5 h 739"/>
                <a:gd name="T4" fmla="*/ 2 w 398"/>
                <a:gd name="T5" fmla="*/ 6 h 739"/>
                <a:gd name="T6" fmla="*/ 3 w 398"/>
                <a:gd name="T7" fmla="*/ 7 h 739"/>
                <a:gd name="T8" fmla="*/ 3 w 398"/>
                <a:gd name="T9" fmla="*/ 10 h 739"/>
                <a:gd name="T10" fmla="*/ 1 w 398"/>
                <a:gd name="T11" fmla="*/ 13 h 739"/>
                <a:gd name="T12" fmla="*/ 2 w 398"/>
                <a:gd name="T13" fmla="*/ 16 h 739"/>
                <a:gd name="T14" fmla="*/ 2 w 398"/>
                <a:gd name="T15" fmla="*/ 17 h 739"/>
                <a:gd name="T16" fmla="*/ 3 w 398"/>
                <a:gd name="T17" fmla="*/ 17 h 739"/>
                <a:gd name="T18" fmla="*/ 3 w 398"/>
                <a:gd name="T19" fmla="*/ 16 h 739"/>
                <a:gd name="T20" fmla="*/ 5 w 398"/>
                <a:gd name="T21" fmla="*/ 15 h 739"/>
                <a:gd name="T22" fmla="*/ 4 w 398"/>
                <a:gd name="T23" fmla="*/ 10 h 739"/>
                <a:gd name="T24" fmla="*/ 9 w 398"/>
                <a:gd name="T25" fmla="*/ 5 h 739"/>
                <a:gd name="T26" fmla="*/ 9 w 398"/>
                <a:gd name="T27" fmla="*/ 0 h 739"/>
                <a:gd name="T28" fmla="*/ 8 w 398"/>
                <a:gd name="T29" fmla="*/ 1 h 739"/>
                <a:gd name="T30" fmla="*/ 4 w 398"/>
                <a:gd name="T31" fmla="*/ 1 h 739"/>
                <a:gd name="T32" fmla="*/ 4 w 398"/>
                <a:gd name="T33" fmla="*/ 3 h 739"/>
                <a:gd name="T34" fmla="*/ 5 w 398"/>
                <a:gd name="T35" fmla="*/ 5 h 739"/>
                <a:gd name="T36" fmla="*/ 5 w 398"/>
                <a:gd name="T37" fmla="*/ 7 h 739"/>
                <a:gd name="T38" fmla="*/ 4 w 398"/>
                <a:gd name="T39" fmla="*/ 6 h 739"/>
                <a:gd name="T40" fmla="*/ 4 w 398"/>
                <a:gd name="T41" fmla="*/ 4 h 739"/>
                <a:gd name="T42" fmla="*/ 3 w 398"/>
                <a:gd name="T43" fmla="*/ 4 h 739"/>
                <a:gd name="T44" fmla="*/ 0 w 398"/>
                <a:gd name="T45" fmla="*/ 5 h 73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98"/>
                <a:gd name="T70" fmla="*/ 0 h 739"/>
                <a:gd name="T71" fmla="*/ 398 w 398"/>
                <a:gd name="T72" fmla="*/ 739 h 73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98" h="739">
                  <a:moveTo>
                    <a:pt x="0" y="206"/>
                  </a:moveTo>
                  <a:lnTo>
                    <a:pt x="8" y="230"/>
                  </a:lnTo>
                  <a:lnTo>
                    <a:pt x="102" y="263"/>
                  </a:lnTo>
                  <a:lnTo>
                    <a:pt x="113" y="310"/>
                  </a:lnTo>
                  <a:lnTo>
                    <a:pt x="105" y="428"/>
                  </a:lnTo>
                  <a:lnTo>
                    <a:pt x="57" y="549"/>
                  </a:lnTo>
                  <a:lnTo>
                    <a:pt x="73" y="693"/>
                  </a:lnTo>
                  <a:lnTo>
                    <a:pt x="77" y="739"/>
                  </a:lnTo>
                  <a:lnTo>
                    <a:pt x="104" y="739"/>
                  </a:lnTo>
                  <a:lnTo>
                    <a:pt x="104" y="689"/>
                  </a:lnTo>
                  <a:lnTo>
                    <a:pt x="205" y="622"/>
                  </a:lnTo>
                  <a:lnTo>
                    <a:pt x="175" y="428"/>
                  </a:lnTo>
                  <a:lnTo>
                    <a:pt x="396" y="229"/>
                  </a:lnTo>
                  <a:lnTo>
                    <a:pt x="398" y="0"/>
                  </a:lnTo>
                  <a:lnTo>
                    <a:pt x="342" y="39"/>
                  </a:lnTo>
                  <a:lnTo>
                    <a:pt x="188" y="52"/>
                  </a:lnTo>
                  <a:lnTo>
                    <a:pt x="187" y="134"/>
                  </a:lnTo>
                  <a:lnTo>
                    <a:pt x="227" y="200"/>
                  </a:lnTo>
                  <a:lnTo>
                    <a:pt x="203" y="298"/>
                  </a:lnTo>
                  <a:lnTo>
                    <a:pt x="164" y="244"/>
                  </a:lnTo>
                  <a:lnTo>
                    <a:pt x="167" y="180"/>
                  </a:lnTo>
                  <a:lnTo>
                    <a:pt x="119" y="161"/>
                  </a:lnTo>
                  <a:lnTo>
                    <a:pt x="0" y="206"/>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93" name="Freeform 464"/>
            <p:cNvSpPr/>
            <p:nvPr/>
          </p:nvSpPr>
          <p:spPr bwMode="auto">
            <a:xfrm>
              <a:off x="4255177" y="3462479"/>
              <a:ext cx="291461" cy="241863"/>
            </a:xfrm>
            <a:custGeom>
              <a:avLst/>
              <a:gdLst>
                <a:gd name="T0" fmla="*/ 0 w 607"/>
                <a:gd name="T1" fmla="*/ 9 h 535"/>
                <a:gd name="T2" fmla="*/ 0 w 607"/>
                <a:gd name="T3" fmla="*/ 10 h 535"/>
                <a:gd name="T4" fmla="*/ 2 w 607"/>
                <a:gd name="T5" fmla="*/ 12 h 535"/>
                <a:gd name="T6" fmla="*/ 2 w 607"/>
                <a:gd name="T7" fmla="*/ 12 h 535"/>
                <a:gd name="T8" fmla="*/ 3 w 607"/>
                <a:gd name="T9" fmla="*/ 12 h 535"/>
                <a:gd name="T10" fmla="*/ 4 w 607"/>
                <a:gd name="T11" fmla="*/ 10 h 535"/>
                <a:gd name="T12" fmla="*/ 8 w 607"/>
                <a:gd name="T13" fmla="*/ 11 h 535"/>
                <a:gd name="T14" fmla="*/ 11 w 607"/>
                <a:gd name="T15" fmla="*/ 10 h 535"/>
                <a:gd name="T16" fmla="*/ 12 w 607"/>
                <a:gd name="T17" fmla="*/ 10 h 535"/>
                <a:gd name="T18" fmla="*/ 13 w 607"/>
                <a:gd name="T19" fmla="*/ 7 h 535"/>
                <a:gd name="T20" fmla="*/ 14 w 607"/>
                <a:gd name="T21" fmla="*/ 3 h 535"/>
                <a:gd name="T22" fmla="*/ 13 w 607"/>
                <a:gd name="T23" fmla="*/ 2 h 535"/>
                <a:gd name="T24" fmla="*/ 13 w 607"/>
                <a:gd name="T25" fmla="*/ 1 h 535"/>
                <a:gd name="T26" fmla="*/ 10 w 607"/>
                <a:gd name="T27" fmla="*/ 0 h 535"/>
                <a:gd name="T28" fmla="*/ 5 w 607"/>
                <a:gd name="T29" fmla="*/ 4 h 535"/>
                <a:gd name="T30" fmla="*/ 3 w 607"/>
                <a:gd name="T31" fmla="*/ 5 h 535"/>
                <a:gd name="T32" fmla="*/ 3 w 607"/>
                <a:gd name="T33" fmla="*/ 8 h 535"/>
                <a:gd name="T34" fmla="*/ 3 w 607"/>
                <a:gd name="T35" fmla="*/ 9 h 535"/>
                <a:gd name="T36" fmla="*/ 0 w 607"/>
                <a:gd name="T37" fmla="*/ 9 h 53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07"/>
                <a:gd name="T58" fmla="*/ 0 h 535"/>
                <a:gd name="T59" fmla="*/ 607 w 607"/>
                <a:gd name="T60" fmla="*/ 535 h 53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07" h="535">
                  <a:moveTo>
                    <a:pt x="0" y="389"/>
                  </a:moveTo>
                  <a:lnTo>
                    <a:pt x="8" y="431"/>
                  </a:lnTo>
                  <a:lnTo>
                    <a:pt x="79" y="524"/>
                  </a:lnTo>
                  <a:lnTo>
                    <a:pt x="100" y="505"/>
                  </a:lnTo>
                  <a:lnTo>
                    <a:pt x="129" y="535"/>
                  </a:lnTo>
                  <a:lnTo>
                    <a:pt x="178" y="442"/>
                  </a:lnTo>
                  <a:lnTo>
                    <a:pt x="349" y="489"/>
                  </a:lnTo>
                  <a:lnTo>
                    <a:pt x="498" y="440"/>
                  </a:lnTo>
                  <a:lnTo>
                    <a:pt x="504" y="418"/>
                  </a:lnTo>
                  <a:lnTo>
                    <a:pt x="579" y="300"/>
                  </a:lnTo>
                  <a:lnTo>
                    <a:pt x="607" y="142"/>
                  </a:lnTo>
                  <a:lnTo>
                    <a:pt x="568" y="92"/>
                  </a:lnTo>
                  <a:lnTo>
                    <a:pt x="568" y="23"/>
                  </a:lnTo>
                  <a:lnTo>
                    <a:pt x="438" y="0"/>
                  </a:lnTo>
                  <a:lnTo>
                    <a:pt x="209" y="185"/>
                  </a:lnTo>
                  <a:lnTo>
                    <a:pt x="150" y="202"/>
                  </a:lnTo>
                  <a:lnTo>
                    <a:pt x="151" y="340"/>
                  </a:lnTo>
                  <a:lnTo>
                    <a:pt x="124" y="370"/>
                  </a:lnTo>
                  <a:lnTo>
                    <a:pt x="0" y="38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94" name="Freeform 465"/>
            <p:cNvSpPr/>
            <p:nvPr/>
          </p:nvSpPr>
          <p:spPr bwMode="auto">
            <a:xfrm>
              <a:off x="4302349" y="3659789"/>
              <a:ext cx="213963" cy="195719"/>
            </a:xfrm>
            <a:custGeom>
              <a:avLst/>
              <a:gdLst>
                <a:gd name="T0" fmla="*/ 0 w 445"/>
                <a:gd name="T1" fmla="*/ 8 h 429"/>
                <a:gd name="T2" fmla="*/ 1 w 445"/>
                <a:gd name="T3" fmla="*/ 2 h 429"/>
                <a:gd name="T4" fmla="*/ 2 w 445"/>
                <a:gd name="T5" fmla="*/ 0 h 429"/>
                <a:gd name="T6" fmla="*/ 6 w 445"/>
                <a:gd name="T7" fmla="*/ 1 h 429"/>
                <a:gd name="T8" fmla="*/ 9 w 445"/>
                <a:gd name="T9" fmla="*/ 0 h 429"/>
                <a:gd name="T10" fmla="*/ 10 w 445"/>
                <a:gd name="T11" fmla="*/ 1 h 429"/>
                <a:gd name="T12" fmla="*/ 10 w 445"/>
                <a:gd name="T13" fmla="*/ 2 h 429"/>
                <a:gd name="T14" fmla="*/ 9 w 445"/>
                <a:gd name="T15" fmla="*/ 3 h 429"/>
                <a:gd name="T16" fmla="*/ 7 w 445"/>
                <a:gd name="T17" fmla="*/ 8 h 429"/>
                <a:gd name="T18" fmla="*/ 6 w 445"/>
                <a:gd name="T19" fmla="*/ 7 h 429"/>
                <a:gd name="T20" fmla="*/ 5 w 445"/>
                <a:gd name="T21" fmla="*/ 9 h 429"/>
                <a:gd name="T22" fmla="*/ 3 w 445"/>
                <a:gd name="T23" fmla="*/ 10 h 429"/>
                <a:gd name="T24" fmla="*/ 2 w 445"/>
                <a:gd name="T25" fmla="*/ 8 h 429"/>
                <a:gd name="T26" fmla="*/ 0 w 445"/>
                <a:gd name="T27" fmla="*/ 8 h 4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45"/>
                <a:gd name="T43" fmla="*/ 0 h 429"/>
                <a:gd name="T44" fmla="*/ 445 w 445"/>
                <a:gd name="T45" fmla="*/ 429 h 4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45" h="429">
                  <a:moveTo>
                    <a:pt x="0" y="335"/>
                  </a:moveTo>
                  <a:lnTo>
                    <a:pt x="29" y="95"/>
                  </a:lnTo>
                  <a:lnTo>
                    <a:pt x="78" y="2"/>
                  </a:lnTo>
                  <a:lnTo>
                    <a:pt x="249" y="49"/>
                  </a:lnTo>
                  <a:lnTo>
                    <a:pt x="398" y="0"/>
                  </a:lnTo>
                  <a:lnTo>
                    <a:pt x="428" y="57"/>
                  </a:lnTo>
                  <a:lnTo>
                    <a:pt x="445" y="95"/>
                  </a:lnTo>
                  <a:lnTo>
                    <a:pt x="406" y="130"/>
                  </a:lnTo>
                  <a:lnTo>
                    <a:pt x="323" y="324"/>
                  </a:lnTo>
                  <a:lnTo>
                    <a:pt x="252" y="312"/>
                  </a:lnTo>
                  <a:lnTo>
                    <a:pt x="214" y="404"/>
                  </a:lnTo>
                  <a:lnTo>
                    <a:pt x="128" y="429"/>
                  </a:lnTo>
                  <a:lnTo>
                    <a:pt x="78" y="347"/>
                  </a:lnTo>
                  <a:lnTo>
                    <a:pt x="0" y="33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95" name="Freeform 466"/>
            <p:cNvSpPr/>
            <p:nvPr/>
          </p:nvSpPr>
          <p:spPr bwMode="auto">
            <a:xfrm>
              <a:off x="3943498" y="3683657"/>
              <a:ext cx="55597" cy="36598"/>
            </a:xfrm>
            <a:custGeom>
              <a:avLst/>
              <a:gdLst>
                <a:gd name="T0" fmla="*/ 0 w 117"/>
                <a:gd name="T1" fmla="*/ 0 h 79"/>
                <a:gd name="T2" fmla="*/ 1 w 117"/>
                <a:gd name="T3" fmla="*/ 1 h 79"/>
                <a:gd name="T4" fmla="*/ 2 w 117"/>
                <a:gd name="T5" fmla="*/ 1 h 79"/>
                <a:gd name="T6" fmla="*/ 1 w 117"/>
                <a:gd name="T7" fmla="*/ 1 h 79"/>
                <a:gd name="T8" fmla="*/ 1 w 117"/>
                <a:gd name="T9" fmla="*/ 2 h 79"/>
                <a:gd name="T10" fmla="*/ 3 w 117"/>
                <a:gd name="T11" fmla="*/ 1 h 79"/>
                <a:gd name="T12" fmla="*/ 3 w 117"/>
                <a:gd name="T13" fmla="*/ 0 h 79"/>
                <a:gd name="T14" fmla="*/ 0 w 117"/>
                <a:gd name="T15" fmla="*/ 0 h 79"/>
                <a:gd name="T16" fmla="*/ 0 60000 65536"/>
                <a:gd name="T17" fmla="*/ 0 60000 65536"/>
                <a:gd name="T18" fmla="*/ 0 60000 65536"/>
                <a:gd name="T19" fmla="*/ 0 60000 65536"/>
                <a:gd name="T20" fmla="*/ 0 60000 65536"/>
                <a:gd name="T21" fmla="*/ 0 60000 65536"/>
                <a:gd name="T22" fmla="*/ 0 60000 65536"/>
                <a:gd name="T23" fmla="*/ 0 60000 65536"/>
                <a:gd name="T24" fmla="*/ 0 w 117"/>
                <a:gd name="T25" fmla="*/ 0 h 79"/>
                <a:gd name="T26" fmla="*/ 117 w 117"/>
                <a:gd name="T27" fmla="*/ 79 h 7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7" h="79">
                  <a:moveTo>
                    <a:pt x="0" y="9"/>
                  </a:moveTo>
                  <a:lnTo>
                    <a:pt x="38" y="44"/>
                  </a:lnTo>
                  <a:lnTo>
                    <a:pt x="72" y="33"/>
                  </a:lnTo>
                  <a:lnTo>
                    <a:pt x="54" y="44"/>
                  </a:lnTo>
                  <a:lnTo>
                    <a:pt x="68" y="79"/>
                  </a:lnTo>
                  <a:lnTo>
                    <a:pt x="114" y="44"/>
                  </a:lnTo>
                  <a:lnTo>
                    <a:pt x="117" y="0"/>
                  </a:lnTo>
                  <a:lnTo>
                    <a:pt x="0" y="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96" name="Freeform 467"/>
            <p:cNvSpPr/>
            <p:nvPr/>
          </p:nvSpPr>
          <p:spPr bwMode="auto">
            <a:xfrm>
              <a:off x="5183471" y="3405196"/>
              <a:ext cx="10108" cy="35006"/>
            </a:xfrm>
            <a:custGeom>
              <a:avLst/>
              <a:gdLst>
                <a:gd name="T0" fmla="*/ 0 w 22"/>
                <a:gd name="T1" fmla="*/ 1 h 74"/>
                <a:gd name="T2" fmla="*/ 0 w 22"/>
                <a:gd name="T3" fmla="*/ 2 h 74"/>
                <a:gd name="T4" fmla="*/ 1 w 22"/>
                <a:gd name="T5" fmla="*/ 2 h 74"/>
                <a:gd name="T6" fmla="*/ 0 w 22"/>
                <a:gd name="T7" fmla="*/ 0 h 74"/>
                <a:gd name="T8" fmla="*/ 0 w 22"/>
                <a:gd name="T9" fmla="*/ 1 h 74"/>
                <a:gd name="T10" fmla="*/ 0 60000 65536"/>
                <a:gd name="T11" fmla="*/ 0 60000 65536"/>
                <a:gd name="T12" fmla="*/ 0 60000 65536"/>
                <a:gd name="T13" fmla="*/ 0 60000 65536"/>
                <a:gd name="T14" fmla="*/ 0 60000 65536"/>
                <a:gd name="T15" fmla="*/ 0 w 22"/>
                <a:gd name="T16" fmla="*/ 0 h 74"/>
                <a:gd name="T17" fmla="*/ 22 w 22"/>
                <a:gd name="T18" fmla="*/ 74 h 74"/>
              </a:gdLst>
              <a:ahLst/>
              <a:cxnLst>
                <a:cxn ang="T10">
                  <a:pos x="T0" y="T1"/>
                </a:cxn>
                <a:cxn ang="T11">
                  <a:pos x="T2" y="T3"/>
                </a:cxn>
                <a:cxn ang="T12">
                  <a:pos x="T4" y="T5"/>
                </a:cxn>
                <a:cxn ang="T13">
                  <a:pos x="T6" y="T7"/>
                </a:cxn>
                <a:cxn ang="T14">
                  <a:pos x="T8" y="T9"/>
                </a:cxn>
              </a:cxnLst>
              <a:rect l="T15" t="T16" r="T17" b="T18"/>
              <a:pathLst>
                <a:path w="22" h="74">
                  <a:moveTo>
                    <a:pt x="0" y="61"/>
                  </a:moveTo>
                  <a:lnTo>
                    <a:pt x="10" y="74"/>
                  </a:lnTo>
                  <a:lnTo>
                    <a:pt x="22" y="70"/>
                  </a:lnTo>
                  <a:lnTo>
                    <a:pt x="12" y="0"/>
                  </a:lnTo>
                  <a:lnTo>
                    <a:pt x="0" y="61"/>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97" name="Freeform 468"/>
            <p:cNvSpPr/>
            <p:nvPr/>
          </p:nvSpPr>
          <p:spPr bwMode="auto">
            <a:xfrm>
              <a:off x="4784186" y="3958936"/>
              <a:ext cx="32011" cy="33416"/>
            </a:xfrm>
            <a:custGeom>
              <a:avLst/>
              <a:gdLst>
                <a:gd name="T0" fmla="*/ 0 w 66"/>
                <a:gd name="T1" fmla="*/ 2 h 72"/>
                <a:gd name="T2" fmla="*/ 1 w 66"/>
                <a:gd name="T3" fmla="*/ 0 h 72"/>
                <a:gd name="T4" fmla="*/ 1 w 66"/>
                <a:gd name="T5" fmla="*/ 0 h 72"/>
                <a:gd name="T6" fmla="*/ 1 w 66"/>
                <a:gd name="T7" fmla="*/ 1 h 72"/>
                <a:gd name="T8" fmla="*/ 0 w 66"/>
                <a:gd name="T9" fmla="*/ 2 h 72"/>
                <a:gd name="T10" fmla="*/ 0 60000 65536"/>
                <a:gd name="T11" fmla="*/ 0 60000 65536"/>
                <a:gd name="T12" fmla="*/ 0 60000 65536"/>
                <a:gd name="T13" fmla="*/ 0 60000 65536"/>
                <a:gd name="T14" fmla="*/ 0 60000 65536"/>
                <a:gd name="T15" fmla="*/ 0 w 66"/>
                <a:gd name="T16" fmla="*/ 0 h 72"/>
                <a:gd name="T17" fmla="*/ 66 w 66"/>
                <a:gd name="T18" fmla="*/ 72 h 72"/>
              </a:gdLst>
              <a:ahLst/>
              <a:cxnLst>
                <a:cxn ang="T10">
                  <a:pos x="T0" y="T1"/>
                </a:cxn>
                <a:cxn ang="T11">
                  <a:pos x="T2" y="T3"/>
                </a:cxn>
                <a:cxn ang="T12">
                  <a:pos x="T4" y="T5"/>
                </a:cxn>
                <a:cxn ang="T13">
                  <a:pos x="T6" y="T7"/>
                </a:cxn>
                <a:cxn ang="T14">
                  <a:pos x="T8" y="T9"/>
                </a:cxn>
              </a:cxnLst>
              <a:rect l="T15" t="T16" r="T17" b="T18"/>
              <a:pathLst>
                <a:path w="66" h="72">
                  <a:moveTo>
                    <a:pt x="0" y="72"/>
                  </a:moveTo>
                  <a:lnTo>
                    <a:pt x="29" y="12"/>
                  </a:lnTo>
                  <a:lnTo>
                    <a:pt x="56" y="0"/>
                  </a:lnTo>
                  <a:lnTo>
                    <a:pt x="66" y="57"/>
                  </a:lnTo>
                  <a:lnTo>
                    <a:pt x="0" y="7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98" name="Freeform 469"/>
            <p:cNvSpPr/>
            <p:nvPr/>
          </p:nvSpPr>
          <p:spPr bwMode="auto">
            <a:xfrm>
              <a:off x="3930020" y="3604097"/>
              <a:ext cx="112877" cy="82742"/>
            </a:xfrm>
            <a:custGeom>
              <a:avLst/>
              <a:gdLst>
                <a:gd name="T0" fmla="*/ 0 w 233"/>
                <a:gd name="T1" fmla="*/ 2 h 184"/>
                <a:gd name="T2" fmla="*/ 1 w 233"/>
                <a:gd name="T3" fmla="*/ 3 h 184"/>
                <a:gd name="T4" fmla="*/ 3 w 233"/>
                <a:gd name="T5" fmla="*/ 3 h 184"/>
                <a:gd name="T6" fmla="*/ 1 w 233"/>
                <a:gd name="T7" fmla="*/ 4 h 184"/>
                <a:gd name="T8" fmla="*/ 1 w 233"/>
                <a:gd name="T9" fmla="*/ 4 h 184"/>
                <a:gd name="T10" fmla="*/ 3 w 233"/>
                <a:gd name="T11" fmla="*/ 4 h 184"/>
                <a:gd name="T12" fmla="*/ 5 w 233"/>
                <a:gd name="T13" fmla="*/ 4 h 184"/>
                <a:gd name="T14" fmla="*/ 5 w 233"/>
                <a:gd name="T15" fmla="*/ 2 h 184"/>
                <a:gd name="T16" fmla="*/ 3 w 233"/>
                <a:gd name="T17" fmla="*/ 0 h 184"/>
                <a:gd name="T18" fmla="*/ 1 w 233"/>
                <a:gd name="T19" fmla="*/ 1 h 184"/>
                <a:gd name="T20" fmla="*/ 0 w 233"/>
                <a:gd name="T21" fmla="*/ 2 h 1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3"/>
                <a:gd name="T34" fmla="*/ 0 h 184"/>
                <a:gd name="T35" fmla="*/ 233 w 233"/>
                <a:gd name="T36" fmla="*/ 184 h 1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3" h="184">
                  <a:moveTo>
                    <a:pt x="0" y="83"/>
                  </a:moveTo>
                  <a:lnTo>
                    <a:pt x="32" y="134"/>
                  </a:lnTo>
                  <a:lnTo>
                    <a:pt x="139" y="143"/>
                  </a:lnTo>
                  <a:lnTo>
                    <a:pt x="25" y="160"/>
                  </a:lnTo>
                  <a:lnTo>
                    <a:pt x="25" y="184"/>
                  </a:lnTo>
                  <a:lnTo>
                    <a:pt x="142" y="175"/>
                  </a:lnTo>
                  <a:lnTo>
                    <a:pt x="233" y="184"/>
                  </a:lnTo>
                  <a:lnTo>
                    <a:pt x="207" y="83"/>
                  </a:lnTo>
                  <a:lnTo>
                    <a:pt x="120" y="0"/>
                  </a:lnTo>
                  <a:lnTo>
                    <a:pt x="32" y="23"/>
                  </a:lnTo>
                  <a:lnTo>
                    <a:pt x="0" y="83"/>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799" name="Freeform 470"/>
            <p:cNvSpPr/>
            <p:nvPr/>
          </p:nvSpPr>
          <p:spPr bwMode="auto">
            <a:xfrm>
              <a:off x="4009203" y="3740941"/>
              <a:ext cx="57282" cy="58875"/>
            </a:xfrm>
            <a:custGeom>
              <a:avLst/>
              <a:gdLst>
                <a:gd name="T0" fmla="*/ 0 w 116"/>
                <a:gd name="T1" fmla="*/ 1 h 133"/>
                <a:gd name="T2" fmla="*/ 0 w 116"/>
                <a:gd name="T3" fmla="*/ 2 h 133"/>
                <a:gd name="T4" fmla="*/ 2 w 116"/>
                <a:gd name="T5" fmla="*/ 3 h 133"/>
                <a:gd name="T6" fmla="*/ 3 w 116"/>
                <a:gd name="T7" fmla="*/ 1 h 133"/>
                <a:gd name="T8" fmla="*/ 2 w 116"/>
                <a:gd name="T9" fmla="*/ 0 h 133"/>
                <a:gd name="T10" fmla="*/ 0 w 116"/>
                <a:gd name="T11" fmla="*/ 1 h 133"/>
                <a:gd name="T12" fmla="*/ 0 60000 65536"/>
                <a:gd name="T13" fmla="*/ 0 60000 65536"/>
                <a:gd name="T14" fmla="*/ 0 60000 65536"/>
                <a:gd name="T15" fmla="*/ 0 60000 65536"/>
                <a:gd name="T16" fmla="*/ 0 60000 65536"/>
                <a:gd name="T17" fmla="*/ 0 60000 65536"/>
                <a:gd name="T18" fmla="*/ 0 w 116"/>
                <a:gd name="T19" fmla="*/ 0 h 133"/>
                <a:gd name="T20" fmla="*/ 116 w 116"/>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16" h="133">
                  <a:moveTo>
                    <a:pt x="0" y="37"/>
                  </a:moveTo>
                  <a:lnTo>
                    <a:pt x="11" y="89"/>
                  </a:lnTo>
                  <a:lnTo>
                    <a:pt x="67" y="133"/>
                  </a:lnTo>
                  <a:lnTo>
                    <a:pt x="116" y="66"/>
                  </a:lnTo>
                  <a:lnTo>
                    <a:pt x="76" y="0"/>
                  </a:lnTo>
                  <a:lnTo>
                    <a:pt x="0" y="3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00" name="Freeform 471"/>
            <p:cNvSpPr/>
            <p:nvPr/>
          </p:nvSpPr>
          <p:spPr bwMode="auto">
            <a:xfrm>
              <a:off x="5004887" y="3699569"/>
              <a:ext cx="187006" cy="273688"/>
            </a:xfrm>
            <a:custGeom>
              <a:avLst/>
              <a:gdLst>
                <a:gd name="T0" fmla="*/ 0 w 390"/>
                <a:gd name="T1" fmla="*/ 13 h 602"/>
                <a:gd name="T2" fmla="*/ 0 w 390"/>
                <a:gd name="T3" fmla="*/ 9 h 602"/>
                <a:gd name="T4" fmla="*/ 1 w 390"/>
                <a:gd name="T5" fmla="*/ 8 h 602"/>
                <a:gd name="T6" fmla="*/ 3 w 390"/>
                <a:gd name="T7" fmla="*/ 7 h 602"/>
                <a:gd name="T8" fmla="*/ 6 w 390"/>
                <a:gd name="T9" fmla="*/ 4 h 602"/>
                <a:gd name="T10" fmla="*/ 3 w 390"/>
                <a:gd name="T11" fmla="*/ 3 h 602"/>
                <a:gd name="T12" fmla="*/ 2 w 390"/>
                <a:gd name="T13" fmla="*/ 1 h 602"/>
                <a:gd name="T14" fmla="*/ 2 w 390"/>
                <a:gd name="T15" fmla="*/ 1 h 602"/>
                <a:gd name="T16" fmla="*/ 3 w 390"/>
                <a:gd name="T17" fmla="*/ 2 h 602"/>
                <a:gd name="T18" fmla="*/ 9 w 390"/>
                <a:gd name="T19" fmla="*/ 0 h 602"/>
                <a:gd name="T20" fmla="*/ 9 w 390"/>
                <a:gd name="T21" fmla="*/ 2 h 602"/>
                <a:gd name="T22" fmla="*/ 6 w 390"/>
                <a:gd name="T23" fmla="*/ 8 h 602"/>
                <a:gd name="T24" fmla="*/ 1 w 390"/>
                <a:gd name="T25" fmla="*/ 14 h 602"/>
                <a:gd name="T26" fmla="*/ 0 w 390"/>
                <a:gd name="T27" fmla="*/ 13 h 60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90"/>
                <a:gd name="T43" fmla="*/ 0 h 602"/>
                <a:gd name="T44" fmla="*/ 390 w 390"/>
                <a:gd name="T45" fmla="*/ 602 h 60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90" h="602">
                  <a:moveTo>
                    <a:pt x="0" y="565"/>
                  </a:moveTo>
                  <a:lnTo>
                    <a:pt x="0" y="403"/>
                  </a:lnTo>
                  <a:lnTo>
                    <a:pt x="32" y="354"/>
                  </a:lnTo>
                  <a:lnTo>
                    <a:pt x="151" y="305"/>
                  </a:lnTo>
                  <a:lnTo>
                    <a:pt x="268" y="173"/>
                  </a:lnTo>
                  <a:lnTo>
                    <a:pt x="115" y="128"/>
                  </a:lnTo>
                  <a:lnTo>
                    <a:pt x="71" y="48"/>
                  </a:lnTo>
                  <a:lnTo>
                    <a:pt x="84" y="23"/>
                  </a:lnTo>
                  <a:lnTo>
                    <a:pt x="145" y="70"/>
                  </a:lnTo>
                  <a:lnTo>
                    <a:pt x="373" y="0"/>
                  </a:lnTo>
                  <a:lnTo>
                    <a:pt x="390" y="70"/>
                  </a:lnTo>
                  <a:lnTo>
                    <a:pt x="255" y="351"/>
                  </a:lnTo>
                  <a:lnTo>
                    <a:pt x="20" y="602"/>
                  </a:lnTo>
                  <a:lnTo>
                    <a:pt x="0" y="56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01" name="Freeform 472"/>
            <p:cNvSpPr/>
            <p:nvPr/>
          </p:nvSpPr>
          <p:spPr bwMode="auto">
            <a:xfrm>
              <a:off x="4711743" y="4253310"/>
              <a:ext cx="144888" cy="144800"/>
            </a:xfrm>
            <a:custGeom>
              <a:avLst/>
              <a:gdLst>
                <a:gd name="T0" fmla="*/ 0 w 301"/>
                <a:gd name="T1" fmla="*/ 2 h 319"/>
                <a:gd name="T2" fmla="*/ 1 w 301"/>
                <a:gd name="T3" fmla="*/ 2 h 319"/>
                <a:gd name="T4" fmla="*/ 3 w 301"/>
                <a:gd name="T5" fmla="*/ 1 h 319"/>
                <a:gd name="T6" fmla="*/ 3 w 301"/>
                <a:gd name="T7" fmla="*/ 0 h 319"/>
                <a:gd name="T8" fmla="*/ 5 w 301"/>
                <a:gd name="T9" fmla="*/ 0 h 319"/>
                <a:gd name="T10" fmla="*/ 7 w 301"/>
                <a:gd name="T11" fmla="*/ 1 h 319"/>
                <a:gd name="T12" fmla="*/ 7 w 301"/>
                <a:gd name="T13" fmla="*/ 2 h 319"/>
                <a:gd name="T14" fmla="*/ 7 w 301"/>
                <a:gd name="T15" fmla="*/ 5 h 319"/>
                <a:gd name="T16" fmla="*/ 6 w 301"/>
                <a:gd name="T17" fmla="*/ 7 h 319"/>
                <a:gd name="T18" fmla="*/ 4 w 301"/>
                <a:gd name="T19" fmla="*/ 7 h 319"/>
                <a:gd name="T20" fmla="*/ 3 w 301"/>
                <a:gd name="T21" fmla="*/ 6 h 319"/>
                <a:gd name="T22" fmla="*/ 0 w 301"/>
                <a:gd name="T23" fmla="*/ 2 h 3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1"/>
                <a:gd name="T37" fmla="*/ 0 h 319"/>
                <a:gd name="T38" fmla="*/ 301 w 301"/>
                <a:gd name="T39" fmla="*/ 319 h 31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1" h="319">
                  <a:moveTo>
                    <a:pt x="0" y="99"/>
                  </a:moveTo>
                  <a:lnTo>
                    <a:pt x="66" y="100"/>
                  </a:lnTo>
                  <a:lnTo>
                    <a:pt x="133" y="41"/>
                  </a:lnTo>
                  <a:lnTo>
                    <a:pt x="135" y="14"/>
                  </a:lnTo>
                  <a:lnTo>
                    <a:pt x="196" y="0"/>
                  </a:lnTo>
                  <a:lnTo>
                    <a:pt x="290" y="33"/>
                  </a:lnTo>
                  <a:lnTo>
                    <a:pt x="301" y="80"/>
                  </a:lnTo>
                  <a:lnTo>
                    <a:pt x="293" y="198"/>
                  </a:lnTo>
                  <a:lnTo>
                    <a:pt x="245" y="319"/>
                  </a:lnTo>
                  <a:lnTo>
                    <a:pt x="157" y="296"/>
                  </a:lnTo>
                  <a:lnTo>
                    <a:pt x="105" y="268"/>
                  </a:lnTo>
                  <a:lnTo>
                    <a:pt x="0" y="9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02" name="Freeform 473"/>
            <p:cNvSpPr/>
            <p:nvPr/>
          </p:nvSpPr>
          <p:spPr bwMode="auto">
            <a:xfrm>
              <a:off x="4462400" y="4278769"/>
              <a:ext cx="249342" cy="256185"/>
            </a:xfrm>
            <a:custGeom>
              <a:avLst/>
              <a:gdLst>
                <a:gd name="T0" fmla="*/ 0 w 520"/>
                <a:gd name="T1" fmla="*/ 0 h 565"/>
                <a:gd name="T2" fmla="*/ 1 w 520"/>
                <a:gd name="T3" fmla="*/ 0 h 565"/>
                <a:gd name="T4" fmla="*/ 9 w 520"/>
                <a:gd name="T5" fmla="*/ 1 h 565"/>
                <a:gd name="T6" fmla="*/ 10 w 520"/>
                <a:gd name="T7" fmla="*/ 1 h 565"/>
                <a:gd name="T8" fmla="*/ 12 w 520"/>
                <a:gd name="T9" fmla="*/ 1 h 565"/>
                <a:gd name="T10" fmla="*/ 11 w 520"/>
                <a:gd name="T11" fmla="*/ 2 h 565"/>
                <a:gd name="T12" fmla="*/ 10 w 520"/>
                <a:gd name="T13" fmla="*/ 1 h 565"/>
                <a:gd name="T14" fmla="*/ 8 w 520"/>
                <a:gd name="T15" fmla="*/ 2 h 565"/>
                <a:gd name="T16" fmla="*/ 8 w 520"/>
                <a:gd name="T17" fmla="*/ 5 h 565"/>
                <a:gd name="T18" fmla="*/ 7 w 520"/>
                <a:gd name="T19" fmla="*/ 5 h 565"/>
                <a:gd name="T20" fmla="*/ 7 w 520"/>
                <a:gd name="T21" fmla="*/ 8 h 565"/>
                <a:gd name="T22" fmla="*/ 7 w 520"/>
                <a:gd name="T23" fmla="*/ 13 h 565"/>
                <a:gd name="T24" fmla="*/ 7 w 520"/>
                <a:gd name="T25" fmla="*/ 13 h 565"/>
                <a:gd name="T26" fmla="*/ 5 w 520"/>
                <a:gd name="T27" fmla="*/ 13 h 565"/>
                <a:gd name="T28" fmla="*/ 5 w 520"/>
                <a:gd name="T29" fmla="*/ 12 h 565"/>
                <a:gd name="T30" fmla="*/ 4 w 520"/>
                <a:gd name="T31" fmla="*/ 13 h 565"/>
                <a:gd name="T32" fmla="*/ 3 w 520"/>
                <a:gd name="T33" fmla="*/ 11 h 565"/>
                <a:gd name="T34" fmla="*/ 3 w 520"/>
                <a:gd name="T35" fmla="*/ 7 h 565"/>
                <a:gd name="T36" fmla="*/ 3 w 520"/>
                <a:gd name="T37" fmla="*/ 6 h 565"/>
                <a:gd name="T38" fmla="*/ 0 w 520"/>
                <a:gd name="T39" fmla="*/ 0 h 56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20"/>
                <a:gd name="T61" fmla="*/ 0 h 565"/>
                <a:gd name="T62" fmla="*/ 520 w 520"/>
                <a:gd name="T63" fmla="*/ 565 h 56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20" h="565">
                  <a:moveTo>
                    <a:pt x="0" y="19"/>
                  </a:moveTo>
                  <a:lnTo>
                    <a:pt x="63" y="0"/>
                  </a:lnTo>
                  <a:lnTo>
                    <a:pt x="376" y="54"/>
                  </a:lnTo>
                  <a:lnTo>
                    <a:pt x="446" y="28"/>
                  </a:lnTo>
                  <a:lnTo>
                    <a:pt x="520" y="42"/>
                  </a:lnTo>
                  <a:lnTo>
                    <a:pt x="457" y="81"/>
                  </a:lnTo>
                  <a:lnTo>
                    <a:pt x="434" y="54"/>
                  </a:lnTo>
                  <a:lnTo>
                    <a:pt x="359" y="72"/>
                  </a:lnTo>
                  <a:lnTo>
                    <a:pt x="359" y="230"/>
                  </a:lnTo>
                  <a:lnTo>
                    <a:pt x="319" y="233"/>
                  </a:lnTo>
                  <a:lnTo>
                    <a:pt x="319" y="356"/>
                  </a:lnTo>
                  <a:lnTo>
                    <a:pt x="319" y="537"/>
                  </a:lnTo>
                  <a:lnTo>
                    <a:pt x="286" y="565"/>
                  </a:lnTo>
                  <a:lnTo>
                    <a:pt x="236" y="565"/>
                  </a:lnTo>
                  <a:lnTo>
                    <a:pt x="210" y="525"/>
                  </a:lnTo>
                  <a:lnTo>
                    <a:pt x="188" y="547"/>
                  </a:lnTo>
                  <a:lnTo>
                    <a:pt x="137" y="486"/>
                  </a:lnTo>
                  <a:lnTo>
                    <a:pt x="113" y="288"/>
                  </a:lnTo>
                  <a:lnTo>
                    <a:pt x="113" y="264"/>
                  </a:lnTo>
                  <a:lnTo>
                    <a:pt x="0" y="19"/>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03" name="Freeform 474"/>
            <p:cNvSpPr/>
            <p:nvPr/>
          </p:nvSpPr>
          <p:spPr bwMode="auto">
            <a:xfrm>
              <a:off x="3940128" y="3371781"/>
              <a:ext cx="154997" cy="140026"/>
            </a:xfrm>
            <a:custGeom>
              <a:avLst/>
              <a:gdLst>
                <a:gd name="T0" fmla="*/ 0 w 322"/>
                <a:gd name="T1" fmla="*/ 7 h 310"/>
                <a:gd name="T2" fmla="*/ 4 w 322"/>
                <a:gd name="T3" fmla="*/ 0 h 310"/>
                <a:gd name="T4" fmla="*/ 7 w 322"/>
                <a:gd name="T5" fmla="*/ 0 h 310"/>
                <a:gd name="T6" fmla="*/ 7 w 322"/>
                <a:gd name="T7" fmla="*/ 1 h 310"/>
                <a:gd name="T8" fmla="*/ 7 w 322"/>
                <a:gd name="T9" fmla="*/ 2 h 310"/>
                <a:gd name="T10" fmla="*/ 5 w 322"/>
                <a:gd name="T11" fmla="*/ 2 h 310"/>
                <a:gd name="T12" fmla="*/ 5 w 322"/>
                <a:gd name="T13" fmla="*/ 5 h 310"/>
                <a:gd name="T14" fmla="*/ 3 w 322"/>
                <a:gd name="T15" fmla="*/ 5 h 310"/>
                <a:gd name="T16" fmla="*/ 4 w 322"/>
                <a:gd name="T17" fmla="*/ 7 h 310"/>
                <a:gd name="T18" fmla="*/ 0 w 322"/>
                <a:gd name="T19" fmla="*/ 7 h 3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2"/>
                <a:gd name="T31" fmla="*/ 0 h 310"/>
                <a:gd name="T32" fmla="*/ 322 w 322"/>
                <a:gd name="T33" fmla="*/ 310 h 3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2" h="310">
                  <a:moveTo>
                    <a:pt x="0" y="310"/>
                  </a:moveTo>
                  <a:lnTo>
                    <a:pt x="154" y="0"/>
                  </a:lnTo>
                  <a:lnTo>
                    <a:pt x="317" y="5"/>
                  </a:lnTo>
                  <a:lnTo>
                    <a:pt x="322" y="22"/>
                  </a:lnTo>
                  <a:lnTo>
                    <a:pt x="317" y="80"/>
                  </a:lnTo>
                  <a:lnTo>
                    <a:pt x="197" y="76"/>
                  </a:lnTo>
                  <a:lnTo>
                    <a:pt x="196" y="198"/>
                  </a:lnTo>
                  <a:lnTo>
                    <a:pt x="152" y="221"/>
                  </a:lnTo>
                  <a:lnTo>
                    <a:pt x="156" y="292"/>
                  </a:lnTo>
                  <a:lnTo>
                    <a:pt x="0" y="31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04" name="Freeform 475"/>
            <p:cNvSpPr/>
            <p:nvPr/>
          </p:nvSpPr>
          <p:spPr bwMode="auto">
            <a:xfrm>
              <a:off x="4654461" y="3470435"/>
              <a:ext cx="303254" cy="396210"/>
            </a:xfrm>
            <a:custGeom>
              <a:avLst/>
              <a:gdLst>
                <a:gd name="T0" fmla="*/ 0 w 634"/>
                <a:gd name="T1" fmla="*/ 11 h 874"/>
                <a:gd name="T2" fmla="*/ 1 w 634"/>
                <a:gd name="T3" fmla="*/ 13 h 874"/>
                <a:gd name="T4" fmla="*/ 1 w 634"/>
                <a:gd name="T5" fmla="*/ 15 h 874"/>
                <a:gd name="T6" fmla="*/ 3 w 634"/>
                <a:gd name="T7" fmla="*/ 16 h 874"/>
                <a:gd name="T8" fmla="*/ 5 w 634"/>
                <a:gd name="T9" fmla="*/ 19 h 874"/>
                <a:gd name="T10" fmla="*/ 8 w 634"/>
                <a:gd name="T11" fmla="*/ 20 h 874"/>
                <a:gd name="T12" fmla="*/ 11 w 634"/>
                <a:gd name="T13" fmla="*/ 20 h 874"/>
                <a:gd name="T14" fmla="*/ 12 w 634"/>
                <a:gd name="T15" fmla="*/ 19 h 874"/>
                <a:gd name="T16" fmla="*/ 11 w 634"/>
                <a:gd name="T17" fmla="*/ 17 h 874"/>
                <a:gd name="T18" fmla="*/ 10 w 634"/>
                <a:gd name="T19" fmla="*/ 16 h 874"/>
                <a:gd name="T20" fmla="*/ 11 w 634"/>
                <a:gd name="T21" fmla="*/ 15 h 874"/>
                <a:gd name="T22" fmla="*/ 11 w 634"/>
                <a:gd name="T23" fmla="*/ 13 h 874"/>
                <a:gd name="T24" fmla="*/ 12 w 634"/>
                <a:gd name="T25" fmla="*/ 11 h 874"/>
                <a:gd name="T26" fmla="*/ 13 w 634"/>
                <a:gd name="T27" fmla="*/ 6 h 874"/>
                <a:gd name="T28" fmla="*/ 14 w 634"/>
                <a:gd name="T29" fmla="*/ 5 h 874"/>
                <a:gd name="T30" fmla="*/ 13 w 634"/>
                <a:gd name="T31" fmla="*/ 5 h 874"/>
                <a:gd name="T32" fmla="*/ 13 w 634"/>
                <a:gd name="T33" fmla="*/ 1 h 874"/>
                <a:gd name="T34" fmla="*/ 12 w 634"/>
                <a:gd name="T35" fmla="*/ 0 h 874"/>
                <a:gd name="T36" fmla="*/ 11 w 634"/>
                <a:gd name="T37" fmla="*/ 1 h 874"/>
                <a:gd name="T38" fmla="*/ 3 w 634"/>
                <a:gd name="T39" fmla="*/ 1 h 874"/>
                <a:gd name="T40" fmla="*/ 3 w 634"/>
                <a:gd name="T41" fmla="*/ 3 h 874"/>
                <a:gd name="T42" fmla="*/ 2 w 634"/>
                <a:gd name="T43" fmla="*/ 3 h 874"/>
                <a:gd name="T44" fmla="*/ 2 w 634"/>
                <a:gd name="T45" fmla="*/ 4 h 874"/>
                <a:gd name="T46" fmla="*/ 2 w 634"/>
                <a:gd name="T47" fmla="*/ 8 h 874"/>
                <a:gd name="T48" fmla="*/ 1 w 634"/>
                <a:gd name="T49" fmla="*/ 8 h 874"/>
                <a:gd name="T50" fmla="*/ 0 w 634"/>
                <a:gd name="T51" fmla="*/ 11 h 8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34"/>
                <a:gd name="T79" fmla="*/ 0 h 874"/>
                <a:gd name="T80" fmla="*/ 634 w 634"/>
                <a:gd name="T81" fmla="*/ 874 h 87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34" h="874">
                  <a:moveTo>
                    <a:pt x="0" y="460"/>
                  </a:moveTo>
                  <a:lnTo>
                    <a:pt x="30" y="549"/>
                  </a:lnTo>
                  <a:lnTo>
                    <a:pt x="59" y="644"/>
                  </a:lnTo>
                  <a:lnTo>
                    <a:pt x="124" y="679"/>
                  </a:lnTo>
                  <a:lnTo>
                    <a:pt x="216" y="807"/>
                  </a:lnTo>
                  <a:lnTo>
                    <a:pt x="344" y="874"/>
                  </a:lnTo>
                  <a:lnTo>
                    <a:pt x="460" y="857"/>
                  </a:lnTo>
                  <a:lnTo>
                    <a:pt x="532" y="832"/>
                  </a:lnTo>
                  <a:lnTo>
                    <a:pt x="488" y="740"/>
                  </a:lnTo>
                  <a:lnTo>
                    <a:pt x="423" y="684"/>
                  </a:lnTo>
                  <a:lnTo>
                    <a:pt x="466" y="652"/>
                  </a:lnTo>
                  <a:lnTo>
                    <a:pt x="474" y="572"/>
                  </a:lnTo>
                  <a:lnTo>
                    <a:pt x="544" y="462"/>
                  </a:lnTo>
                  <a:lnTo>
                    <a:pt x="575" y="273"/>
                  </a:lnTo>
                  <a:lnTo>
                    <a:pt x="634" y="230"/>
                  </a:lnTo>
                  <a:lnTo>
                    <a:pt x="587" y="192"/>
                  </a:lnTo>
                  <a:lnTo>
                    <a:pt x="570" y="50"/>
                  </a:lnTo>
                  <a:lnTo>
                    <a:pt x="521" y="0"/>
                  </a:lnTo>
                  <a:lnTo>
                    <a:pt x="460" y="59"/>
                  </a:lnTo>
                  <a:lnTo>
                    <a:pt x="116" y="49"/>
                  </a:lnTo>
                  <a:lnTo>
                    <a:pt x="116" y="138"/>
                  </a:lnTo>
                  <a:lnTo>
                    <a:pt x="83" y="139"/>
                  </a:lnTo>
                  <a:lnTo>
                    <a:pt x="83" y="166"/>
                  </a:lnTo>
                  <a:lnTo>
                    <a:pt x="82" y="334"/>
                  </a:lnTo>
                  <a:lnTo>
                    <a:pt x="42" y="343"/>
                  </a:lnTo>
                  <a:lnTo>
                    <a:pt x="0" y="46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05" name="Freeform 476"/>
            <p:cNvSpPr/>
            <p:nvPr/>
          </p:nvSpPr>
          <p:spPr bwMode="auto">
            <a:xfrm>
              <a:off x="4816196" y="4463348"/>
              <a:ext cx="23586" cy="31825"/>
            </a:xfrm>
            <a:custGeom>
              <a:avLst/>
              <a:gdLst>
                <a:gd name="T0" fmla="*/ 0 w 46"/>
                <a:gd name="T1" fmla="*/ 1 h 72"/>
                <a:gd name="T2" fmla="*/ 1 w 46"/>
                <a:gd name="T3" fmla="*/ 2 h 72"/>
                <a:gd name="T4" fmla="*/ 1 w 46"/>
                <a:gd name="T5" fmla="*/ 1 h 72"/>
                <a:gd name="T6" fmla="*/ 1 w 46"/>
                <a:gd name="T7" fmla="*/ 0 h 72"/>
                <a:gd name="T8" fmla="*/ 0 w 46"/>
                <a:gd name="T9" fmla="*/ 1 h 72"/>
                <a:gd name="T10" fmla="*/ 0 60000 65536"/>
                <a:gd name="T11" fmla="*/ 0 60000 65536"/>
                <a:gd name="T12" fmla="*/ 0 60000 65536"/>
                <a:gd name="T13" fmla="*/ 0 60000 65536"/>
                <a:gd name="T14" fmla="*/ 0 60000 65536"/>
                <a:gd name="T15" fmla="*/ 0 w 46"/>
                <a:gd name="T16" fmla="*/ 0 h 72"/>
                <a:gd name="T17" fmla="*/ 46 w 46"/>
                <a:gd name="T18" fmla="*/ 72 h 72"/>
              </a:gdLst>
              <a:ahLst/>
              <a:cxnLst>
                <a:cxn ang="T10">
                  <a:pos x="T0" y="T1"/>
                </a:cxn>
                <a:cxn ang="T11">
                  <a:pos x="T2" y="T3"/>
                </a:cxn>
                <a:cxn ang="T12">
                  <a:pos x="T4" y="T5"/>
                </a:cxn>
                <a:cxn ang="T13">
                  <a:pos x="T6" y="T7"/>
                </a:cxn>
                <a:cxn ang="T14">
                  <a:pos x="T8" y="T9"/>
                </a:cxn>
              </a:cxnLst>
              <a:rect l="T15" t="T16" r="T17" b="T18"/>
              <a:pathLst>
                <a:path w="46" h="72">
                  <a:moveTo>
                    <a:pt x="0" y="40"/>
                  </a:moveTo>
                  <a:lnTo>
                    <a:pt x="25" y="72"/>
                  </a:lnTo>
                  <a:lnTo>
                    <a:pt x="46" y="46"/>
                  </a:lnTo>
                  <a:lnTo>
                    <a:pt x="42" y="0"/>
                  </a:lnTo>
                  <a:lnTo>
                    <a:pt x="0" y="4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06" name="Freeform 477"/>
            <p:cNvSpPr/>
            <p:nvPr/>
          </p:nvSpPr>
          <p:spPr bwMode="auto">
            <a:xfrm>
              <a:off x="4795980" y="3957345"/>
              <a:ext cx="198800" cy="216404"/>
            </a:xfrm>
            <a:custGeom>
              <a:avLst/>
              <a:gdLst>
                <a:gd name="T0" fmla="*/ 0 w 409"/>
                <a:gd name="T1" fmla="*/ 3 h 475"/>
                <a:gd name="T2" fmla="*/ 0 w 409"/>
                <a:gd name="T3" fmla="*/ 6 h 475"/>
                <a:gd name="T4" fmla="*/ 1 w 409"/>
                <a:gd name="T5" fmla="*/ 8 h 475"/>
                <a:gd name="T6" fmla="*/ 3 w 409"/>
                <a:gd name="T7" fmla="*/ 9 h 475"/>
                <a:gd name="T8" fmla="*/ 4 w 409"/>
                <a:gd name="T9" fmla="*/ 9 h 475"/>
                <a:gd name="T10" fmla="*/ 5 w 409"/>
                <a:gd name="T11" fmla="*/ 11 h 475"/>
                <a:gd name="T12" fmla="*/ 8 w 409"/>
                <a:gd name="T13" fmla="*/ 11 h 475"/>
                <a:gd name="T14" fmla="*/ 10 w 409"/>
                <a:gd name="T15" fmla="*/ 10 h 475"/>
                <a:gd name="T16" fmla="*/ 8 w 409"/>
                <a:gd name="T17" fmla="*/ 5 h 475"/>
                <a:gd name="T18" fmla="*/ 9 w 409"/>
                <a:gd name="T19" fmla="*/ 4 h 475"/>
                <a:gd name="T20" fmla="*/ 4 w 409"/>
                <a:gd name="T21" fmla="*/ 0 h 475"/>
                <a:gd name="T22" fmla="*/ 3 w 409"/>
                <a:gd name="T23" fmla="*/ 2 h 475"/>
                <a:gd name="T24" fmla="*/ 2 w 409"/>
                <a:gd name="T25" fmla="*/ 1 h 475"/>
                <a:gd name="T26" fmla="*/ 2 w 409"/>
                <a:gd name="T27" fmla="*/ 2 h 475"/>
                <a:gd name="T28" fmla="*/ 2 w 409"/>
                <a:gd name="T29" fmla="*/ 0 h 475"/>
                <a:gd name="T30" fmla="*/ 1 w 409"/>
                <a:gd name="T31" fmla="*/ 0 h 475"/>
                <a:gd name="T32" fmla="*/ 1 w 409"/>
                <a:gd name="T33" fmla="*/ 1 h 475"/>
                <a:gd name="T34" fmla="*/ 1 w 409"/>
                <a:gd name="T35" fmla="*/ 2 h 475"/>
                <a:gd name="T36" fmla="*/ 0 w 409"/>
                <a:gd name="T37" fmla="*/ 3 h 47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9"/>
                <a:gd name="T58" fmla="*/ 0 h 475"/>
                <a:gd name="T59" fmla="*/ 409 w 409"/>
                <a:gd name="T60" fmla="*/ 475 h 47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9" h="475">
                  <a:moveTo>
                    <a:pt x="0" y="150"/>
                  </a:moveTo>
                  <a:lnTo>
                    <a:pt x="3" y="242"/>
                  </a:lnTo>
                  <a:lnTo>
                    <a:pt x="52" y="334"/>
                  </a:lnTo>
                  <a:lnTo>
                    <a:pt x="124" y="375"/>
                  </a:lnTo>
                  <a:lnTo>
                    <a:pt x="160" y="384"/>
                  </a:lnTo>
                  <a:lnTo>
                    <a:pt x="199" y="475"/>
                  </a:lnTo>
                  <a:lnTo>
                    <a:pt x="353" y="462"/>
                  </a:lnTo>
                  <a:lnTo>
                    <a:pt x="409" y="423"/>
                  </a:lnTo>
                  <a:lnTo>
                    <a:pt x="351" y="237"/>
                  </a:lnTo>
                  <a:lnTo>
                    <a:pt x="367" y="165"/>
                  </a:lnTo>
                  <a:lnTo>
                    <a:pt x="175" y="0"/>
                  </a:lnTo>
                  <a:lnTo>
                    <a:pt x="118" y="84"/>
                  </a:lnTo>
                  <a:lnTo>
                    <a:pt x="98" y="61"/>
                  </a:lnTo>
                  <a:lnTo>
                    <a:pt x="84" y="80"/>
                  </a:lnTo>
                  <a:lnTo>
                    <a:pt x="82" y="0"/>
                  </a:lnTo>
                  <a:lnTo>
                    <a:pt x="29" y="5"/>
                  </a:lnTo>
                  <a:lnTo>
                    <a:pt x="39" y="62"/>
                  </a:lnTo>
                  <a:lnTo>
                    <a:pt x="42" y="97"/>
                  </a:lnTo>
                  <a:lnTo>
                    <a:pt x="0" y="15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07" name="Freeform 478"/>
            <p:cNvSpPr/>
            <p:nvPr/>
          </p:nvSpPr>
          <p:spPr bwMode="auto">
            <a:xfrm>
              <a:off x="4248438" y="3715482"/>
              <a:ext cx="40433" cy="103429"/>
            </a:xfrm>
            <a:custGeom>
              <a:avLst/>
              <a:gdLst>
                <a:gd name="T0" fmla="*/ 0 w 82"/>
                <a:gd name="T1" fmla="*/ 0 h 227"/>
                <a:gd name="T2" fmla="*/ 1 w 82"/>
                <a:gd name="T3" fmla="*/ 0 h 227"/>
                <a:gd name="T4" fmla="*/ 2 w 82"/>
                <a:gd name="T5" fmla="*/ 5 h 227"/>
                <a:gd name="T6" fmla="*/ 1 w 82"/>
                <a:gd name="T7" fmla="*/ 5 h 227"/>
                <a:gd name="T8" fmla="*/ 0 w 82"/>
                <a:gd name="T9" fmla="*/ 0 h 227"/>
                <a:gd name="T10" fmla="*/ 0 60000 65536"/>
                <a:gd name="T11" fmla="*/ 0 60000 65536"/>
                <a:gd name="T12" fmla="*/ 0 60000 65536"/>
                <a:gd name="T13" fmla="*/ 0 60000 65536"/>
                <a:gd name="T14" fmla="*/ 0 60000 65536"/>
                <a:gd name="T15" fmla="*/ 0 w 82"/>
                <a:gd name="T16" fmla="*/ 0 h 227"/>
                <a:gd name="T17" fmla="*/ 82 w 82"/>
                <a:gd name="T18" fmla="*/ 227 h 227"/>
              </a:gdLst>
              <a:ahLst/>
              <a:cxnLst>
                <a:cxn ang="T10">
                  <a:pos x="T0" y="T1"/>
                </a:cxn>
                <a:cxn ang="T11">
                  <a:pos x="T2" y="T3"/>
                </a:cxn>
                <a:cxn ang="T12">
                  <a:pos x="T4" y="T5"/>
                </a:cxn>
                <a:cxn ang="T13">
                  <a:pos x="T6" y="T7"/>
                </a:cxn>
                <a:cxn ang="T14">
                  <a:pos x="T8" y="T9"/>
                </a:cxn>
              </a:cxnLst>
              <a:rect l="T15" t="T16" r="T17" b="T18"/>
              <a:pathLst>
                <a:path w="82" h="227">
                  <a:moveTo>
                    <a:pt x="0" y="0"/>
                  </a:moveTo>
                  <a:lnTo>
                    <a:pt x="41" y="10"/>
                  </a:lnTo>
                  <a:lnTo>
                    <a:pt x="82" y="219"/>
                  </a:lnTo>
                  <a:lnTo>
                    <a:pt x="53" y="227"/>
                  </a:lnTo>
                  <a:lnTo>
                    <a:pt x="0"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08" name="Freeform 479"/>
            <p:cNvSpPr/>
            <p:nvPr/>
          </p:nvSpPr>
          <p:spPr bwMode="auto">
            <a:xfrm>
              <a:off x="4797665" y="3858691"/>
              <a:ext cx="96030" cy="106611"/>
            </a:xfrm>
            <a:custGeom>
              <a:avLst/>
              <a:gdLst>
                <a:gd name="T0" fmla="*/ 0 w 198"/>
                <a:gd name="T1" fmla="*/ 5 h 234"/>
                <a:gd name="T2" fmla="*/ 1 w 198"/>
                <a:gd name="T3" fmla="*/ 5 h 234"/>
                <a:gd name="T4" fmla="*/ 2 w 198"/>
                <a:gd name="T5" fmla="*/ 5 h 234"/>
                <a:gd name="T6" fmla="*/ 2 w 198"/>
                <a:gd name="T7" fmla="*/ 4 h 234"/>
                <a:gd name="T8" fmla="*/ 4 w 198"/>
                <a:gd name="T9" fmla="*/ 4 h 234"/>
                <a:gd name="T10" fmla="*/ 5 w 198"/>
                <a:gd name="T11" fmla="*/ 2 h 234"/>
                <a:gd name="T12" fmla="*/ 4 w 198"/>
                <a:gd name="T13" fmla="*/ 0 h 234"/>
                <a:gd name="T14" fmla="*/ 1 w 198"/>
                <a:gd name="T15" fmla="*/ 0 h 234"/>
                <a:gd name="T16" fmla="*/ 1 w 198"/>
                <a:gd name="T17" fmla="*/ 2 h 234"/>
                <a:gd name="T18" fmla="*/ 1 w 198"/>
                <a:gd name="T19" fmla="*/ 3 h 234"/>
                <a:gd name="T20" fmla="*/ 0 w 198"/>
                <a:gd name="T21" fmla="*/ 5 h 2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8"/>
                <a:gd name="T34" fmla="*/ 0 h 234"/>
                <a:gd name="T35" fmla="*/ 198 w 198"/>
                <a:gd name="T36" fmla="*/ 234 h 23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8" h="234">
                  <a:moveTo>
                    <a:pt x="0" y="234"/>
                  </a:moveTo>
                  <a:lnTo>
                    <a:pt x="27" y="222"/>
                  </a:lnTo>
                  <a:lnTo>
                    <a:pt x="80" y="217"/>
                  </a:lnTo>
                  <a:lnTo>
                    <a:pt x="82" y="186"/>
                  </a:lnTo>
                  <a:lnTo>
                    <a:pt x="159" y="165"/>
                  </a:lnTo>
                  <a:lnTo>
                    <a:pt x="198" y="87"/>
                  </a:lnTo>
                  <a:lnTo>
                    <a:pt x="159" y="0"/>
                  </a:lnTo>
                  <a:lnTo>
                    <a:pt x="43" y="17"/>
                  </a:lnTo>
                  <a:lnTo>
                    <a:pt x="56" y="82"/>
                  </a:lnTo>
                  <a:lnTo>
                    <a:pt x="29" y="124"/>
                  </a:lnTo>
                  <a:lnTo>
                    <a:pt x="0" y="234"/>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09" name="Freeform 480"/>
            <p:cNvSpPr/>
            <p:nvPr/>
          </p:nvSpPr>
          <p:spPr bwMode="auto">
            <a:xfrm>
              <a:off x="4701634" y="3285855"/>
              <a:ext cx="205538" cy="211631"/>
            </a:xfrm>
            <a:custGeom>
              <a:avLst/>
              <a:gdLst>
                <a:gd name="T0" fmla="*/ 0 w 429"/>
                <a:gd name="T1" fmla="*/ 2 h 464"/>
                <a:gd name="T2" fmla="*/ 0 w 429"/>
                <a:gd name="T3" fmla="*/ 11 h 464"/>
                <a:gd name="T4" fmla="*/ 8 w 429"/>
                <a:gd name="T5" fmla="*/ 11 h 464"/>
                <a:gd name="T6" fmla="*/ 10 w 429"/>
                <a:gd name="T7" fmla="*/ 9 h 464"/>
                <a:gd name="T8" fmla="*/ 10 w 429"/>
                <a:gd name="T9" fmla="*/ 9 h 464"/>
                <a:gd name="T10" fmla="*/ 7 w 429"/>
                <a:gd name="T11" fmla="*/ 2 h 464"/>
                <a:gd name="T12" fmla="*/ 8 w 429"/>
                <a:gd name="T13" fmla="*/ 4 h 464"/>
                <a:gd name="T14" fmla="*/ 9 w 429"/>
                <a:gd name="T15" fmla="*/ 3 h 464"/>
                <a:gd name="T16" fmla="*/ 8 w 429"/>
                <a:gd name="T17" fmla="*/ 0 h 464"/>
                <a:gd name="T18" fmla="*/ 7 w 429"/>
                <a:gd name="T19" fmla="*/ 1 h 464"/>
                <a:gd name="T20" fmla="*/ 7 w 429"/>
                <a:gd name="T21" fmla="*/ 0 h 464"/>
                <a:gd name="T22" fmla="*/ 5 w 429"/>
                <a:gd name="T23" fmla="*/ 0 h 464"/>
                <a:gd name="T24" fmla="*/ 4 w 429"/>
                <a:gd name="T25" fmla="*/ 1 h 464"/>
                <a:gd name="T26" fmla="*/ 0 w 429"/>
                <a:gd name="T27" fmla="*/ 0 h 464"/>
                <a:gd name="T28" fmla="*/ 0 w 429"/>
                <a:gd name="T29" fmla="*/ 2 h 46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29"/>
                <a:gd name="T46" fmla="*/ 0 h 464"/>
                <a:gd name="T47" fmla="*/ 429 w 429"/>
                <a:gd name="T48" fmla="*/ 464 h 46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29" h="464">
                  <a:moveTo>
                    <a:pt x="0" y="75"/>
                  </a:moveTo>
                  <a:lnTo>
                    <a:pt x="17" y="454"/>
                  </a:lnTo>
                  <a:lnTo>
                    <a:pt x="361" y="464"/>
                  </a:lnTo>
                  <a:lnTo>
                    <a:pt x="422" y="405"/>
                  </a:lnTo>
                  <a:lnTo>
                    <a:pt x="429" y="364"/>
                  </a:lnTo>
                  <a:lnTo>
                    <a:pt x="298" y="98"/>
                  </a:lnTo>
                  <a:lnTo>
                    <a:pt x="361" y="183"/>
                  </a:lnTo>
                  <a:lnTo>
                    <a:pt x="392" y="110"/>
                  </a:lnTo>
                  <a:lnTo>
                    <a:pt x="361" y="17"/>
                  </a:lnTo>
                  <a:lnTo>
                    <a:pt x="284" y="30"/>
                  </a:lnTo>
                  <a:lnTo>
                    <a:pt x="282" y="4"/>
                  </a:lnTo>
                  <a:lnTo>
                    <a:pt x="239" y="4"/>
                  </a:lnTo>
                  <a:lnTo>
                    <a:pt x="166" y="40"/>
                  </a:lnTo>
                  <a:lnTo>
                    <a:pt x="17" y="0"/>
                  </a:lnTo>
                  <a:lnTo>
                    <a:pt x="0" y="7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10" name="Freeform 481"/>
            <p:cNvSpPr/>
            <p:nvPr/>
          </p:nvSpPr>
          <p:spPr bwMode="auto">
            <a:xfrm>
              <a:off x="4155777" y="3637512"/>
              <a:ext cx="136465" cy="109793"/>
            </a:xfrm>
            <a:custGeom>
              <a:avLst/>
              <a:gdLst>
                <a:gd name="T0" fmla="*/ 0 w 285"/>
                <a:gd name="T1" fmla="*/ 5 h 242"/>
                <a:gd name="T2" fmla="*/ 1 w 285"/>
                <a:gd name="T3" fmla="*/ 5 h 242"/>
                <a:gd name="T4" fmla="*/ 2 w 285"/>
                <a:gd name="T5" fmla="*/ 6 h 242"/>
                <a:gd name="T6" fmla="*/ 2 w 285"/>
                <a:gd name="T7" fmla="*/ 4 h 242"/>
                <a:gd name="T8" fmla="*/ 5 w 285"/>
                <a:gd name="T9" fmla="*/ 4 h 242"/>
                <a:gd name="T10" fmla="*/ 5 w 285"/>
                <a:gd name="T11" fmla="*/ 4 h 242"/>
                <a:gd name="T12" fmla="*/ 7 w 285"/>
                <a:gd name="T13" fmla="*/ 3 h 242"/>
                <a:gd name="T14" fmla="*/ 5 w 285"/>
                <a:gd name="T15" fmla="*/ 1 h 242"/>
                <a:gd name="T16" fmla="*/ 5 w 285"/>
                <a:gd name="T17" fmla="*/ 0 h 242"/>
                <a:gd name="T18" fmla="*/ 1 w 285"/>
                <a:gd name="T19" fmla="*/ 2 h 242"/>
                <a:gd name="T20" fmla="*/ 0 w 285"/>
                <a:gd name="T21" fmla="*/ 5 h 2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5"/>
                <a:gd name="T34" fmla="*/ 0 h 242"/>
                <a:gd name="T35" fmla="*/ 285 w 285"/>
                <a:gd name="T36" fmla="*/ 242 h 2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5" h="242">
                  <a:moveTo>
                    <a:pt x="0" y="207"/>
                  </a:moveTo>
                  <a:lnTo>
                    <a:pt x="23" y="233"/>
                  </a:lnTo>
                  <a:lnTo>
                    <a:pt x="102" y="242"/>
                  </a:lnTo>
                  <a:lnTo>
                    <a:pt x="92" y="181"/>
                  </a:lnTo>
                  <a:lnTo>
                    <a:pt x="192" y="171"/>
                  </a:lnTo>
                  <a:lnTo>
                    <a:pt x="233" y="181"/>
                  </a:lnTo>
                  <a:lnTo>
                    <a:pt x="285" y="135"/>
                  </a:lnTo>
                  <a:lnTo>
                    <a:pt x="214" y="42"/>
                  </a:lnTo>
                  <a:lnTo>
                    <a:pt x="206" y="0"/>
                  </a:lnTo>
                  <a:lnTo>
                    <a:pt x="49" y="79"/>
                  </a:lnTo>
                  <a:lnTo>
                    <a:pt x="0" y="207"/>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11" name="Freeform 482"/>
            <p:cNvSpPr/>
            <p:nvPr/>
          </p:nvSpPr>
          <p:spPr bwMode="auto">
            <a:xfrm>
              <a:off x="4654461" y="4102145"/>
              <a:ext cx="215648" cy="195719"/>
            </a:xfrm>
            <a:custGeom>
              <a:avLst/>
              <a:gdLst>
                <a:gd name="T0" fmla="*/ 0 w 450"/>
                <a:gd name="T1" fmla="*/ 5 h 434"/>
                <a:gd name="T2" fmla="*/ 0 w 450"/>
                <a:gd name="T3" fmla="*/ 9 h 434"/>
                <a:gd name="T4" fmla="*/ 1 w 450"/>
                <a:gd name="T5" fmla="*/ 10 h 434"/>
                <a:gd name="T6" fmla="*/ 3 w 450"/>
                <a:gd name="T7" fmla="*/ 10 h 434"/>
                <a:gd name="T8" fmla="*/ 4 w 450"/>
                <a:gd name="T9" fmla="*/ 10 h 434"/>
                <a:gd name="T10" fmla="*/ 6 w 450"/>
                <a:gd name="T11" fmla="*/ 9 h 434"/>
                <a:gd name="T12" fmla="*/ 6 w 450"/>
                <a:gd name="T13" fmla="*/ 8 h 434"/>
                <a:gd name="T14" fmla="*/ 7 w 450"/>
                <a:gd name="T15" fmla="*/ 8 h 434"/>
                <a:gd name="T16" fmla="*/ 7 w 450"/>
                <a:gd name="T17" fmla="*/ 7 h 434"/>
                <a:gd name="T18" fmla="*/ 10 w 450"/>
                <a:gd name="T19" fmla="*/ 6 h 434"/>
                <a:gd name="T20" fmla="*/ 9 w 450"/>
                <a:gd name="T21" fmla="*/ 6 h 434"/>
                <a:gd name="T22" fmla="*/ 10 w 450"/>
                <a:gd name="T23" fmla="*/ 3 h 434"/>
                <a:gd name="T24" fmla="*/ 10 w 450"/>
                <a:gd name="T25" fmla="*/ 1 h 434"/>
                <a:gd name="T26" fmla="*/ 8 w 450"/>
                <a:gd name="T27" fmla="*/ 0 h 434"/>
                <a:gd name="T28" fmla="*/ 8 w 450"/>
                <a:gd name="T29" fmla="*/ 0 h 434"/>
                <a:gd name="T30" fmla="*/ 6 w 450"/>
                <a:gd name="T31" fmla="*/ 1 h 434"/>
                <a:gd name="T32" fmla="*/ 6 w 450"/>
                <a:gd name="T33" fmla="*/ 3 h 434"/>
                <a:gd name="T34" fmla="*/ 7 w 450"/>
                <a:gd name="T35" fmla="*/ 4 h 434"/>
                <a:gd name="T36" fmla="*/ 7 w 450"/>
                <a:gd name="T37" fmla="*/ 5 h 434"/>
                <a:gd name="T38" fmla="*/ 2 w 450"/>
                <a:gd name="T39" fmla="*/ 3 h 434"/>
                <a:gd name="T40" fmla="*/ 2 w 450"/>
                <a:gd name="T41" fmla="*/ 5 h 434"/>
                <a:gd name="T42" fmla="*/ 0 w 450"/>
                <a:gd name="T43" fmla="*/ 5 h 4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50"/>
                <a:gd name="T67" fmla="*/ 0 h 434"/>
                <a:gd name="T68" fmla="*/ 450 w 450"/>
                <a:gd name="T69" fmla="*/ 434 h 4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50" h="434">
                  <a:moveTo>
                    <a:pt x="0" y="212"/>
                  </a:moveTo>
                  <a:lnTo>
                    <a:pt x="0" y="379"/>
                  </a:lnTo>
                  <a:lnTo>
                    <a:pt x="47" y="419"/>
                  </a:lnTo>
                  <a:lnTo>
                    <a:pt x="121" y="433"/>
                  </a:lnTo>
                  <a:lnTo>
                    <a:pt x="187" y="434"/>
                  </a:lnTo>
                  <a:lnTo>
                    <a:pt x="254" y="375"/>
                  </a:lnTo>
                  <a:lnTo>
                    <a:pt x="256" y="348"/>
                  </a:lnTo>
                  <a:lnTo>
                    <a:pt x="317" y="334"/>
                  </a:lnTo>
                  <a:lnTo>
                    <a:pt x="309" y="310"/>
                  </a:lnTo>
                  <a:lnTo>
                    <a:pt x="428" y="265"/>
                  </a:lnTo>
                  <a:lnTo>
                    <a:pt x="412" y="245"/>
                  </a:lnTo>
                  <a:lnTo>
                    <a:pt x="450" y="114"/>
                  </a:lnTo>
                  <a:lnTo>
                    <a:pt x="422" y="56"/>
                  </a:lnTo>
                  <a:lnTo>
                    <a:pt x="350" y="15"/>
                  </a:lnTo>
                  <a:lnTo>
                    <a:pt x="329" y="0"/>
                  </a:lnTo>
                  <a:lnTo>
                    <a:pt x="260" y="42"/>
                  </a:lnTo>
                  <a:lnTo>
                    <a:pt x="254" y="156"/>
                  </a:lnTo>
                  <a:lnTo>
                    <a:pt x="298" y="177"/>
                  </a:lnTo>
                  <a:lnTo>
                    <a:pt x="300" y="225"/>
                  </a:lnTo>
                  <a:lnTo>
                    <a:pt x="81" y="122"/>
                  </a:lnTo>
                  <a:lnTo>
                    <a:pt x="86" y="212"/>
                  </a:lnTo>
                  <a:lnTo>
                    <a:pt x="0" y="21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12" name="Freeform 483"/>
            <p:cNvSpPr/>
            <p:nvPr/>
          </p:nvSpPr>
          <p:spPr bwMode="auto">
            <a:xfrm>
              <a:off x="4553378" y="4388562"/>
              <a:ext cx="299885" cy="264141"/>
            </a:xfrm>
            <a:custGeom>
              <a:avLst/>
              <a:gdLst>
                <a:gd name="T0" fmla="*/ 0 w 624"/>
                <a:gd name="T1" fmla="*/ 7 h 583"/>
                <a:gd name="T2" fmla="*/ 1 w 624"/>
                <a:gd name="T3" fmla="*/ 7 h 583"/>
                <a:gd name="T4" fmla="*/ 1 w 624"/>
                <a:gd name="T5" fmla="*/ 7 h 583"/>
                <a:gd name="T6" fmla="*/ 2 w 624"/>
                <a:gd name="T7" fmla="*/ 7 h 583"/>
                <a:gd name="T8" fmla="*/ 3 w 624"/>
                <a:gd name="T9" fmla="*/ 7 h 583"/>
                <a:gd name="T10" fmla="*/ 3 w 624"/>
                <a:gd name="T11" fmla="*/ 3 h 583"/>
                <a:gd name="T12" fmla="*/ 4 w 624"/>
                <a:gd name="T13" fmla="*/ 4 h 583"/>
                <a:gd name="T14" fmla="*/ 4 w 624"/>
                <a:gd name="T15" fmla="*/ 5 h 583"/>
                <a:gd name="T16" fmla="*/ 5 w 624"/>
                <a:gd name="T17" fmla="*/ 5 h 583"/>
                <a:gd name="T18" fmla="*/ 6 w 624"/>
                <a:gd name="T19" fmla="*/ 4 h 583"/>
                <a:gd name="T20" fmla="*/ 8 w 624"/>
                <a:gd name="T21" fmla="*/ 4 h 583"/>
                <a:gd name="T22" fmla="*/ 11 w 624"/>
                <a:gd name="T23" fmla="*/ 0 h 583"/>
                <a:gd name="T24" fmla="*/ 13 w 624"/>
                <a:gd name="T25" fmla="*/ 1 h 583"/>
                <a:gd name="T26" fmla="*/ 14 w 624"/>
                <a:gd name="T27" fmla="*/ 4 h 583"/>
                <a:gd name="T28" fmla="*/ 13 w 624"/>
                <a:gd name="T29" fmla="*/ 5 h 583"/>
                <a:gd name="T30" fmla="*/ 13 w 624"/>
                <a:gd name="T31" fmla="*/ 5 h 583"/>
                <a:gd name="T32" fmla="*/ 14 w 624"/>
                <a:gd name="T33" fmla="*/ 5 h 583"/>
                <a:gd name="T34" fmla="*/ 15 w 624"/>
                <a:gd name="T35" fmla="*/ 5 h 583"/>
                <a:gd name="T36" fmla="*/ 14 w 624"/>
                <a:gd name="T37" fmla="*/ 7 h 583"/>
                <a:gd name="T38" fmla="*/ 12 w 624"/>
                <a:gd name="T39" fmla="*/ 10 h 583"/>
                <a:gd name="T40" fmla="*/ 9 w 624"/>
                <a:gd name="T41" fmla="*/ 13 h 583"/>
                <a:gd name="T42" fmla="*/ 7 w 624"/>
                <a:gd name="T43" fmla="*/ 13 h 583"/>
                <a:gd name="T44" fmla="*/ 2 w 624"/>
                <a:gd name="T45" fmla="*/ 13 h 583"/>
                <a:gd name="T46" fmla="*/ 1 w 624"/>
                <a:gd name="T47" fmla="*/ 12 h 583"/>
                <a:gd name="T48" fmla="*/ 1 w 624"/>
                <a:gd name="T49" fmla="*/ 11 h 583"/>
                <a:gd name="T50" fmla="*/ 0 w 624"/>
                <a:gd name="T51" fmla="*/ 7 h 58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24"/>
                <a:gd name="T79" fmla="*/ 0 h 583"/>
                <a:gd name="T80" fmla="*/ 624 w 624"/>
                <a:gd name="T81" fmla="*/ 583 h 58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24" h="583">
                  <a:moveTo>
                    <a:pt x="0" y="308"/>
                  </a:moveTo>
                  <a:lnTo>
                    <a:pt x="22" y="286"/>
                  </a:lnTo>
                  <a:lnTo>
                    <a:pt x="48" y="326"/>
                  </a:lnTo>
                  <a:lnTo>
                    <a:pt x="98" y="326"/>
                  </a:lnTo>
                  <a:lnTo>
                    <a:pt x="131" y="298"/>
                  </a:lnTo>
                  <a:lnTo>
                    <a:pt x="131" y="117"/>
                  </a:lnTo>
                  <a:lnTo>
                    <a:pt x="165" y="163"/>
                  </a:lnTo>
                  <a:lnTo>
                    <a:pt x="163" y="213"/>
                  </a:lnTo>
                  <a:lnTo>
                    <a:pt x="217" y="211"/>
                  </a:lnTo>
                  <a:lnTo>
                    <a:pt x="262" y="156"/>
                  </a:lnTo>
                  <a:lnTo>
                    <a:pt x="347" y="156"/>
                  </a:lnTo>
                  <a:lnTo>
                    <a:pt x="489" y="0"/>
                  </a:lnTo>
                  <a:lnTo>
                    <a:pt x="577" y="23"/>
                  </a:lnTo>
                  <a:lnTo>
                    <a:pt x="593" y="167"/>
                  </a:lnTo>
                  <a:lnTo>
                    <a:pt x="551" y="207"/>
                  </a:lnTo>
                  <a:lnTo>
                    <a:pt x="576" y="239"/>
                  </a:lnTo>
                  <a:lnTo>
                    <a:pt x="597" y="213"/>
                  </a:lnTo>
                  <a:lnTo>
                    <a:pt x="624" y="213"/>
                  </a:lnTo>
                  <a:lnTo>
                    <a:pt x="608" y="298"/>
                  </a:lnTo>
                  <a:lnTo>
                    <a:pt x="521" y="429"/>
                  </a:lnTo>
                  <a:lnTo>
                    <a:pt x="404" y="543"/>
                  </a:lnTo>
                  <a:lnTo>
                    <a:pt x="319" y="581"/>
                  </a:lnTo>
                  <a:lnTo>
                    <a:pt x="75" y="583"/>
                  </a:lnTo>
                  <a:lnTo>
                    <a:pt x="53" y="517"/>
                  </a:lnTo>
                  <a:lnTo>
                    <a:pt x="65" y="468"/>
                  </a:lnTo>
                  <a:lnTo>
                    <a:pt x="0" y="30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13" name="Freeform 484"/>
            <p:cNvSpPr/>
            <p:nvPr/>
          </p:nvSpPr>
          <p:spPr bwMode="auto">
            <a:xfrm>
              <a:off x="4745439" y="4530179"/>
              <a:ext cx="42119" cy="47736"/>
            </a:xfrm>
            <a:custGeom>
              <a:avLst/>
              <a:gdLst>
                <a:gd name="T0" fmla="*/ 0 w 86"/>
                <a:gd name="T1" fmla="*/ 1 h 106"/>
                <a:gd name="T2" fmla="*/ 1 w 86"/>
                <a:gd name="T3" fmla="*/ 2 h 106"/>
                <a:gd name="T4" fmla="*/ 2 w 86"/>
                <a:gd name="T5" fmla="*/ 1 h 106"/>
                <a:gd name="T6" fmla="*/ 1 w 86"/>
                <a:gd name="T7" fmla="*/ 0 h 106"/>
                <a:gd name="T8" fmla="*/ 0 w 86"/>
                <a:gd name="T9" fmla="*/ 1 h 106"/>
                <a:gd name="T10" fmla="*/ 0 60000 65536"/>
                <a:gd name="T11" fmla="*/ 0 60000 65536"/>
                <a:gd name="T12" fmla="*/ 0 60000 65536"/>
                <a:gd name="T13" fmla="*/ 0 60000 65536"/>
                <a:gd name="T14" fmla="*/ 0 60000 65536"/>
                <a:gd name="T15" fmla="*/ 0 w 86"/>
                <a:gd name="T16" fmla="*/ 0 h 106"/>
                <a:gd name="T17" fmla="*/ 86 w 86"/>
                <a:gd name="T18" fmla="*/ 106 h 106"/>
              </a:gdLst>
              <a:ahLst/>
              <a:cxnLst>
                <a:cxn ang="T10">
                  <a:pos x="T0" y="T1"/>
                </a:cxn>
                <a:cxn ang="T11">
                  <a:pos x="T2" y="T3"/>
                </a:cxn>
                <a:cxn ang="T12">
                  <a:pos x="T4" y="T5"/>
                </a:cxn>
                <a:cxn ang="T13">
                  <a:pos x="T6" y="T7"/>
                </a:cxn>
                <a:cxn ang="T14">
                  <a:pos x="T8" y="T9"/>
                </a:cxn>
              </a:cxnLst>
              <a:rect l="T15" t="T16" r="T17" b="T18"/>
              <a:pathLst>
                <a:path w="86" h="106">
                  <a:moveTo>
                    <a:pt x="0" y="52"/>
                  </a:moveTo>
                  <a:lnTo>
                    <a:pt x="33" y="106"/>
                  </a:lnTo>
                  <a:lnTo>
                    <a:pt x="86" y="52"/>
                  </a:lnTo>
                  <a:lnTo>
                    <a:pt x="61" y="0"/>
                  </a:lnTo>
                  <a:lnTo>
                    <a:pt x="0" y="5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14" name="Freeform 485"/>
            <p:cNvSpPr/>
            <p:nvPr/>
          </p:nvSpPr>
          <p:spPr bwMode="auto">
            <a:xfrm>
              <a:off x="4678049" y="2698699"/>
              <a:ext cx="144888" cy="122523"/>
            </a:xfrm>
            <a:custGeom>
              <a:avLst/>
              <a:gdLst>
                <a:gd name="T0" fmla="*/ 2 w 302"/>
                <a:gd name="T1" fmla="*/ 0 h 272"/>
                <a:gd name="T2" fmla="*/ 3 w 302"/>
                <a:gd name="T3" fmla="*/ 0 h 272"/>
                <a:gd name="T4" fmla="*/ 3 w 302"/>
                <a:gd name="T5" fmla="*/ 1 h 272"/>
                <a:gd name="T6" fmla="*/ 4 w 302"/>
                <a:gd name="T7" fmla="*/ 1 h 272"/>
                <a:gd name="T8" fmla="*/ 5 w 302"/>
                <a:gd name="T9" fmla="*/ 1 h 272"/>
                <a:gd name="T10" fmla="*/ 6 w 302"/>
                <a:gd name="T11" fmla="*/ 1 h 272"/>
                <a:gd name="T12" fmla="*/ 6 w 302"/>
                <a:gd name="T13" fmla="*/ 3 h 272"/>
                <a:gd name="T14" fmla="*/ 6 w 302"/>
                <a:gd name="T15" fmla="*/ 3 h 272"/>
                <a:gd name="T16" fmla="*/ 7 w 302"/>
                <a:gd name="T17" fmla="*/ 3 h 272"/>
                <a:gd name="T18" fmla="*/ 7 w 302"/>
                <a:gd name="T19" fmla="*/ 3 h 272"/>
                <a:gd name="T20" fmla="*/ 7 w 302"/>
                <a:gd name="T21" fmla="*/ 4 h 272"/>
                <a:gd name="T22" fmla="*/ 7 w 302"/>
                <a:gd name="T23" fmla="*/ 4 h 272"/>
                <a:gd name="T24" fmla="*/ 6 w 302"/>
                <a:gd name="T25" fmla="*/ 4 h 272"/>
                <a:gd name="T26" fmla="*/ 6 w 302"/>
                <a:gd name="T27" fmla="*/ 4 h 272"/>
                <a:gd name="T28" fmla="*/ 6 w 302"/>
                <a:gd name="T29" fmla="*/ 5 h 272"/>
                <a:gd name="T30" fmla="*/ 7 w 302"/>
                <a:gd name="T31" fmla="*/ 5 h 272"/>
                <a:gd name="T32" fmla="*/ 6 w 302"/>
                <a:gd name="T33" fmla="*/ 5 h 272"/>
                <a:gd name="T34" fmla="*/ 6 w 302"/>
                <a:gd name="T35" fmla="*/ 5 h 272"/>
                <a:gd name="T36" fmla="*/ 6 w 302"/>
                <a:gd name="T37" fmla="*/ 5 h 272"/>
                <a:gd name="T38" fmla="*/ 5 w 302"/>
                <a:gd name="T39" fmla="*/ 6 h 272"/>
                <a:gd name="T40" fmla="*/ 5 w 302"/>
                <a:gd name="T41" fmla="*/ 6 h 272"/>
                <a:gd name="T42" fmla="*/ 5 w 302"/>
                <a:gd name="T43" fmla="*/ 6 h 272"/>
                <a:gd name="T44" fmla="*/ 5 w 302"/>
                <a:gd name="T45" fmla="*/ 6 h 272"/>
                <a:gd name="T46" fmla="*/ 4 w 302"/>
                <a:gd name="T47" fmla="*/ 6 h 272"/>
                <a:gd name="T48" fmla="*/ 4 w 302"/>
                <a:gd name="T49" fmla="*/ 6 h 272"/>
                <a:gd name="T50" fmla="*/ 3 w 302"/>
                <a:gd name="T51" fmla="*/ 6 h 272"/>
                <a:gd name="T52" fmla="*/ 2 w 302"/>
                <a:gd name="T53" fmla="*/ 5 h 272"/>
                <a:gd name="T54" fmla="*/ 1 w 302"/>
                <a:gd name="T55" fmla="*/ 5 h 272"/>
                <a:gd name="T56" fmla="*/ 1 w 302"/>
                <a:gd name="T57" fmla="*/ 5 h 272"/>
                <a:gd name="T58" fmla="*/ 0 w 302"/>
                <a:gd name="T59" fmla="*/ 6 h 272"/>
                <a:gd name="T60" fmla="*/ 0 w 302"/>
                <a:gd name="T61" fmla="*/ 5 h 272"/>
                <a:gd name="T62" fmla="*/ 1 w 302"/>
                <a:gd name="T63" fmla="*/ 4 h 272"/>
                <a:gd name="T64" fmla="*/ 0 w 302"/>
                <a:gd name="T65" fmla="*/ 3 h 272"/>
                <a:gd name="T66" fmla="*/ 1 w 302"/>
                <a:gd name="T67" fmla="*/ 3 h 272"/>
                <a:gd name="T68" fmla="*/ 1 w 302"/>
                <a:gd name="T69" fmla="*/ 2 h 272"/>
                <a:gd name="T70" fmla="*/ 1 w 302"/>
                <a:gd name="T71" fmla="*/ 2 h 272"/>
                <a:gd name="T72" fmla="*/ 1 w 302"/>
                <a:gd name="T73" fmla="*/ 2 h 272"/>
                <a:gd name="T74" fmla="*/ 1 w 302"/>
                <a:gd name="T75" fmla="*/ 1 h 272"/>
                <a:gd name="T76" fmla="*/ 1 w 302"/>
                <a:gd name="T77" fmla="*/ 1 h 272"/>
                <a:gd name="T78" fmla="*/ 2 w 302"/>
                <a:gd name="T79" fmla="*/ 0 h 272"/>
                <a:gd name="T80" fmla="*/ 2 w 302"/>
                <a:gd name="T81" fmla="*/ 0 h 27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02"/>
                <a:gd name="T124" fmla="*/ 0 h 272"/>
                <a:gd name="T125" fmla="*/ 302 w 302"/>
                <a:gd name="T126" fmla="*/ 272 h 27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02" h="272">
                  <a:moveTo>
                    <a:pt x="96" y="0"/>
                  </a:moveTo>
                  <a:lnTo>
                    <a:pt x="125" y="5"/>
                  </a:lnTo>
                  <a:lnTo>
                    <a:pt x="147" y="25"/>
                  </a:lnTo>
                  <a:lnTo>
                    <a:pt x="189" y="25"/>
                  </a:lnTo>
                  <a:lnTo>
                    <a:pt x="232" y="31"/>
                  </a:lnTo>
                  <a:lnTo>
                    <a:pt x="254" y="65"/>
                  </a:lnTo>
                  <a:lnTo>
                    <a:pt x="270" y="109"/>
                  </a:lnTo>
                  <a:lnTo>
                    <a:pt x="274" y="127"/>
                  </a:lnTo>
                  <a:lnTo>
                    <a:pt x="293" y="142"/>
                  </a:lnTo>
                  <a:lnTo>
                    <a:pt x="302" y="154"/>
                  </a:lnTo>
                  <a:lnTo>
                    <a:pt x="302" y="172"/>
                  </a:lnTo>
                  <a:lnTo>
                    <a:pt x="284" y="172"/>
                  </a:lnTo>
                  <a:lnTo>
                    <a:pt x="260" y="172"/>
                  </a:lnTo>
                  <a:lnTo>
                    <a:pt x="270" y="189"/>
                  </a:lnTo>
                  <a:lnTo>
                    <a:pt x="278" y="200"/>
                  </a:lnTo>
                  <a:lnTo>
                    <a:pt x="284" y="223"/>
                  </a:lnTo>
                  <a:lnTo>
                    <a:pt x="270" y="234"/>
                  </a:lnTo>
                  <a:lnTo>
                    <a:pt x="248" y="234"/>
                  </a:lnTo>
                  <a:lnTo>
                    <a:pt x="246" y="234"/>
                  </a:lnTo>
                  <a:lnTo>
                    <a:pt x="232" y="245"/>
                  </a:lnTo>
                  <a:lnTo>
                    <a:pt x="232" y="268"/>
                  </a:lnTo>
                  <a:lnTo>
                    <a:pt x="215" y="272"/>
                  </a:lnTo>
                  <a:lnTo>
                    <a:pt x="200" y="261"/>
                  </a:lnTo>
                  <a:lnTo>
                    <a:pt x="176" y="255"/>
                  </a:lnTo>
                  <a:lnTo>
                    <a:pt x="155" y="245"/>
                  </a:lnTo>
                  <a:lnTo>
                    <a:pt x="135" y="250"/>
                  </a:lnTo>
                  <a:lnTo>
                    <a:pt x="73" y="223"/>
                  </a:lnTo>
                  <a:lnTo>
                    <a:pt x="47" y="227"/>
                  </a:lnTo>
                  <a:lnTo>
                    <a:pt x="26" y="223"/>
                  </a:lnTo>
                  <a:lnTo>
                    <a:pt x="12" y="245"/>
                  </a:lnTo>
                  <a:lnTo>
                    <a:pt x="0" y="199"/>
                  </a:lnTo>
                  <a:lnTo>
                    <a:pt x="28" y="169"/>
                  </a:lnTo>
                  <a:lnTo>
                    <a:pt x="8" y="109"/>
                  </a:lnTo>
                  <a:lnTo>
                    <a:pt x="26" y="117"/>
                  </a:lnTo>
                  <a:lnTo>
                    <a:pt x="29" y="104"/>
                  </a:lnTo>
                  <a:lnTo>
                    <a:pt x="34" y="82"/>
                  </a:lnTo>
                  <a:lnTo>
                    <a:pt x="42" y="71"/>
                  </a:lnTo>
                  <a:lnTo>
                    <a:pt x="47" y="46"/>
                  </a:lnTo>
                  <a:lnTo>
                    <a:pt x="68" y="21"/>
                  </a:lnTo>
                  <a:lnTo>
                    <a:pt x="82" y="0"/>
                  </a:lnTo>
                  <a:lnTo>
                    <a:pt x="96" y="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15" name="Freeform 486"/>
            <p:cNvSpPr/>
            <p:nvPr/>
          </p:nvSpPr>
          <p:spPr bwMode="auto">
            <a:xfrm>
              <a:off x="4656149" y="2786215"/>
              <a:ext cx="323472" cy="203675"/>
            </a:xfrm>
            <a:custGeom>
              <a:avLst/>
              <a:gdLst>
                <a:gd name="T0" fmla="*/ 8 w 671"/>
                <a:gd name="T1" fmla="*/ 0 h 446"/>
                <a:gd name="T2" fmla="*/ 9 w 671"/>
                <a:gd name="T3" fmla="*/ 0 h 446"/>
                <a:gd name="T4" fmla="*/ 10 w 671"/>
                <a:gd name="T5" fmla="*/ 1 h 446"/>
                <a:gd name="T6" fmla="*/ 10 w 671"/>
                <a:gd name="T7" fmla="*/ 1 h 446"/>
                <a:gd name="T8" fmla="*/ 11 w 671"/>
                <a:gd name="T9" fmla="*/ 2 h 446"/>
                <a:gd name="T10" fmla="*/ 13 w 671"/>
                <a:gd name="T11" fmla="*/ 3 h 446"/>
                <a:gd name="T12" fmla="*/ 14 w 671"/>
                <a:gd name="T13" fmla="*/ 3 h 446"/>
                <a:gd name="T14" fmla="*/ 15 w 671"/>
                <a:gd name="T15" fmla="*/ 4 h 446"/>
                <a:gd name="T16" fmla="*/ 15 w 671"/>
                <a:gd name="T17" fmla="*/ 6 h 446"/>
                <a:gd name="T18" fmla="*/ 13 w 671"/>
                <a:gd name="T19" fmla="*/ 7 h 446"/>
                <a:gd name="T20" fmla="*/ 11 w 671"/>
                <a:gd name="T21" fmla="*/ 9 h 446"/>
                <a:gd name="T22" fmla="*/ 11 w 671"/>
                <a:gd name="T23" fmla="*/ 9 h 446"/>
                <a:gd name="T24" fmla="*/ 11 w 671"/>
                <a:gd name="T25" fmla="*/ 11 h 446"/>
                <a:gd name="T26" fmla="*/ 10 w 671"/>
                <a:gd name="T27" fmla="*/ 9 h 446"/>
                <a:gd name="T28" fmla="*/ 9 w 671"/>
                <a:gd name="T29" fmla="*/ 8 h 446"/>
                <a:gd name="T30" fmla="*/ 9 w 671"/>
                <a:gd name="T31" fmla="*/ 7 h 446"/>
                <a:gd name="T32" fmla="*/ 7 w 671"/>
                <a:gd name="T33" fmla="*/ 9 h 446"/>
                <a:gd name="T34" fmla="*/ 6 w 671"/>
                <a:gd name="T35" fmla="*/ 8 h 446"/>
                <a:gd name="T36" fmla="*/ 7 w 671"/>
                <a:gd name="T37" fmla="*/ 8 h 446"/>
                <a:gd name="T38" fmla="*/ 7 w 671"/>
                <a:gd name="T39" fmla="*/ 7 h 446"/>
                <a:gd name="T40" fmla="*/ 6 w 671"/>
                <a:gd name="T41" fmla="*/ 6 h 446"/>
                <a:gd name="T42" fmla="*/ 5 w 671"/>
                <a:gd name="T43" fmla="*/ 5 h 446"/>
                <a:gd name="T44" fmla="*/ 2 w 671"/>
                <a:gd name="T45" fmla="*/ 6 h 446"/>
                <a:gd name="T46" fmla="*/ 1 w 671"/>
                <a:gd name="T47" fmla="*/ 6 h 446"/>
                <a:gd name="T48" fmla="*/ 0 w 671"/>
                <a:gd name="T49" fmla="*/ 4 h 446"/>
                <a:gd name="T50" fmla="*/ 2 w 671"/>
                <a:gd name="T51" fmla="*/ 2 h 446"/>
                <a:gd name="T52" fmla="*/ 1 w 671"/>
                <a:gd name="T53" fmla="*/ 1 h 446"/>
                <a:gd name="T54" fmla="*/ 2 w 671"/>
                <a:gd name="T55" fmla="*/ 1 h 446"/>
                <a:gd name="T56" fmla="*/ 3 w 671"/>
                <a:gd name="T57" fmla="*/ 1 h 446"/>
                <a:gd name="T58" fmla="*/ 5 w 671"/>
                <a:gd name="T59" fmla="*/ 1 h 446"/>
                <a:gd name="T60" fmla="*/ 6 w 671"/>
                <a:gd name="T61" fmla="*/ 1 h 446"/>
                <a:gd name="T62" fmla="*/ 7 w 671"/>
                <a:gd name="T63" fmla="*/ 2 h 446"/>
                <a:gd name="T64" fmla="*/ 7 w 671"/>
                <a:gd name="T65" fmla="*/ 1 h 446"/>
                <a:gd name="T66" fmla="*/ 7 w 671"/>
                <a:gd name="T67" fmla="*/ 1 h 4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71"/>
                <a:gd name="T103" fmla="*/ 0 h 446"/>
                <a:gd name="T104" fmla="*/ 671 w 671"/>
                <a:gd name="T105" fmla="*/ 446 h 44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71" h="446">
                  <a:moveTo>
                    <a:pt x="334" y="20"/>
                  </a:moveTo>
                  <a:lnTo>
                    <a:pt x="344" y="17"/>
                  </a:lnTo>
                  <a:lnTo>
                    <a:pt x="362" y="4"/>
                  </a:lnTo>
                  <a:lnTo>
                    <a:pt x="379" y="0"/>
                  </a:lnTo>
                  <a:lnTo>
                    <a:pt x="406" y="4"/>
                  </a:lnTo>
                  <a:lnTo>
                    <a:pt x="418" y="27"/>
                  </a:lnTo>
                  <a:lnTo>
                    <a:pt x="424" y="54"/>
                  </a:lnTo>
                  <a:lnTo>
                    <a:pt x="435" y="63"/>
                  </a:lnTo>
                  <a:lnTo>
                    <a:pt x="448" y="58"/>
                  </a:lnTo>
                  <a:lnTo>
                    <a:pt x="481" y="95"/>
                  </a:lnTo>
                  <a:lnTo>
                    <a:pt x="498" y="124"/>
                  </a:lnTo>
                  <a:lnTo>
                    <a:pt x="542" y="145"/>
                  </a:lnTo>
                  <a:lnTo>
                    <a:pt x="574" y="150"/>
                  </a:lnTo>
                  <a:lnTo>
                    <a:pt x="587" y="145"/>
                  </a:lnTo>
                  <a:lnTo>
                    <a:pt x="617" y="160"/>
                  </a:lnTo>
                  <a:lnTo>
                    <a:pt x="650" y="165"/>
                  </a:lnTo>
                  <a:lnTo>
                    <a:pt x="671" y="233"/>
                  </a:lnTo>
                  <a:lnTo>
                    <a:pt x="638" y="242"/>
                  </a:lnTo>
                  <a:lnTo>
                    <a:pt x="631" y="276"/>
                  </a:lnTo>
                  <a:lnTo>
                    <a:pt x="579" y="311"/>
                  </a:lnTo>
                  <a:lnTo>
                    <a:pt x="500" y="334"/>
                  </a:lnTo>
                  <a:lnTo>
                    <a:pt x="491" y="366"/>
                  </a:lnTo>
                  <a:lnTo>
                    <a:pt x="462" y="352"/>
                  </a:lnTo>
                  <a:lnTo>
                    <a:pt x="493" y="395"/>
                  </a:lnTo>
                  <a:lnTo>
                    <a:pt x="540" y="400"/>
                  </a:lnTo>
                  <a:lnTo>
                    <a:pt x="453" y="446"/>
                  </a:lnTo>
                  <a:lnTo>
                    <a:pt x="400" y="396"/>
                  </a:lnTo>
                  <a:lnTo>
                    <a:pt x="444" y="358"/>
                  </a:lnTo>
                  <a:lnTo>
                    <a:pt x="400" y="349"/>
                  </a:lnTo>
                  <a:lnTo>
                    <a:pt x="376" y="349"/>
                  </a:lnTo>
                  <a:lnTo>
                    <a:pt x="383" y="315"/>
                  </a:lnTo>
                  <a:lnTo>
                    <a:pt x="374" y="320"/>
                  </a:lnTo>
                  <a:lnTo>
                    <a:pt x="310" y="338"/>
                  </a:lnTo>
                  <a:lnTo>
                    <a:pt x="289" y="396"/>
                  </a:lnTo>
                  <a:lnTo>
                    <a:pt x="244" y="394"/>
                  </a:lnTo>
                  <a:lnTo>
                    <a:pt x="254" y="352"/>
                  </a:lnTo>
                  <a:lnTo>
                    <a:pt x="255" y="334"/>
                  </a:lnTo>
                  <a:lnTo>
                    <a:pt x="283" y="325"/>
                  </a:lnTo>
                  <a:lnTo>
                    <a:pt x="295" y="312"/>
                  </a:lnTo>
                  <a:lnTo>
                    <a:pt x="298" y="302"/>
                  </a:lnTo>
                  <a:lnTo>
                    <a:pt x="283" y="296"/>
                  </a:lnTo>
                  <a:lnTo>
                    <a:pt x="262" y="253"/>
                  </a:lnTo>
                  <a:lnTo>
                    <a:pt x="236" y="227"/>
                  </a:lnTo>
                  <a:lnTo>
                    <a:pt x="203" y="227"/>
                  </a:lnTo>
                  <a:lnTo>
                    <a:pt x="162" y="239"/>
                  </a:lnTo>
                  <a:lnTo>
                    <a:pt x="100" y="242"/>
                  </a:lnTo>
                  <a:lnTo>
                    <a:pt x="72" y="250"/>
                  </a:lnTo>
                  <a:lnTo>
                    <a:pt x="24" y="250"/>
                  </a:lnTo>
                  <a:lnTo>
                    <a:pt x="0" y="224"/>
                  </a:lnTo>
                  <a:lnTo>
                    <a:pt x="16" y="185"/>
                  </a:lnTo>
                  <a:lnTo>
                    <a:pt x="41" y="143"/>
                  </a:lnTo>
                  <a:lnTo>
                    <a:pt x="73" y="99"/>
                  </a:lnTo>
                  <a:lnTo>
                    <a:pt x="56" y="47"/>
                  </a:lnTo>
                  <a:lnTo>
                    <a:pt x="57" y="38"/>
                  </a:lnTo>
                  <a:lnTo>
                    <a:pt x="70" y="27"/>
                  </a:lnTo>
                  <a:lnTo>
                    <a:pt x="91" y="31"/>
                  </a:lnTo>
                  <a:lnTo>
                    <a:pt x="117" y="27"/>
                  </a:lnTo>
                  <a:lnTo>
                    <a:pt x="143" y="39"/>
                  </a:lnTo>
                  <a:lnTo>
                    <a:pt x="177" y="54"/>
                  </a:lnTo>
                  <a:lnTo>
                    <a:pt x="199" y="47"/>
                  </a:lnTo>
                  <a:lnTo>
                    <a:pt x="220" y="59"/>
                  </a:lnTo>
                  <a:lnTo>
                    <a:pt x="244" y="65"/>
                  </a:lnTo>
                  <a:lnTo>
                    <a:pt x="259" y="76"/>
                  </a:lnTo>
                  <a:lnTo>
                    <a:pt x="276" y="72"/>
                  </a:lnTo>
                  <a:lnTo>
                    <a:pt x="279" y="49"/>
                  </a:lnTo>
                  <a:lnTo>
                    <a:pt x="290" y="38"/>
                  </a:lnTo>
                  <a:lnTo>
                    <a:pt x="314" y="38"/>
                  </a:lnTo>
                  <a:lnTo>
                    <a:pt x="322" y="31"/>
                  </a:lnTo>
                  <a:lnTo>
                    <a:pt x="334" y="20"/>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16" name="Freeform 487"/>
            <p:cNvSpPr/>
            <p:nvPr/>
          </p:nvSpPr>
          <p:spPr bwMode="auto">
            <a:xfrm>
              <a:off x="4738702" y="2889643"/>
              <a:ext cx="62336" cy="74786"/>
            </a:xfrm>
            <a:custGeom>
              <a:avLst/>
              <a:gdLst>
                <a:gd name="T0" fmla="*/ 1 w 129"/>
                <a:gd name="T1" fmla="*/ 1 h 165"/>
                <a:gd name="T2" fmla="*/ 1 w 129"/>
                <a:gd name="T3" fmla="*/ 2 h 165"/>
                <a:gd name="T4" fmla="*/ 1 w 129"/>
                <a:gd name="T5" fmla="*/ 2 h 165"/>
                <a:gd name="T6" fmla="*/ 1 w 129"/>
                <a:gd name="T7" fmla="*/ 4 h 165"/>
                <a:gd name="T8" fmla="*/ 2 w 129"/>
                <a:gd name="T9" fmla="*/ 4 h 165"/>
                <a:gd name="T10" fmla="*/ 2 w 129"/>
                <a:gd name="T11" fmla="*/ 3 h 165"/>
                <a:gd name="T12" fmla="*/ 2 w 129"/>
                <a:gd name="T13" fmla="*/ 3 h 165"/>
                <a:gd name="T14" fmla="*/ 3 w 129"/>
                <a:gd name="T15" fmla="*/ 2 h 165"/>
                <a:gd name="T16" fmla="*/ 3 w 129"/>
                <a:gd name="T17" fmla="*/ 2 h 165"/>
                <a:gd name="T18" fmla="*/ 3 w 129"/>
                <a:gd name="T19" fmla="*/ 2 h 165"/>
                <a:gd name="T20" fmla="*/ 2 w 129"/>
                <a:gd name="T21" fmla="*/ 1 h 165"/>
                <a:gd name="T22" fmla="*/ 1 w 129"/>
                <a:gd name="T23" fmla="*/ 0 h 165"/>
                <a:gd name="T24" fmla="*/ 1 w 129"/>
                <a:gd name="T25" fmla="*/ 0 h 165"/>
                <a:gd name="T26" fmla="*/ 0 w 129"/>
                <a:gd name="T27" fmla="*/ 0 h 165"/>
                <a:gd name="T28" fmla="*/ 1 w 129"/>
                <a:gd name="T29" fmla="*/ 1 h 16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9"/>
                <a:gd name="T46" fmla="*/ 0 h 165"/>
                <a:gd name="T47" fmla="*/ 129 w 129"/>
                <a:gd name="T48" fmla="*/ 165 h 16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9" h="165">
                  <a:moveTo>
                    <a:pt x="29" y="45"/>
                  </a:moveTo>
                  <a:lnTo>
                    <a:pt x="46" y="69"/>
                  </a:lnTo>
                  <a:lnTo>
                    <a:pt x="53" y="87"/>
                  </a:lnTo>
                  <a:lnTo>
                    <a:pt x="61" y="164"/>
                  </a:lnTo>
                  <a:lnTo>
                    <a:pt x="73" y="165"/>
                  </a:lnTo>
                  <a:lnTo>
                    <a:pt x="83" y="125"/>
                  </a:lnTo>
                  <a:lnTo>
                    <a:pt x="84" y="106"/>
                  </a:lnTo>
                  <a:lnTo>
                    <a:pt x="121" y="93"/>
                  </a:lnTo>
                  <a:lnTo>
                    <a:pt x="129" y="76"/>
                  </a:lnTo>
                  <a:lnTo>
                    <a:pt x="115" y="71"/>
                  </a:lnTo>
                  <a:lnTo>
                    <a:pt x="93" y="27"/>
                  </a:lnTo>
                  <a:lnTo>
                    <a:pt x="65" y="3"/>
                  </a:lnTo>
                  <a:lnTo>
                    <a:pt x="32" y="0"/>
                  </a:lnTo>
                  <a:lnTo>
                    <a:pt x="0" y="6"/>
                  </a:lnTo>
                  <a:lnTo>
                    <a:pt x="29" y="45"/>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17" name="Freeform 488"/>
            <p:cNvSpPr/>
            <p:nvPr/>
          </p:nvSpPr>
          <p:spPr bwMode="auto">
            <a:xfrm>
              <a:off x="4959404" y="2989889"/>
              <a:ext cx="134780" cy="66830"/>
            </a:xfrm>
            <a:custGeom>
              <a:avLst/>
              <a:gdLst>
                <a:gd name="T0" fmla="*/ 0 w 282"/>
                <a:gd name="T1" fmla="*/ 0 h 147"/>
                <a:gd name="T2" fmla="*/ 1 w 282"/>
                <a:gd name="T3" fmla="*/ 0 h 147"/>
                <a:gd name="T4" fmla="*/ 3 w 282"/>
                <a:gd name="T5" fmla="*/ 1 h 147"/>
                <a:gd name="T6" fmla="*/ 4 w 282"/>
                <a:gd name="T7" fmla="*/ 1 h 147"/>
                <a:gd name="T8" fmla="*/ 4 w 282"/>
                <a:gd name="T9" fmla="*/ 1 h 147"/>
                <a:gd name="T10" fmla="*/ 5 w 282"/>
                <a:gd name="T11" fmla="*/ 1 h 147"/>
                <a:gd name="T12" fmla="*/ 5 w 282"/>
                <a:gd name="T13" fmla="*/ 1 h 147"/>
                <a:gd name="T14" fmla="*/ 6 w 282"/>
                <a:gd name="T15" fmla="*/ 2 h 147"/>
                <a:gd name="T16" fmla="*/ 6 w 282"/>
                <a:gd name="T17" fmla="*/ 2 h 147"/>
                <a:gd name="T18" fmla="*/ 6 w 282"/>
                <a:gd name="T19" fmla="*/ 2 h 147"/>
                <a:gd name="T20" fmla="*/ 7 w 282"/>
                <a:gd name="T21" fmla="*/ 3 h 147"/>
                <a:gd name="T22" fmla="*/ 6 w 282"/>
                <a:gd name="T23" fmla="*/ 3 h 147"/>
                <a:gd name="T24" fmla="*/ 6 w 282"/>
                <a:gd name="T25" fmla="*/ 3 h 147"/>
                <a:gd name="T26" fmla="*/ 5 w 282"/>
                <a:gd name="T27" fmla="*/ 3 h 147"/>
                <a:gd name="T28" fmla="*/ 5 w 282"/>
                <a:gd name="T29" fmla="*/ 3 h 147"/>
                <a:gd name="T30" fmla="*/ 5 w 282"/>
                <a:gd name="T31" fmla="*/ 3 h 147"/>
                <a:gd name="T32" fmla="*/ 4 w 282"/>
                <a:gd name="T33" fmla="*/ 3 h 147"/>
                <a:gd name="T34" fmla="*/ 3 w 282"/>
                <a:gd name="T35" fmla="*/ 3 h 147"/>
                <a:gd name="T36" fmla="*/ 3 w 282"/>
                <a:gd name="T37" fmla="*/ 3 h 147"/>
                <a:gd name="T38" fmla="*/ 3 w 282"/>
                <a:gd name="T39" fmla="*/ 2 h 147"/>
                <a:gd name="T40" fmla="*/ 1 w 282"/>
                <a:gd name="T41" fmla="*/ 1 h 147"/>
                <a:gd name="T42" fmla="*/ 0 w 282"/>
                <a:gd name="T43" fmla="*/ 0 h 14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2"/>
                <a:gd name="T67" fmla="*/ 0 h 147"/>
                <a:gd name="T68" fmla="*/ 282 w 282"/>
                <a:gd name="T69" fmla="*/ 147 h 14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2" h="147">
                  <a:moveTo>
                    <a:pt x="0" y="8"/>
                  </a:moveTo>
                  <a:lnTo>
                    <a:pt x="68" y="0"/>
                  </a:lnTo>
                  <a:lnTo>
                    <a:pt x="130" y="31"/>
                  </a:lnTo>
                  <a:lnTo>
                    <a:pt x="160" y="63"/>
                  </a:lnTo>
                  <a:lnTo>
                    <a:pt x="192" y="63"/>
                  </a:lnTo>
                  <a:lnTo>
                    <a:pt x="214" y="50"/>
                  </a:lnTo>
                  <a:lnTo>
                    <a:pt x="235" y="43"/>
                  </a:lnTo>
                  <a:lnTo>
                    <a:pt x="249" y="78"/>
                  </a:lnTo>
                  <a:lnTo>
                    <a:pt x="278" y="86"/>
                  </a:lnTo>
                  <a:lnTo>
                    <a:pt x="275" y="100"/>
                  </a:lnTo>
                  <a:lnTo>
                    <a:pt x="282" y="125"/>
                  </a:lnTo>
                  <a:lnTo>
                    <a:pt x="278" y="144"/>
                  </a:lnTo>
                  <a:lnTo>
                    <a:pt x="249" y="115"/>
                  </a:lnTo>
                  <a:lnTo>
                    <a:pt x="235" y="105"/>
                  </a:lnTo>
                  <a:lnTo>
                    <a:pt x="215" y="105"/>
                  </a:lnTo>
                  <a:lnTo>
                    <a:pt x="208" y="139"/>
                  </a:lnTo>
                  <a:lnTo>
                    <a:pt x="187" y="130"/>
                  </a:lnTo>
                  <a:lnTo>
                    <a:pt x="152" y="147"/>
                  </a:lnTo>
                  <a:lnTo>
                    <a:pt x="110" y="142"/>
                  </a:lnTo>
                  <a:lnTo>
                    <a:pt x="109" y="86"/>
                  </a:lnTo>
                  <a:lnTo>
                    <a:pt x="39" y="35"/>
                  </a:lnTo>
                  <a:lnTo>
                    <a:pt x="0" y="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18" name="Freeform 489"/>
            <p:cNvSpPr/>
            <p:nvPr/>
          </p:nvSpPr>
          <p:spPr bwMode="auto">
            <a:xfrm>
              <a:off x="5060489" y="3029670"/>
              <a:ext cx="112877" cy="100246"/>
            </a:xfrm>
            <a:custGeom>
              <a:avLst/>
              <a:gdLst>
                <a:gd name="T0" fmla="*/ 2 w 234"/>
                <a:gd name="T1" fmla="*/ 0 h 221"/>
                <a:gd name="T2" fmla="*/ 2 w 234"/>
                <a:gd name="T3" fmla="*/ 0 h 221"/>
                <a:gd name="T4" fmla="*/ 3 w 234"/>
                <a:gd name="T5" fmla="*/ 0 h 221"/>
                <a:gd name="T6" fmla="*/ 4 w 234"/>
                <a:gd name="T7" fmla="*/ 1 h 221"/>
                <a:gd name="T8" fmla="*/ 5 w 234"/>
                <a:gd name="T9" fmla="*/ 2 h 221"/>
                <a:gd name="T10" fmla="*/ 5 w 234"/>
                <a:gd name="T11" fmla="*/ 3 h 221"/>
                <a:gd name="T12" fmla="*/ 5 w 234"/>
                <a:gd name="T13" fmla="*/ 3 h 221"/>
                <a:gd name="T14" fmla="*/ 5 w 234"/>
                <a:gd name="T15" fmla="*/ 4 h 221"/>
                <a:gd name="T16" fmla="*/ 5 w 234"/>
                <a:gd name="T17" fmla="*/ 4 h 221"/>
                <a:gd name="T18" fmla="*/ 4 w 234"/>
                <a:gd name="T19" fmla="*/ 5 h 221"/>
                <a:gd name="T20" fmla="*/ 4 w 234"/>
                <a:gd name="T21" fmla="*/ 5 h 221"/>
                <a:gd name="T22" fmla="*/ 3 w 234"/>
                <a:gd name="T23" fmla="*/ 4 h 221"/>
                <a:gd name="T24" fmla="*/ 3 w 234"/>
                <a:gd name="T25" fmla="*/ 4 h 221"/>
                <a:gd name="T26" fmla="*/ 2 w 234"/>
                <a:gd name="T27" fmla="*/ 5 h 221"/>
                <a:gd name="T28" fmla="*/ 1 w 234"/>
                <a:gd name="T29" fmla="*/ 5 h 221"/>
                <a:gd name="T30" fmla="*/ 1 w 234"/>
                <a:gd name="T31" fmla="*/ 4 h 221"/>
                <a:gd name="T32" fmla="*/ 1 w 234"/>
                <a:gd name="T33" fmla="*/ 4 h 221"/>
                <a:gd name="T34" fmla="*/ 1 w 234"/>
                <a:gd name="T35" fmla="*/ 3 h 221"/>
                <a:gd name="T36" fmla="*/ 1 w 234"/>
                <a:gd name="T37" fmla="*/ 4 h 221"/>
                <a:gd name="T38" fmla="*/ 2 w 234"/>
                <a:gd name="T39" fmla="*/ 4 h 221"/>
                <a:gd name="T40" fmla="*/ 3 w 234"/>
                <a:gd name="T41" fmla="*/ 4 h 221"/>
                <a:gd name="T42" fmla="*/ 1 w 234"/>
                <a:gd name="T43" fmla="*/ 3 h 221"/>
                <a:gd name="T44" fmla="*/ 1 w 234"/>
                <a:gd name="T45" fmla="*/ 2 h 221"/>
                <a:gd name="T46" fmla="*/ 1 w 234"/>
                <a:gd name="T47" fmla="*/ 2 h 221"/>
                <a:gd name="T48" fmla="*/ 1 w 234"/>
                <a:gd name="T49" fmla="*/ 1 h 221"/>
                <a:gd name="T50" fmla="*/ 1 w 234"/>
                <a:gd name="T51" fmla="*/ 1 h 221"/>
                <a:gd name="T52" fmla="*/ 0 w 234"/>
                <a:gd name="T53" fmla="*/ 1 h 221"/>
                <a:gd name="T54" fmla="*/ 0 w 234"/>
                <a:gd name="T55" fmla="*/ 1 h 221"/>
                <a:gd name="T56" fmla="*/ 0 w 234"/>
                <a:gd name="T57" fmla="*/ 0 h 221"/>
                <a:gd name="T58" fmla="*/ 1 w 234"/>
                <a:gd name="T59" fmla="*/ 0 h 221"/>
                <a:gd name="T60" fmla="*/ 1 w 234"/>
                <a:gd name="T61" fmla="*/ 1 h 221"/>
                <a:gd name="T62" fmla="*/ 2 w 234"/>
                <a:gd name="T63" fmla="*/ 1 h 221"/>
                <a:gd name="T64" fmla="*/ 2 w 234"/>
                <a:gd name="T65" fmla="*/ 1 h 221"/>
                <a:gd name="T66" fmla="*/ 1 w 234"/>
                <a:gd name="T67" fmla="*/ 0 h 221"/>
                <a:gd name="T68" fmla="*/ 2 w 234"/>
                <a:gd name="T69" fmla="*/ 0 h 221"/>
                <a:gd name="T70" fmla="*/ 2 w 234"/>
                <a:gd name="T71" fmla="*/ 0 h 22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4"/>
                <a:gd name="T109" fmla="*/ 0 h 221"/>
                <a:gd name="T110" fmla="*/ 234 w 234"/>
                <a:gd name="T111" fmla="*/ 221 h 22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4" h="221">
                  <a:moveTo>
                    <a:pt x="89" y="8"/>
                  </a:moveTo>
                  <a:lnTo>
                    <a:pt x="103" y="8"/>
                  </a:lnTo>
                  <a:lnTo>
                    <a:pt x="137" y="19"/>
                  </a:lnTo>
                  <a:lnTo>
                    <a:pt x="171" y="49"/>
                  </a:lnTo>
                  <a:lnTo>
                    <a:pt x="193" y="83"/>
                  </a:lnTo>
                  <a:lnTo>
                    <a:pt x="234" y="125"/>
                  </a:lnTo>
                  <a:lnTo>
                    <a:pt x="211" y="134"/>
                  </a:lnTo>
                  <a:lnTo>
                    <a:pt x="199" y="160"/>
                  </a:lnTo>
                  <a:lnTo>
                    <a:pt x="196" y="172"/>
                  </a:lnTo>
                  <a:lnTo>
                    <a:pt x="185" y="221"/>
                  </a:lnTo>
                  <a:lnTo>
                    <a:pt x="153" y="207"/>
                  </a:lnTo>
                  <a:lnTo>
                    <a:pt x="143" y="165"/>
                  </a:lnTo>
                  <a:lnTo>
                    <a:pt x="114" y="181"/>
                  </a:lnTo>
                  <a:lnTo>
                    <a:pt x="79" y="206"/>
                  </a:lnTo>
                  <a:lnTo>
                    <a:pt x="59" y="200"/>
                  </a:lnTo>
                  <a:lnTo>
                    <a:pt x="42" y="180"/>
                  </a:lnTo>
                  <a:lnTo>
                    <a:pt x="34" y="160"/>
                  </a:lnTo>
                  <a:lnTo>
                    <a:pt x="46" y="141"/>
                  </a:lnTo>
                  <a:lnTo>
                    <a:pt x="56" y="156"/>
                  </a:lnTo>
                  <a:lnTo>
                    <a:pt x="98" y="179"/>
                  </a:lnTo>
                  <a:lnTo>
                    <a:pt x="108" y="158"/>
                  </a:lnTo>
                  <a:lnTo>
                    <a:pt x="68" y="123"/>
                  </a:lnTo>
                  <a:lnTo>
                    <a:pt x="53" y="94"/>
                  </a:lnTo>
                  <a:lnTo>
                    <a:pt x="41" y="83"/>
                  </a:lnTo>
                  <a:lnTo>
                    <a:pt x="41" y="65"/>
                  </a:lnTo>
                  <a:lnTo>
                    <a:pt x="27" y="58"/>
                  </a:lnTo>
                  <a:lnTo>
                    <a:pt x="0" y="54"/>
                  </a:lnTo>
                  <a:lnTo>
                    <a:pt x="6" y="33"/>
                  </a:lnTo>
                  <a:lnTo>
                    <a:pt x="8" y="19"/>
                  </a:lnTo>
                  <a:lnTo>
                    <a:pt x="30" y="19"/>
                  </a:lnTo>
                  <a:lnTo>
                    <a:pt x="41" y="29"/>
                  </a:lnTo>
                  <a:lnTo>
                    <a:pt x="70" y="58"/>
                  </a:lnTo>
                  <a:lnTo>
                    <a:pt x="74" y="39"/>
                  </a:lnTo>
                  <a:lnTo>
                    <a:pt x="67" y="16"/>
                  </a:lnTo>
                  <a:lnTo>
                    <a:pt x="70" y="0"/>
                  </a:lnTo>
                  <a:lnTo>
                    <a:pt x="89" y="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19" name="Freeform 490"/>
            <p:cNvSpPr/>
            <p:nvPr/>
          </p:nvSpPr>
          <p:spPr bwMode="auto">
            <a:xfrm>
              <a:off x="5036903" y="3048763"/>
              <a:ext cx="75814" cy="62057"/>
            </a:xfrm>
            <a:custGeom>
              <a:avLst/>
              <a:gdLst>
                <a:gd name="T0" fmla="*/ 0 w 156"/>
                <a:gd name="T1" fmla="*/ 0 h 135"/>
                <a:gd name="T2" fmla="*/ 0 w 156"/>
                <a:gd name="T3" fmla="*/ 1 h 135"/>
                <a:gd name="T4" fmla="*/ 1 w 156"/>
                <a:gd name="T5" fmla="*/ 2 h 135"/>
                <a:gd name="T6" fmla="*/ 2 w 156"/>
                <a:gd name="T7" fmla="*/ 3 h 135"/>
                <a:gd name="T8" fmla="*/ 2 w 156"/>
                <a:gd name="T9" fmla="*/ 2 h 135"/>
                <a:gd name="T10" fmla="*/ 2 w 156"/>
                <a:gd name="T11" fmla="*/ 3 h 135"/>
                <a:gd name="T12" fmla="*/ 3 w 156"/>
                <a:gd name="T13" fmla="*/ 3 h 135"/>
                <a:gd name="T14" fmla="*/ 3 w 156"/>
                <a:gd name="T15" fmla="*/ 3 h 135"/>
                <a:gd name="T16" fmla="*/ 4 w 156"/>
                <a:gd name="T17" fmla="*/ 3 h 135"/>
                <a:gd name="T18" fmla="*/ 3 w 156"/>
                <a:gd name="T19" fmla="*/ 2 h 135"/>
                <a:gd name="T20" fmla="*/ 3 w 156"/>
                <a:gd name="T21" fmla="*/ 1 h 135"/>
                <a:gd name="T22" fmla="*/ 2 w 156"/>
                <a:gd name="T23" fmla="*/ 1 h 135"/>
                <a:gd name="T24" fmla="*/ 2 w 156"/>
                <a:gd name="T25" fmla="*/ 1 h 135"/>
                <a:gd name="T26" fmla="*/ 2 w 156"/>
                <a:gd name="T27" fmla="*/ 0 h 135"/>
                <a:gd name="T28" fmla="*/ 1 w 156"/>
                <a:gd name="T29" fmla="*/ 0 h 135"/>
                <a:gd name="T30" fmla="*/ 1 w 156"/>
                <a:gd name="T31" fmla="*/ 0 h 135"/>
                <a:gd name="T32" fmla="*/ 0 w 156"/>
                <a:gd name="T33" fmla="*/ 0 h 135"/>
                <a:gd name="T34" fmla="*/ 0 w 156"/>
                <a:gd name="T35" fmla="*/ 0 h 1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6"/>
                <a:gd name="T55" fmla="*/ 0 h 135"/>
                <a:gd name="T56" fmla="*/ 156 w 156"/>
                <a:gd name="T57" fmla="*/ 135 h 1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6" h="135">
                  <a:moveTo>
                    <a:pt x="0" y="18"/>
                  </a:moveTo>
                  <a:lnTo>
                    <a:pt x="16" y="40"/>
                  </a:lnTo>
                  <a:lnTo>
                    <a:pt x="40" y="74"/>
                  </a:lnTo>
                  <a:lnTo>
                    <a:pt x="77" y="117"/>
                  </a:lnTo>
                  <a:lnTo>
                    <a:pt x="99" y="91"/>
                  </a:lnTo>
                  <a:lnTo>
                    <a:pt x="100" y="114"/>
                  </a:lnTo>
                  <a:lnTo>
                    <a:pt x="117" y="117"/>
                  </a:lnTo>
                  <a:lnTo>
                    <a:pt x="145" y="135"/>
                  </a:lnTo>
                  <a:lnTo>
                    <a:pt x="156" y="114"/>
                  </a:lnTo>
                  <a:lnTo>
                    <a:pt x="116" y="79"/>
                  </a:lnTo>
                  <a:lnTo>
                    <a:pt x="104" y="52"/>
                  </a:lnTo>
                  <a:lnTo>
                    <a:pt x="89" y="39"/>
                  </a:lnTo>
                  <a:lnTo>
                    <a:pt x="89" y="21"/>
                  </a:lnTo>
                  <a:lnTo>
                    <a:pt x="75" y="14"/>
                  </a:lnTo>
                  <a:lnTo>
                    <a:pt x="47" y="9"/>
                  </a:lnTo>
                  <a:lnTo>
                    <a:pt x="26" y="0"/>
                  </a:lnTo>
                  <a:lnTo>
                    <a:pt x="5" y="4"/>
                  </a:lnTo>
                  <a:lnTo>
                    <a:pt x="0" y="1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20" name="Freeform 491"/>
            <p:cNvSpPr/>
            <p:nvPr/>
          </p:nvSpPr>
          <p:spPr bwMode="auto">
            <a:xfrm>
              <a:off x="5079022" y="2705062"/>
              <a:ext cx="766560" cy="361203"/>
            </a:xfrm>
            <a:custGeom>
              <a:avLst/>
              <a:gdLst>
                <a:gd name="T0" fmla="*/ 35 w 1596"/>
                <a:gd name="T1" fmla="*/ 8 h 795"/>
                <a:gd name="T2" fmla="*/ 31 w 1596"/>
                <a:gd name="T3" fmla="*/ 7 h 795"/>
                <a:gd name="T4" fmla="*/ 30 w 1596"/>
                <a:gd name="T5" fmla="*/ 6 h 795"/>
                <a:gd name="T6" fmla="*/ 29 w 1596"/>
                <a:gd name="T7" fmla="*/ 6 h 795"/>
                <a:gd name="T8" fmla="*/ 27 w 1596"/>
                <a:gd name="T9" fmla="*/ 5 h 795"/>
                <a:gd name="T10" fmla="*/ 24 w 1596"/>
                <a:gd name="T11" fmla="*/ 3 h 795"/>
                <a:gd name="T12" fmla="*/ 20 w 1596"/>
                <a:gd name="T13" fmla="*/ 2 h 795"/>
                <a:gd name="T14" fmla="*/ 17 w 1596"/>
                <a:gd name="T15" fmla="*/ 1 h 795"/>
                <a:gd name="T16" fmla="*/ 15 w 1596"/>
                <a:gd name="T17" fmla="*/ 1 h 795"/>
                <a:gd name="T18" fmla="*/ 12 w 1596"/>
                <a:gd name="T19" fmla="*/ 1 h 795"/>
                <a:gd name="T20" fmla="*/ 9 w 1596"/>
                <a:gd name="T21" fmla="*/ 1 h 795"/>
                <a:gd name="T22" fmla="*/ 9 w 1596"/>
                <a:gd name="T23" fmla="*/ 4 h 795"/>
                <a:gd name="T24" fmla="*/ 10 w 1596"/>
                <a:gd name="T25" fmla="*/ 5 h 795"/>
                <a:gd name="T26" fmla="*/ 10 w 1596"/>
                <a:gd name="T27" fmla="*/ 6 h 795"/>
                <a:gd name="T28" fmla="*/ 9 w 1596"/>
                <a:gd name="T29" fmla="*/ 6 h 795"/>
                <a:gd name="T30" fmla="*/ 7 w 1596"/>
                <a:gd name="T31" fmla="*/ 5 h 795"/>
                <a:gd name="T32" fmla="*/ 6 w 1596"/>
                <a:gd name="T33" fmla="*/ 6 h 795"/>
                <a:gd name="T34" fmla="*/ 5 w 1596"/>
                <a:gd name="T35" fmla="*/ 5 h 795"/>
                <a:gd name="T36" fmla="*/ 2 w 1596"/>
                <a:gd name="T37" fmla="*/ 5 h 795"/>
                <a:gd name="T38" fmla="*/ 1 w 1596"/>
                <a:gd name="T39" fmla="*/ 6 h 795"/>
                <a:gd name="T40" fmla="*/ 1 w 1596"/>
                <a:gd name="T41" fmla="*/ 7 h 795"/>
                <a:gd name="T42" fmla="*/ 0 w 1596"/>
                <a:gd name="T43" fmla="*/ 7 h 795"/>
                <a:gd name="T44" fmla="*/ 0 w 1596"/>
                <a:gd name="T45" fmla="*/ 9 h 795"/>
                <a:gd name="T46" fmla="*/ 1 w 1596"/>
                <a:gd name="T47" fmla="*/ 10 h 795"/>
                <a:gd name="T48" fmla="*/ 2 w 1596"/>
                <a:gd name="T49" fmla="*/ 10 h 795"/>
                <a:gd name="T50" fmla="*/ 3 w 1596"/>
                <a:gd name="T51" fmla="*/ 12 h 795"/>
                <a:gd name="T52" fmla="*/ 7 w 1596"/>
                <a:gd name="T53" fmla="*/ 11 h 795"/>
                <a:gd name="T54" fmla="*/ 6 w 1596"/>
                <a:gd name="T55" fmla="*/ 13 h 795"/>
                <a:gd name="T56" fmla="*/ 4 w 1596"/>
                <a:gd name="T57" fmla="*/ 15 h 795"/>
                <a:gd name="T58" fmla="*/ 7 w 1596"/>
                <a:gd name="T59" fmla="*/ 17 h 795"/>
                <a:gd name="T60" fmla="*/ 8 w 1596"/>
                <a:gd name="T61" fmla="*/ 17 h 795"/>
                <a:gd name="T62" fmla="*/ 9 w 1596"/>
                <a:gd name="T63" fmla="*/ 17 h 795"/>
                <a:gd name="T64" fmla="*/ 9 w 1596"/>
                <a:gd name="T65" fmla="*/ 13 h 795"/>
                <a:gd name="T66" fmla="*/ 11 w 1596"/>
                <a:gd name="T67" fmla="*/ 12 h 795"/>
                <a:gd name="T68" fmla="*/ 11 w 1596"/>
                <a:gd name="T69" fmla="*/ 11 h 795"/>
                <a:gd name="T70" fmla="*/ 12 w 1596"/>
                <a:gd name="T71" fmla="*/ 11 h 795"/>
                <a:gd name="T72" fmla="*/ 13 w 1596"/>
                <a:gd name="T73" fmla="*/ 12 h 795"/>
                <a:gd name="T74" fmla="*/ 13 w 1596"/>
                <a:gd name="T75" fmla="*/ 13 h 795"/>
                <a:gd name="T76" fmla="*/ 14 w 1596"/>
                <a:gd name="T77" fmla="*/ 15 h 795"/>
                <a:gd name="T78" fmla="*/ 17 w 1596"/>
                <a:gd name="T79" fmla="*/ 15 h 795"/>
                <a:gd name="T80" fmla="*/ 17 w 1596"/>
                <a:gd name="T81" fmla="*/ 17 h 795"/>
                <a:gd name="T82" fmla="*/ 18 w 1596"/>
                <a:gd name="T83" fmla="*/ 19 h 795"/>
                <a:gd name="T84" fmla="*/ 21 w 1596"/>
                <a:gd name="T85" fmla="*/ 18 h 795"/>
                <a:gd name="T86" fmla="*/ 23 w 1596"/>
                <a:gd name="T87" fmla="*/ 18 h 795"/>
                <a:gd name="T88" fmla="*/ 23 w 1596"/>
                <a:gd name="T89" fmla="*/ 17 h 795"/>
                <a:gd name="T90" fmla="*/ 23 w 1596"/>
                <a:gd name="T91" fmla="*/ 16 h 795"/>
                <a:gd name="T92" fmla="*/ 25 w 1596"/>
                <a:gd name="T93" fmla="*/ 17 h 795"/>
                <a:gd name="T94" fmla="*/ 27 w 1596"/>
                <a:gd name="T95" fmla="*/ 16 h 795"/>
                <a:gd name="T96" fmla="*/ 31 w 1596"/>
                <a:gd name="T97" fmla="*/ 17 h 795"/>
                <a:gd name="T98" fmla="*/ 31 w 1596"/>
                <a:gd name="T99" fmla="*/ 14 h 795"/>
                <a:gd name="T100" fmla="*/ 34 w 1596"/>
                <a:gd name="T101" fmla="*/ 11 h 79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596"/>
                <a:gd name="T154" fmla="*/ 0 h 795"/>
                <a:gd name="T155" fmla="*/ 1596 w 1596"/>
                <a:gd name="T156" fmla="*/ 795 h 79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596" h="795">
                  <a:moveTo>
                    <a:pt x="1561" y="408"/>
                  </a:moveTo>
                  <a:lnTo>
                    <a:pt x="1596" y="391"/>
                  </a:lnTo>
                  <a:lnTo>
                    <a:pt x="1516" y="328"/>
                  </a:lnTo>
                  <a:lnTo>
                    <a:pt x="1467" y="354"/>
                  </a:lnTo>
                  <a:lnTo>
                    <a:pt x="1395" y="331"/>
                  </a:lnTo>
                  <a:lnTo>
                    <a:pt x="1358" y="311"/>
                  </a:lnTo>
                  <a:lnTo>
                    <a:pt x="1327" y="311"/>
                  </a:lnTo>
                  <a:lnTo>
                    <a:pt x="1310" y="272"/>
                  </a:lnTo>
                  <a:lnTo>
                    <a:pt x="1297" y="246"/>
                  </a:lnTo>
                  <a:lnTo>
                    <a:pt x="1273" y="246"/>
                  </a:lnTo>
                  <a:lnTo>
                    <a:pt x="1247" y="246"/>
                  </a:lnTo>
                  <a:lnTo>
                    <a:pt x="1226" y="257"/>
                  </a:lnTo>
                  <a:lnTo>
                    <a:pt x="1186" y="212"/>
                  </a:lnTo>
                  <a:lnTo>
                    <a:pt x="1171" y="220"/>
                  </a:lnTo>
                  <a:lnTo>
                    <a:pt x="1150" y="230"/>
                  </a:lnTo>
                  <a:lnTo>
                    <a:pt x="1133" y="239"/>
                  </a:lnTo>
                  <a:lnTo>
                    <a:pt x="1098" y="207"/>
                  </a:lnTo>
                  <a:lnTo>
                    <a:pt x="1017" y="134"/>
                  </a:lnTo>
                  <a:lnTo>
                    <a:pt x="958" y="89"/>
                  </a:lnTo>
                  <a:lnTo>
                    <a:pt x="919" y="50"/>
                  </a:lnTo>
                  <a:lnTo>
                    <a:pt x="852" y="97"/>
                  </a:lnTo>
                  <a:lnTo>
                    <a:pt x="841" y="62"/>
                  </a:lnTo>
                  <a:lnTo>
                    <a:pt x="750" y="58"/>
                  </a:lnTo>
                  <a:lnTo>
                    <a:pt x="739" y="58"/>
                  </a:lnTo>
                  <a:lnTo>
                    <a:pt x="696" y="0"/>
                  </a:lnTo>
                  <a:lnTo>
                    <a:pt x="654" y="8"/>
                  </a:lnTo>
                  <a:lnTo>
                    <a:pt x="623" y="31"/>
                  </a:lnTo>
                  <a:lnTo>
                    <a:pt x="566" y="44"/>
                  </a:lnTo>
                  <a:lnTo>
                    <a:pt x="546" y="32"/>
                  </a:lnTo>
                  <a:lnTo>
                    <a:pt x="516" y="67"/>
                  </a:lnTo>
                  <a:lnTo>
                    <a:pt x="492" y="62"/>
                  </a:lnTo>
                  <a:lnTo>
                    <a:pt x="409" y="70"/>
                  </a:lnTo>
                  <a:lnTo>
                    <a:pt x="395" y="67"/>
                  </a:lnTo>
                  <a:lnTo>
                    <a:pt x="384" y="75"/>
                  </a:lnTo>
                  <a:lnTo>
                    <a:pt x="417" y="119"/>
                  </a:lnTo>
                  <a:lnTo>
                    <a:pt x="395" y="159"/>
                  </a:lnTo>
                  <a:lnTo>
                    <a:pt x="396" y="189"/>
                  </a:lnTo>
                  <a:lnTo>
                    <a:pt x="396" y="204"/>
                  </a:lnTo>
                  <a:lnTo>
                    <a:pt x="441" y="204"/>
                  </a:lnTo>
                  <a:lnTo>
                    <a:pt x="454" y="230"/>
                  </a:lnTo>
                  <a:lnTo>
                    <a:pt x="454" y="257"/>
                  </a:lnTo>
                  <a:lnTo>
                    <a:pt x="441" y="263"/>
                  </a:lnTo>
                  <a:lnTo>
                    <a:pt x="425" y="246"/>
                  </a:lnTo>
                  <a:lnTo>
                    <a:pt x="405" y="257"/>
                  </a:lnTo>
                  <a:lnTo>
                    <a:pt x="395" y="269"/>
                  </a:lnTo>
                  <a:lnTo>
                    <a:pt x="361" y="246"/>
                  </a:lnTo>
                  <a:lnTo>
                    <a:pt x="351" y="224"/>
                  </a:lnTo>
                  <a:lnTo>
                    <a:pt x="322" y="235"/>
                  </a:lnTo>
                  <a:lnTo>
                    <a:pt x="322" y="243"/>
                  </a:lnTo>
                  <a:lnTo>
                    <a:pt x="302" y="224"/>
                  </a:lnTo>
                  <a:lnTo>
                    <a:pt x="273" y="246"/>
                  </a:lnTo>
                  <a:lnTo>
                    <a:pt x="240" y="257"/>
                  </a:lnTo>
                  <a:lnTo>
                    <a:pt x="229" y="246"/>
                  </a:lnTo>
                  <a:lnTo>
                    <a:pt x="221" y="224"/>
                  </a:lnTo>
                  <a:lnTo>
                    <a:pt x="176" y="220"/>
                  </a:lnTo>
                  <a:lnTo>
                    <a:pt x="103" y="216"/>
                  </a:lnTo>
                  <a:lnTo>
                    <a:pt x="85" y="220"/>
                  </a:lnTo>
                  <a:lnTo>
                    <a:pt x="81" y="235"/>
                  </a:lnTo>
                  <a:lnTo>
                    <a:pt x="69" y="230"/>
                  </a:lnTo>
                  <a:lnTo>
                    <a:pt x="54" y="254"/>
                  </a:lnTo>
                  <a:lnTo>
                    <a:pt x="43" y="272"/>
                  </a:lnTo>
                  <a:lnTo>
                    <a:pt x="43" y="281"/>
                  </a:lnTo>
                  <a:lnTo>
                    <a:pt x="51" y="299"/>
                  </a:lnTo>
                  <a:lnTo>
                    <a:pt x="39" y="304"/>
                  </a:lnTo>
                  <a:lnTo>
                    <a:pt x="28" y="272"/>
                  </a:lnTo>
                  <a:lnTo>
                    <a:pt x="7" y="276"/>
                  </a:lnTo>
                  <a:lnTo>
                    <a:pt x="0" y="318"/>
                  </a:lnTo>
                  <a:lnTo>
                    <a:pt x="0" y="343"/>
                  </a:lnTo>
                  <a:lnTo>
                    <a:pt x="0" y="366"/>
                  </a:lnTo>
                  <a:lnTo>
                    <a:pt x="11" y="387"/>
                  </a:lnTo>
                  <a:lnTo>
                    <a:pt x="20" y="399"/>
                  </a:lnTo>
                  <a:lnTo>
                    <a:pt x="20" y="424"/>
                  </a:lnTo>
                  <a:lnTo>
                    <a:pt x="39" y="422"/>
                  </a:lnTo>
                  <a:lnTo>
                    <a:pt x="62" y="403"/>
                  </a:lnTo>
                  <a:lnTo>
                    <a:pt x="74" y="422"/>
                  </a:lnTo>
                  <a:lnTo>
                    <a:pt x="91" y="445"/>
                  </a:lnTo>
                  <a:lnTo>
                    <a:pt x="103" y="468"/>
                  </a:lnTo>
                  <a:lnTo>
                    <a:pt x="121" y="512"/>
                  </a:lnTo>
                  <a:lnTo>
                    <a:pt x="157" y="501"/>
                  </a:lnTo>
                  <a:lnTo>
                    <a:pt x="209" y="489"/>
                  </a:lnTo>
                  <a:lnTo>
                    <a:pt x="291" y="477"/>
                  </a:lnTo>
                  <a:lnTo>
                    <a:pt x="312" y="506"/>
                  </a:lnTo>
                  <a:lnTo>
                    <a:pt x="316" y="562"/>
                  </a:lnTo>
                  <a:lnTo>
                    <a:pt x="273" y="573"/>
                  </a:lnTo>
                  <a:lnTo>
                    <a:pt x="240" y="581"/>
                  </a:lnTo>
                  <a:lnTo>
                    <a:pt x="248" y="621"/>
                  </a:lnTo>
                  <a:lnTo>
                    <a:pt x="191" y="621"/>
                  </a:lnTo>
                  <a:lnTo>
                    <a:pt x="240" y="699"/>
                  </a:lnTo>
                  <a:lnTo>
                    <a:pt x="262" y="706"/>
                  </a:lnTo>
                  <a:lnTo>
                    <a:pt x="284" y="710"/>
                  </a:lnTo>
                  <a:lnTo>
                    <a:pt x="298" y="744"/>
                  </a:lnTo>
                  <a:lnTo>
                    <a:pt x="311" y="731"/>
                  </a:lnTo>
                  <a:lnTo>
                    <a:pt x="352" y="723"/>
                  </a:lnTo>
                  <a:lnTo>
                    <a:pt x="378" y="736"/>
                  </a:lnTo>
                  <a:lnTo>
                    <a:pt x="395" y="753"/>
                  </a:lnTo>
                  <a:lnTo>
                    <a:pt x="406" y="736"/>
                  </a:lnTo>
                  <a:lnTo>
                    <a:pt x="435" y="741"/>
                  </a:lnTo>
                  <a:lnTo>
                    <a:pt x="386" y="565"/>
                  </a:lnTo>
                  <a:lnTo>
                    <a:pt x="405" y="556"/>
                  </a:lnTo>
                  <a:lnTo>
                    <a:pt x="469" y="518"/>
                  </a:lnTo>
                  <a:lnTo>
                    <a:pt x="480" y="515"/>
                  </a:lnTo>
                  <a:lnTo>
                    <a:pt x="471" y="501"/>
                  </a:lnTo>
                  <a:lnTo>
                    <a:pt x="484" y="508"/>
                  </a:lnTo>
                  <a:lnTo>
                    <a:pt x="484" y="489"/>
                  </a:lnTo>
                  <a:lnTo>
                    <a:pt x="492" y="477"/>
                  </a:lnTo>
                  <a:lnTo>
                    <a:pt x="498" y="483"/>
                  </a:lnTo>
                  <a:lnTo>
                    <a:pt x="513" y="483"/>
                  </a:lnTo>
                  <a:lnTo>
                    <a:pt x="527" y="493"/>
                  </a:lnTo>
                  <a:lnTo>
                    <a:pt x="544" y="470"/>
                  </a:lnTo>
                  <a:lnTo>
                    <a:pt x="558" y="477"/>
                  </a:lnTo>
                  <a:lnTo>
                    <a:pt x="544" y="508"/>
                  </a:lnTo>
                  <a:lnTo>
                    <a:pt x="554" y="550"/>
                  </a:lnTo>
                  <a:lnTo>
                    <a:pt x="584" y="575"/>
                  </a:lnTo>
                  <a:lnTo>
                    <a:pt x="584" y="581"/>
                  </a:lnTo>
                  <a:lnTo>
                    <a:pt x="575" y="602"/>
                  </a:lnTo>
                  <a:lnTo>
                    <a:pt x="577" y="611"/>
                  </a:lnTo>
                  <a:lnTo>
                    <a:pt x="621" y="629"/>
                  </a:lnTo>
                  <a:lnTo>
                    <a:pt x="632" y="656"/>
                  </a:lnTo>
                  <a:lnTo>
                    <a:pt x="671" y="639"/>
                  </a:lnTo>
                  <a:lnTo>
                    <a:pt x="717" y="629"/>
                  </a:lnTo>
                  <a:lnTo>
                    <a:pt x="750" y="708"/>
                  </a:lnTo>
                  <a:lnTo>
                    <a:pt x="763" y="745"/>
                  </a:lnTo>
                  <a:lnTo>
                    <a:pt x="751" y="754"/>
                  </a:lnTo>
                  <a:lnTo>
                    <a:pt x="746" y="768"/>
                  </a:lnTo>
                  <a:lnTo>
                    <a:pt x="779" y="779"/>
                  </a:lnTo>
                  <a:lnTo>
                    <a:pt x="789" y="795"/>
                  </a:lnTo>
                  <a:lnTo>
                    <a:pt x="835" y="779"/>
                  </a:lnTo>
                  <a:lnTo>
                    <a:pt x="848" y="795"/>
                  </a:lnTo>
                  <a:lnTo>
                    <a:pt x="882" y="776"/>
                  </a:lnTo>
                  <a:lnTo>
                    <a:pt x="904" y="771"/>
                  </a:lnTo>
                  <a:lnTo>
                    <a:pt x="930" y="777"/>
                  </a:lnTo>
                  <a:lnTo>
                    <a:pt x="989" y="777"/>
                  </a:lnTo>
                  <a:lnTo>
                    <a:pt x="977" y="764"/>
                  </a:lnTo>
                  <a:lnTo>
                    <a:pt x="977" y="741"/>
                  </a:lnTo>
                  <a:lnTo>
                    <a:pt x="984" y="726"/>
                  </a:lnTo>
                  <a:lnTo>
                    <a:pt x="984" y="714"/>
                  </a:lnTo>
                  <a:lnTo>
                    <a:pt x="967" y="702"/>
                  </a:lnTo>
                  <a:lnTo>
                    <a:pt x="1004" y="698"/>
                  </a:lnTo>
                  <a:lnTo>
                    <a:pt x="1039" y="702"/>
                  </a:lnTo>
                  <a:lnTo>
                    <a:pt x="1047" y="714"/>
                  </a:lnTo>
                  <a:lnTo>
                    <a:pt x="1071" y="708"/>
                  </a:lnTo>
                  <a:lnTo>
                    <a:pt x="1055" y="673"/>
                  </a:lnTo>
                  <a:lnTo>
                    <a:pt x="1073" y="669"/>
                  </a:lnTo>
                  <a:lnTo>
                    <a:pt x="1166" y="683"/>
                  </a:lnTo>
                  <a:lnTo>
                    <a:pt x="1241" y="691"/>
                  </a:lnTo>
                  <a:lnTo>
                    <a:pt x="1297" y="719"/>
                  </a:lnTo>
                  <a:lnTo>
                    <a:pt x="1327" y="719"/>
                  </a:lnTo>
                  <a:lnTo>
                    <a:pt x="1336" y="753"/>
                  </a:lnTo>
                  <a:lnTo>
                    <a:pt x="1358" y="683"/>
                  </a:lnTo>
                  <a:lnTo>
                    <a:pt x="1327" y="607"/>
                  </a:lnTo>
                  <a:lnTo>
                    <a:pt x="1422" y="581"/>
                  </a:lnTo>
                  <a:lnTo>
                    <a:pt x="1436" y="539"/>
                  </a:lnTo>
                  <a:lnTo>
                    <a:pt x="1448" y="477"/>
                  </a:lnTo>
                  <a:lnTo>
                    <a:pt x="1545" y="483"/>
                  </a:lnTo>
                  <a:lnTo>
                    <a:pt x="1561" y="408"/>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21" name="Freeform 492"/>
            <p:cNvSpPr/>
            <p:nvPr/>
          </p:nvSpPr>
          <p:spPr bwMode="auto">
            <a:xfrm>
              <a:off x="5262659" y="2937378"/>
              <a:ext cx="336949" cy="224360"/>
            </a:xfrm>
            <a:custGeom>
              <a:avLst/>
              <a:gdLst>
                <a:gd name="T0" fmla="*/ 1 w 697"/>
                <a:gd name="T1" fmla="*/ 5 h 492"/>
                <a:gd name="T2" fmla="*/ 2 w 697"/>
                <a:gd name="T3" fmla="*/ 4 h 492"/>
                <a:gd name="T4" fmla="*/ 2 w 697"/>
                <a:gd name="T5" fmla="*/ 4 h 492"/>
                <a:gd name="T6" fmla="*/ 3 w 697"/>
                <a:gd name="T7" fmla="*/ 4 h 492"/>
                <a:gd name="T8" fmla="*/ 4 w 697"/>
                <a:gd name="T9" fmla="*/ 4 h 492"/>
                <a:gd name="T10" fmla="*/ 4 w 697"/>
                <a:gd name="T11" fmla="*/ 5 h 492"/>
                <a:gd name="T12" fmla="*/ 4 w 697"/>
                <a:gd name="T13" fmla="*/ 5 h 492"/>
                <a:gd name="T14" fmla="*/ 5 w 697"/>
                <a:gd name="T15" fmla="*/ 7 h 492"/>
                <a:gd name="T16" fmla="*/ 5 w 697"/>
                <a:gd name="T17" fmla="*/ 6 h 492"/>
                <a:gd name="T18" fmla="*/ 6 w 697"/>
                <a:gd name="T19" fmla="*/ 7 h 492"/>
                <a:gd name="T20" fmla="*/ 8 w 697"/>
                <a:gd name="T21" fmla="*/ 8 h 492"/>
                <a:gd name="T22" fmla="*/ 9 w 697"/>
                <a:gd name="T23" fmla="*/ 9 h 492"/>
                <a:gd name="T24" fmla="*/ 10 w 697"/>
                <a:gd name="T25" fmla="*/ 10 h 492"/>
                <a:gd name="T26" fmla="*/ 11 w 697"/>
                <a:gd name="T27" fmla="*/ 11 h 492"/>
                <a:gd name="T28" fmla="*/ 12 w 697"/>
                <a:gd name="T29" fmla="*/ 10 h 492"/>
                <a:gd name="T30" fmla="*/ 12 w 697"/>
                <a:gd name="T31" fmla="*/ 9 h 492"/>
                <a:gd name="T32" fmla="*/ 11 w 697"/>
                <a:gd name="T33" fmla="*/ 7 h 492"/>
                <a:gd name="T34" fmla="*/ 12 w 697"/>
                <a:gd name="T35" fmla="*/ 7 h 492"/>
                <a:gd name="T36" fmla="*/ 14 w 697"/>
                <a:gd name="T37" fmla="*/ 7 h 492"/>
                <a:gd name="T38" fmla="*/ 16 w 697"/>
                <a:gd name="T39" fmla="*/ 7 h 492"/>
                <a:gd name="T40" fmla="*/ 16 w 697"/>
                <a:gd name="T41" fmla="*/ 6 h 492"/>
                <a:gd name="T42" fmla="*/ 13 w 697"/>
                <a:gd name="T43" fmla="*/ 6 h 492"/>
                <a:gd name="T44" fmla="*/ 12 w 697"/>
                <a:gd name="T45" fmla="*/ 6 h 492"/>
                <a:gd name="T46" fmla="*/ 11 w 697"/>
                <a:gd name="T47" fmla="*/ 7 h 492"/>
                <a:gd name="T48" fmla="*/ 10 w 697"/>
                <a:gd name="T49" fmla="*/ 6 h 492"/>
                <a:gd name="T50" fmla="*/ 9 w 697"/>
                <a:gd name="T51" fmla="*/ 7 h 492"/>
                <a:gd name="T52" fmla="*/ 9 w 697"/>
                <a:gd name="T53" fmla="*/ 6 h 492"/>
                <a:gd name="T54" fmla="*/ 9 w 697"/>
                <a:gd name="T55" fmla="*/ 5 h 492"/>
                <a:gd name="T56" fmla="*/ 9 w 697"/>
                <a:gd name="T57" fmla="*/ 4 h 492"/>
                <a:gd name="T58" fmla="*/ 6 w 697"/>
                <a:gd name="T59" fmla="*/ 3 h 492"/>
                <a:gd name="T60" fmla="*/ 5 w 697"/>
                <a:gd name="T61" fmla="*/ 2 h 492"/>
                <a:gd name="T62" fmla="*/ 3 w 697"/>
                <a:gd name="T63" fmla="*/ 3 h 492"/>
                <a:gd name="T64" fmla="*/ 2 w 697"/>
                <a:gd name="T65" fmla="*/ 1 h 492"/>
                <a:gd name="T66" fmla="*/ 2 w 697"/>
                <a:gd name="T67" fmla="*/ 0 h 492"/>
                <a:gd name="T68" fmla="*/ 1 w 697"/>
                <a:gd name="T69" fmla="*/ 5 h 4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97"/>
                <a:gd name="T106" fmla="*/ 0 h 492"/>
                <a:gd name="T107" fmla="*/ 697 w 697"/>
                <a:gd name="T108" fmla="*/ 492 h 49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97" h="492">
                  <a:moveTo>
                    <a:pt x="49" y="226"/>
                  </a:moveTo>
                  <a:lnTo>
                    <a:pt x="65" y="221"/>
                  </a:lnTo>
                  <a:lnTo>
                    <a:pt x="72" y="202"/>
                  </a:lnTo>
                  <a:lnTo>
                    <a:pt x="81" y="184"/>
                  </a:lnTo>
                  <a:lnTo>
                    <a:pt x="98" y="193"/>
                  </a:lnTo>
                  <a:lnTo>
                    <a:pt x="94" y="168"/>
                  </a:lnTo>
                  <a:lnTo>
                    <a:pt x="112" y="158"/>
                  </a:lnTo>
                  <a:lnTo>
                    <a:pt x="124" y="176"/>
                  </a:lnTo>
                  <a:lnTo>
                    <a:pt x="141" y="176"/>
                  </a:lnTo>
                  <a:lnTo>
                    <a:pt x="158" y="187"/>
                  </a:lnTo>
                  <a:lnTo>
                    <a:pt x="168" y="193"/>
                  </a:lnTo>
                  <a:lnTo>
                    <a:pt x="168" y="199"/>
                  </a:lnTo>
                  <a:lnTo>
                    <a:pt x="169" y="214"/>
                  </a:lnTo>
                  <a:lnTo>
                    <a:pt x="189" y="221"/>
                  </a:lnTo>
                  <a:lnTo>
                    <a:pt x="189" y="244"/>
                  </a:lnTo>
                  <a:lnTo>
                    <a:pt x="205" y="276"/>
                  </a:lnTo>
                  <a:lnTo>
                    <a:pt x="225" y="280"/>
                  </a:lnTo>
                  <a:lnTo>
                    <a:pt x="230" y="272"/>
                  </a:lnTo>
                  <a:lnTo>
                    <a:pt x="251" y="258"/>
                  </a:lnTo>
                  <a:lnTo>
                    <a:pt x="270" y="276"/>
                  </a:lnTo>
                  <a:lnTo>
                    <a:pt x="290" y="306"/>
                  </a:lnTo>
                  <a:lnTo>
                    <a:pt x="325" y="344"/>
                  </a:lnTo>
                  <a:lnTo>
                    <a:pt x="383" y="360"/>
                  </a:lnTo>
                  <a:lnTo>
                    <a:pt x="386" y="384"/>
                  </a:lnTo>
                  <a:lnTo>
                    <a:pt x="423" y="400"/>
                  </a:lnTo>
                  <a:lnTo>
                    <a:pt x="440" y="425"/>
                  </a:lnTo>
                  <a:lnTo>
                    <a:pt x="427" y="491"/>
                  </a:lnTo>
                  <a:lnTo>
                    <a:pt x="459" y="492"/>
                  </a:lnTo>
                  <a:lnTo>
                    <a:pt x="485" y="457"/>
                  </a:lnTo>
                  <a:lnTo>
                    <a:pt x="498" y="440"/>
                  </a:lnTo>
                  <a:lnTo>
                    <a:pt x="507" y="421"/>
                  </a:lnTo>
                  <a:lnTo>
                    <a:pt x="501" y="387"/>
                  </a:lnTo>
                  <a:lnTo>
                    <a:pt x="473" y="373"/>
                  </a:lnTo>
                  <a:lnTo>
                    <a:pt x="481" y="314"/>
                  </a:lnTo>
                  <a:lnTo>
                    <a:pt x="505" y="290"/>
                  </a:lnTo>
                  <a:lnTo>
                    <a:pt x="527" y="298"/>
                  </a:lnTo>
                  <a:lnTo>
                    <a:pt x="579" y="287"/>
                  </a:lnTo>
                  <a:lnTo>
                    <a:pt x="586" y="311"/>
                  </a:lnTo>
                  <a:lnTo>
                    <a:pt x="614" y="310"/>
                  </a:lnTo>
                  <a:lnTo>
                    <a:pt x="680" y="306"/>
                  </a:lnTo>
                  <a:lnTo>
                    <a:pt x="697" y="276"/>
                  </a:lnTo>
                  <a:lnTo>
                    <a:pt x="680" y="261"/>
                  </a:lnTo>
                  <a:lnTo>
                    <a:pt x="637" y="261"/>
                  </a:lnTo>
                  <a:lnTo>
                    <a:pt x="566" y="261"/>
                  </a:lnTo>
                  <a:lnTo>
                    <a:pt x="538" y="261"/>
                  </a:lnTo>
                  <a:lnTo>
                    <a:pt x="510" y="256"/>
                  </a:lnTo>
                  <a:lnTo>
                    <a:pt x="462" y="280"/>
                  </a:lnTo>
                  <a:lnTo>
                    <a:pt x="457" y="276"/>
                  </a:lnTo>
                  <a:lnTo>
                    <a:pt x="449" y="264"/>
                  </a:lnTo>
                  <a:lnTo>
                    <a:pt x="426" y="272"/>
                  </a:lnTo>
                  <a:lnTo>
                    <a:pt x="403" y="280"/>
                  </a:lnTo>
                  <a:lnTo>
                    <a:pt x="398" y="275"/>
                  </a:lnTo>
                  <a:lnTo>
                    <a:pt x="394" y="264"/>
                  </a:lnTo>
                  <a:lnTo>
                    <a:pt x="365" y="256"/>
                  </a:lnTo>
                  <a:lnTo>
                    <a:pt x="360" y="253"/>
                  </a:lnTo>
                  <a:lnTo>
                    <a:pt x="364" y="239"/>
                  </a:lnTo>
                  <a:lnTo>
                    <a:pt x="378" y="230"/>
                  </a:lnTo>
                  <a:lnTo>
                    <a:pt x="360" y="183"/>
                  </a:lnTo>
                  <a:lnTo>
                    <a:pt x="331" y="114"/>
                  </a:lnTo>
                  <a:lnTo>
                    <a:pt x="247" y="137"/>
                  </a:lnTo>
                  <a:lnTo>
                    <a:pt x="230" y="114"/>
                  </a:lnTo>
                  <a:lnTo>
                    <a:pt x="191" y="96"/>
                  </a:lnTo>
                  <a:lnTo>
                    <a:pt x="158" y="123"/>
                  </a:lnTo>
                  <a:lnTo>
                    <a:pt x="126" y="116"/>
                  </a:lnTo>
                  <a:lnTo>
                    <a:pt x="89" y="87"/>
                  </a:lnTo>
                  <a:lnTo>
                    <a:pt x="83" y="51"/>
                  </a:lnTo>
                  <a:lnTo>
                    <a:pt x="85" y="26"/>
                  </a:lnTo>
                  <a:lnTo>
                    <a:pt x="83" y="0"/>
                  </a:lnTo>
                  <a:lnTo>
                    <a:pt x="0" y="51"/>
                  </a:lnTo>
                  <a:lnTo>
                    <a:pt x="49" y="226"/>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22" name="Freeform 493"/>
            <p:cNvSpPr/>
            <p:nvPr/>
          </p:nvSpPr>
          <p:spPr bwMode="auto">
            <a:xfrm>
              <a:off x="5220541" y="3010575"/>
              <a:ext cx="256081" cy="195719"/>
            </a:xfrm>
            <a:custGeom>
              <a:avLst/>
              <a:gdLst>
                <a:gd name="T0" fmla="*/ 0 w 534"/>
                <a:gd name="T1" fmla="*/ 1 h 433"/>
                <a:gd name="T2" fmla="*/ 0 w 534"/>
                <a:gd name="T3" fmla="*/ 3 h 433"/>
                <a:gd name="T4" fmla="*/ 1 w 534"/>
                <a:gd name="T5" fmla="*/ 2 h 433"/>
                <a:gd name="T6" fmla="*/ 2 w 534"/>
                <a:gd name="T7" fmla="*/ 3 h 433"/>
                <a:gd name="T8" fmla="*/ 1 w 534"/>
                <a:gd name="T9" fmla="*/ 3 h 433"/>
                <a:gd name="T10" fmla="*/ 0 w 534"/>
                <a:gd name="T11" fmla="*/ 3 h 433"/>
                <a:gd name="T12" fmla="*/ 0 w 534"/>
                <a:gd name="T13" fmla="*/ 4 h 433"/>
                <a:gd name="T14" fmla="*/ 0 w 534"/>
                <a:gd name="T15" fmla="*/ 4 h 433"/>
                <a:gd name="T16" fmla="*/ 1 w 534"/>
                <a:gd name="T17" fmla="*/ 5 h 433"/>
                <a:gd name="T18" fmla="*/ 1 w 534"/>
                <a:gd name="T19" fmla="*/ 5 h 433"/>
                <a:gd name="T20" fmla="*/ 1 w 534"/>
                <a:gd name="T21" fmla="*/ 5 h 433"/>
                <a:gd name="T22" fmla="*/ 1 w 534"/>
                <a:gd name="T23" fmla="*/ 7 h 433"/>
                <a:gd name="T24" fmla="*/ 3 w 534"/>
                <a:gd name="T25" fmla="*/ 7 h 433"/>
                <a:gd name="T26" fmla="*/ 4 w 534"/>
                <a:gd name="T27" fmla="*/ 6 h 433"/>
                <a:gd name="T28" fmla="*/ 6 w 534"/>
                <a:gd name="T29" fmla="*/ 7 h 433"/>
                <a:gd name="T30" fmla="*/ 7 w 534"/>
                <a:gd name="T31" fmla="*/ 8 h 433"/>
                <a:gd name="T32" fmla="*/ 7 w 534"/>
                <a:gd name="T33" fmla="*/ 9 h 433"/>
                <a:gd name="T34" fmla="*/ 7 w 534"/>
                <a:gd name="T35" fmla="*/ 9 h 433"/>
                <a:gd name="T36" fmla="*/ 9 w 534"/>
                <a:gd name="T37" fmla="*/ 10 h 433"/>
                <a:gd name="T38" fmla="*/ 11 w 534"/>
                <a:gd name="T39" fmla="*/ 7 h 433"/>
                <a:gd name="T40" fmla="*/ 12 w 534"/>
                <a:gd name="T41" fmla="*/ 7 h 433"/>
                <a:gd name="T42" fmla="*/ 12 w 534"/>
                <a:gd name="T43" fmla="*/ 7 h 433"/>
                <a:gd name="T44" fmla="*/ 12 w 534"/>
                <a:gd name="T45" fmla="*/ 6 h 433"/>
                <a:gd name="T46" fmla="*/ 12 w 534"/>
                <a:gd name="T47" fmla="*/ 5 h 433"/>
                <a:gd name="T48" fmla="*/ 11 w 534"/>
                <a:gd name="T49" fmla="*/ 5 h 433"/>
                <a:gd name="T50" fmla="*/ 11 w 534"/>
                <a:gd name="T51" fmla="*/ 5 h 433"/>
                <a:gd name="T52" fmla="*/ 10 w 534"/>
                <a:gd name="T53" fmla="*/ 4 h 433"/>
                <a:gd name="T54" fmla="*/ 9 w 534"/>
                <a:gd name="T55" fmla="*/ 3 h 433"/>
                <a:gd name="T56" fmla="*/ 9 w 534"/>
                <a:gd name="T57" fmla="*/ 3 h 433"/>
                <a:gd name="T58" fmla="*/ 8 w 534"/>
                <a:gd name="T59" fmla="*/ 2 h 433"/>
                <a:gd name="T60" fmla="*/ 7 w 534"/>
                <a:gd name="T61" fmla="*/ 3 h 433"/>
                <a:gd name="T62" fmla="*/ 7 w 534"/>
                <a:gd name="T63" fmla="*/ 3 h 433"/>
                <a:gd name="T64" fmla="*/ 7 w 534"/>
                <a:gd name="T65" fmla="*/ 3 h 433"/>
                <a:gd name="T66" fmla="*/ 7 w 534"/>
                <a:gd name="T67" fmla="*/ 2 h 433"/>
                <a:gd name="T68" fmla="*/ 7 w 534"/>
                <a:gd name="T69" fmla="*/ 1 h 433"/>
                <a:gd name="T70" fmla="*/ 6 w 534"/>
                <a:gd name="T71" fmla="*/ 1 h 433"/>
                <a:gd name="T72" fmla="*/ 6 w 534"/>
                <a:gd name="T73" fmla="*/ 1 h 433"/>
                <a:gd name="T74" fmla="*/ 5 w 534"/>
                <a:gd name="T75" fmla="*/ 0 h 433"/>
                <a:gd name="T76" fmla="*/ 5 w 534"/>
                <a:gd name="T77" fmla="*/ 0 h 433"/>
                <a:gd name="T78" fmla="*/ 5 w 534"/>
                <a:gd name="T79" fmla="*/ 0 h 433"/>
                <a:gd name="T80" fmla="*/ 4 w 534"/>
                <a:gd name="T81" fmla="*/ 0 h 433"/>
                <a:gd name="T82" fmla="*/ 5 w 534"/>
                <a:gd name="T83" fmla="*/ 1 h 433"/>
                <a:gd name="T84" fmla="*/ 4 w 534"/>
                <a:gd name="T85" fmla="*/ 1 h 433"/>
                <a:gd name="T86" fmla="*/ 4 w 534"/>
                <a:gd name="T87" fmla="*/ 1 h 433"/>
                <a:gd name="T88" fmla="*/ 4 w 534"/>
                <a:gd name="T89" fmla="*/ 1 h 433"/>
                <a:gd name="T90" fmla="*/ 3 w 534"/>
                <a:gd name="T91" fmla="*/ 1 h 433"/>
                <a:gd name="T92" fmla="*/ 3 w 534"/>
                <a:gd name="T93" fmla="*/ 1 h 433"/>
                <a:gd name="T94" fmla="*/ 2 w 534"/>
                <a:gd name="T95" fmla="*/ 2 h 433"/>
                <a:gd name="T96" fmla="*/ 2 w 534"/>
                <a:gd name="T97" fmla="*/ 1 h 433"/>
                <a:gd name="T98" fmla="*/ 1 w 534"/>
                <a:gd name="T99" fmla="*/ 1 h 433"/>
                <a:gd name="T100" fmla="*/ 0 w 534"/>
                <a:gd name="T101" fmla="*/ 1 h 43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34"/>
                <a:gd name="T154" fmla="*/ 0 h 433"/>
                <a:gd name="T155" fmla="*/ 534 w 534"/>
                <a:gd name="T156" fmla="*/ 433 h 43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34" h="433">
                  <a:moveTo>
                    <a:pt x="0" y="63"/>
                  </a:moveTo>
                  <a:lnTo>
                    <a:pt x="4" y="118"/>
                  </a:lnTo>
                  <a:lnTo>
                    <a:pt x="32" y="86"/>
                  </a:lnTo>
                  <a:lnTo>
                    <a:pt x="72" y="129"/>
                  </a:lnTo>
                  <a:lnTo>
                    <a:pt x="53" y="156"/>
                  </a:lnTo>
                  <a:lnTo>
                    <a:pt x="7" y="130"/>
                  </a:lnTo>
                  <a:lnTo>
                    <a:pt x="1" y="168"/>
                  </a:lnTo>
                  <a:lnTo>
                    <a:pt x="7" y="191"/>
                  </a:lnTo>
                  <a:lnTo>
                    <a:pt x="32" y="196"/>
                  </a:lnTo>
                  <a:lnTo>
                    <a:pt x="22" y="221"/>
                  </a:lnTo>
                  <a:lnTo>
                    <a:pt x="41" y="238"/>
                  </a:lnTo>
                  <a:lnTo>
                    <a:pt x="41" y="314"/>
                  </a:lnTo>
                  <a:lnTo>
                    <a:pt x="115" y="292"/>
                  </a:lnTo>
                  <a:lnTo>
                    <a:pt x="157" y="269"/>
                  </a:lnTo>
                  <a:lnTo>
                    <a:pt x="250" y="320"/>
                  </a:lnTo>
                  <a:lnTo>
                    <a:pt x="311" y="352"/>
                  </a:lnTo>
                  <a:lnTo>
                    <a:pt x="322" y="366"/>
                  </a:lnTo>
                  <a:lnTo>
                    <a:pt x="328" y="405"/>
                  </a:lnTo>
                  <a:lnTo>
                    <a:pt x="382" y="433"/>
                  </a:lnTo>
                  <a:lnTo>
                    <a:pt x="466" y="329"/>
                  </a:lnTo>
                  <a:lnTo>
                    <a:pt x="519" y="329"/>
                  </a:lnTo>
                  <a:lnTo>
                    <a:pt x="528" y="286"/>
                  </a:lnTo>
                  <a:lnTo>
                    <a:pt x="534" y="268"/>
                  </a:lnTo>
                  <a:lnTo>
                    <a:pt x="517" y="240"/>
                  </a:lnTo>
                  <a:lnTo>
                    <a:pt x="478" y="223"/>
                  </a:lnTo>
                  <a:lnTo>
                    <a:pt x="472" y="202"/>
                  </a:lnTo>
                  <a:lnTo>
                    <a:pt x="417" y="186"/>
                  </a:lnTo>
                  <a:lnTo>
                    <a:pt x="382" y="148"/>
                  </a:lnTo>
                  <a:lnTo>
                    <a:pt x="371" y="122"/>
                  </a:lnTo>
                  <a:lnTo>
                    <a:pt x="343" y="98"/>
                  </a:lnTo>
                  <a:lnTo>
                    <a:pt x="327" y="113"/>
                  </a:lnTo>
                  <a:lnTo>
                    <a:pt x="317" y="122"/>
                  </a:lnTo>
                  <a:lnTo>
                    <a:pt x="297" y="118"/>
                  </a:lnTo>
                  <a:lnTo>
                    <a:pt x="281" y="86"/>
                  </a:lnTo>
                  <a:lnTo>
                    <a:pt x="281" y="63"/>
                  </a:lnTo>
                  <a:lnTo>
                    <a:pt x="261" y="56"/>
                  </a:lnTo>
                  <a:lnTo>
                    <a:pt x="256" y="35"/>
                  </a:lnTo>
                  <a:lnTo>
                    <a:pt x="233" y="18"/>
                  </a:lnTo>
                  <a:lnTo>
                    <a:pt x="216" y="18"/>
                  </a:lnTo>
                  <a:lnTo>
                    <a:pt x="204" y="0"/>
                  </a:lnTo>
                  <a:lnTo>
                    <a:pt x="186" y="10"/>
                  </a:lnTo>
                  <a:lnTo>
                    <a:pt x="192" y="35"/>
                  </a:lnTo>
                  <a:lnTo>
                    <a:pt x="182" y="31"/>
                  </a:lnTo>
                  <a:lnTo>
                    <a:pt x="173" y="26"/>
                  </a:lnTo>
                  <a:lnTo>
                    <a:pt x="157" y="63"/>
                  </a:lnTo>
                  <a:lnTo>
                    <a:pt x="136" y="68"/>
                  </a:lnTo>
                  <a:lnTo>
                    <a:pt x="115" y="61"/>
                  </a:lnTo>
                  <a:lnTo>
                    <a:pt x="101" y="80"/>
                  </a:lnTo>
                  <a:lnTo>
                    <a:pt x="84" y="63"/>
                  </a:lnTo>
                  <a:lnTo>
                    <a:pt x="57" y="46"/>
                  </a:lnTo>
                  <a:lnTo>
                    <a:pt x="0" y="63"/>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23" name="Freeform 494"/>
            <p:cNvSpPr/>
            <p:nvPr/>
          </p:nvSpPr>
          <p:spPr bwMode="auto">
            <a:xfrm>
              <a:off x="5506949" y="3008981"/>
              <a:ext cx="213963" cy="98655"/>
            </a:xfrm>
            <a:custGeom>
              <a:avLst/>
              <a:gdLst>
                <a:gd name="T0" fmla="*/ 3 w 444"/>
                <a:gd name="T1" fmla="*/ 3 h 219"/>
                <a:gd name="T2" fmla="*/ 2 w 444"/>
                <a:gd name="T3" fmla="*/ 3 h 219"/>
                <a:gd name="T4" fmla="*/ 0 w 444"/>
                <a:gd name="T5" fmla="*/ 4 h 219"/>
                <a:gd name="T6" fmla="*/ 0 w 444"/>
                <a:gd name="T7" fmla="*/ 4 h 219"/>
                <a:gd name="T8" fmla="*/ 0 w 444"/>
                <a:gd name="T9" fmla="*/ 5 h 219"/>
                <a:gd name="T10" fmla="*/ 1 w 444"/>
                <a:gd name="T11" fmla="*/ 5 h 219"/>
                <a:gd name="T12" fmla="*/ 3 w 444"/>
                <a:gd name="T13" fmla="*/ 5 h 219"/>
                <a:gd name="T14" fmla="*/ 4 w 444"/>
                <a:gd name="T15" fmla="*/ 5 h 219"/>
                <a:gd name="T16" fmla="*/ 5 w 444"/>
                <a:gd name="T17" fmla="*/ 5 h 219"/>
                <a:gd name="T18" fmla="*/ 5 w 444"/>
                <a:gd name="T19" fmla="*/ 4 h 219"/>
                <a:gd name="T20" fmla="*/ 6 w 444"/>
                <a:gd name="T21" fmla="*/ 4 h 219"/>
                <a:gd name="T22" fmla="*/ 7 w 444"/>
                <a:gd name="T23" fmla="*/ 4 h 219"/>
                <a:gd name="T24" fmla="*/ 7 w 444"/>
                <a:gd name="T25" fmla="*/ 4 h 219"/>
                <a:gd name="T26" fmla="*/ 9 w 444"/>
                <a:gd name="T27" fmla="*/ 3 h 219"/>
                <a:gd name="T28" fmla="*/ 10 w 444"/>
                <a:gd name="T29" fmla="*/ 2 h 219"/>
                <a:gd name="T30" fmla="*/ 10 w 444"/>
                <a:gd name="T31" fmla="*/ 2 h 219"/>
                <a:gd name="T32" fmla="*/ 10 w 444"/>
                <a:gd name="T33" fmla="*/ 1 h 219"/>
                <a:gd name="T34" fmla="*/ 9 w 444"/>
                <a:gd name="T35" fmla="*/ 1 h 219"/>
                <a:gd name="T36" fmla="*/ 9 w 444"/>
                <a:gd name="T37" fmla="*/ 1 h 219"/>
                <a:gd name="T38" fmla="*/ 8 w 444"/>
                <a:gd name="T39" fmla="*/ 1 h 219"/>
                <a:gd name="T40" fmla="*/ 7 w 444"/>
                <a:gd name="T41" fmla="*/ 0 h 219"/>
                <a:gd name="T42" fmla="*/ 4 w 444"/>
                <a:gd name="T43" fmla="*/ 0 h 219"/>
                <a:gd name="T44" fmla="*/ 4 w 444"/>
                <a:gd name="T45" fmla="*/ 0 h 219"/>
                <a:gd name="T46" fmla="*/ 4 w 444"/>
                <a:gd name="T47" fmla="*/ 1 h 219"/>
                <a:gd name="T48" fmla="*/ 4 w 444"/>
                <a:gd name="T49" fmla="*/ 1 h 219"/>
                <a:gd name="T50" fmla="*/ 4 w 444"/>
                <a:gd name="T51" fmla="*/ 1 h 219"/>
                <a:gd name="T52" fmla="*/ 3 w 444"/>
                <a:gd name="T53" fmla="*/ 1 h 219"/>
                <a:gd name="T54" fmla="*/ 3 w 444"/>
                <a:gd name="T55" fmla="*/ 1 h 219"/>
                <a:gd name="T56" fmla="*/ 2 w 444"/>
                <a:gd name="T57" fmla="*/ 1 h 219"/>
                <a:gd name="T58" fmla="*/ 2 w 444"/>
                <a:gd name="T59" fmla="*/ 1 h 219"/>
                <a:gd name="T60" fmla="*/ 2 w 444"/>
                <a:gd name="T61" fmla="*/ 1 h 219"/>
                <a:gd name="T62" fmla="*/ 2 w 444"/>
                <a:gd name="T63" fmla="*/ 2 h 219"/>
                <a:gd name="T64" fmla="*/ 2 w 444"/>
                <a:gd name="T65" fmla="*/ 2 h 219"/>
                <a:gd name="T66" fmla="*/ 2 w 444"/>
                <a:gd name="T67" fmla="*/ 3 h 219"/>
                <a:gd name="T68" fmla="*/ 4 w 444"/>
                <a:gd name="T69" fmla="*/ 3 h 219"/>
                <a:gd name="T70" fmla="*/ 4 w 444"/>
                <a:gd name="T71" fmla="*/ 2 h 219"/>
                <a:gd name="T72" fmla="*/ 5 w 444"/>
                <a:gd name="T73" fmla="*/ 3 h 219"/>
                <a:gd name="T74" fmla="*/ 4 w 444"/>
                <a:gd name="T75" fmla="*/ 3 h 219"/>
                <a:gd name="T76" fmla="*/ 4 w 444"/>
                <a:gd name="T77" fmla="*/ 3 h 219"/>
                <a:gd name="T78" fmla="*/ 3 w 444"/>
                <a:gd name="T79" fmla="*/ 3 h 219"/>
                <a:gd name="T80" fmla="*/ 3 w 444"/>
                <a:gd name="T81" fmla="*/ 3 h 219"/>
                <a:gd name="T82" fmla="*/ 3 w 444"/>
                <a:gd name="T83" fmla="*/ 3 h 21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44"/>
                <a:gd name="T127" fmla="*/ 0 h 219"/>
                <a:gd name="T128" fmla="*/ 444 w 444"/>
                <a:gd name="T129" fmla="*/ 219 h 21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44" h="219">
                  <a:moveTo>
                    <a:pt x="113" y="156"/>
                  </a:moveTo>
                  <a:lnTo>
                    <a:pt x="81" y="156"/>
                  </a:lnTo>
                  <a:lnTo>
                    <a:pt x="16" y="165"/>
                  </a:lnTo>
                  <a:lnTo>
                    <a:pt x="0" y="190"/>
                  </a:lnTo>
                  <a:lnTo>
                    <a:pt x="16" y="200"/>
                  </a:lnTo>
                  <a:lnTo>
                    <a:pt x="29" y="207"/>
                  </a:lnTo>
                  <a:lnTo>
                    <a:pt x="118" y="206"/>
                  </a:lnTo>
                  <a:lnTo>
                    <a:pt x="179" y="206"/>
                  </a:lnTo>
                  <a:lnTo>
                    <a:pt x="207" y="219"/>
                  </a:lnTo>
                  <a:lnTo>
                    <a:pt x="216" y="192"/>
                  </a:lnTo>
                  <a:lnTo>
                    <a:pt x="242" y="190"/>
                  </a:lnTo>
                  <a:lnTo>
                    <a:pt x="278" y="180"/>
                  </a:lnTo>
                  <a:lnTo>
                    <a:pt x="309" y="172"/>
                  </a:lnTo>
                  <a:lnTo>
                    <a:pt x="363" y="136"/>
                  </a:lnTo>
                  <a:lnTo>
                    <a:pt x="423" y="102"/>
                  </a:lnTo>
                  <a:lnTo>
                    <a:pt x="444" y="84"/>
                  </a:lnTo>
                  <a:lnTo>
                    <a:pt x="436" y="50"/>
                  </a:lnTo>
                  <a:lnTo>
                    <a:pt x="406" y="50"/>
                  </a:lnTo>
                  <a:lnTo>
                    <a:pt x="382" y="35"/>
                  </a:lnTo>
                  <a:lnTo>
                    <a:pt x="349" y="22"/>
                  </a:lnTo>
                  <a:lnTo>
                    <a:pt x="275" y="14"/>
                  </a:lnTo>
                  <a:lnTo>
                    <a:pt x="182" y="0"/>
                  </a:lnTo>
                  <a:lnTo>
                    <a:pt x="165" y="4"/>
                  </a:lnTo>
                  <a:lnTo>
                    <a:pt x="171" y="22"/>
                  </a:lnTo>
                  <a:lnTo>
                    <a:pt x="180" y="39"/>
                  </a:lnTo>
                  <a:lnTo>
                    <a:pt x="156" y="45"/>
                  </a:lnTo>
                  <a:lnTo>
                    <a:pt x="148" y="33"/>
                  </a:lnTo>
                  <a:lnTo>
                    <a:pt x="117" y="29"/>
                  </a:lnTo>
                  <a:lnTo>
                    <a:pt x="76" y="33"/>
                  </a:lnTo>
                  <a:lnTo>
                    <a:pt x="93" y="45"/>
                  </a:lnTo>
                  <a:lnTo>
                    <a:pt x="93" y="57"/>
                  </a:lnTo>
                  <a:lnTo>
                    <a:pt x="86" y="72"/>
                  </a:lnTo>
                  <a:lnTo>
                    <a:pt x="86" y="95"/>
                  </a:lnTo>
                  <a:lnTo>
                    <a:pt x="98" y="108"/>
                  </a:lnTo>
                  <a:lnTo>
                    <a:pt x="156" y="108"/>
                  </a:lnTo>
                  <a:lnTo>
                    <a:pt x="174" y="107"/>
                  </a:lnTo>
                  <a:lnTo>
                    <a:pt x="192" y="126"/>
                  </a:lnTo>
                  <a:lnTo>
                    <a:pt x="173" y="153"/>
                  </a:lnTo>
                  <a:lnTo>
                    <a:pt x="154" y="153"/>
                  </a:lnTo>
                  <a:lnTo>
                    <a:pt x="132" y="152"/>
                  </a:lnTo>
                  <a:lnTo>
                    <a:pt x="123" y="153"/>
                  </a:lnTo>
                  <a:lnTo>
                    <a:pt x="113" y="156"/>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24" name="Freeform 495"/>
            <p:cNvSpPr/>
            <p:nvPr/>
          </p:nvSpPr>
          <p:spPr bwMode="auto">
            <a:xfrm>
              <a:off x="5485047" y="3067858"/>
              <a:ext cx="136465" cy="103429"/>
            </a:xfrm>
            <a:custGeom>
              <a:avLst/>
              <a:gdLst>
                <a:gd name="T0" fmla="*/ 0 w 285"/>
                <a:gd name="T1" fmla="*/ 5 h 227"/>
                <a:gd name="T2" fmla="*/ 0 w 285"/>
                <a:gd name="T3" fmla="*/ 5 h 227"/>
                <a:gd name="T4" fmla="*/ 1 w 285"/>
                <a:gd name="T5" fmla="*/ 5 h 227"/>
                <a:gd name="T6" fmla="*/ 2 w 285"/>
                <a:gd name="T7" fmla="*/ 5 h 227"/>
                <a:gd name="T8" fmla="*/ 3 w 285"/>
                <a:gd name="T9" fmla="*/ 3 h 227"/>
                <a:gd name="T10" fmla="*/ 3 w 285"/>
                <a:gd name="T11" fmla="*/ 4 h 227"/>
                <a:gd name="T12" fmla="*/ 4 w 285"/>
                <a:gd name="T13" fmla="*/ 5 h 227"/>
                <a:gd name="T14" fmla="*/ 5 w 285"/>
                <a:gd name="T15" fmla="*/ 5 h 227"/>
                <a:gd name="T16" fmla="*/ 6 w 285"/>
                <a:gd name="T17" fmla="*/ 5 h 227"/>
                <a:gd name="T18" fmla="*/ 7 w 285"/>
                <a:gd name="T19" fmla="*/ 5 h 227"/>
                <a:gd name="T20" fmla="*/ 7 w 285"/>
                <a:gd name="T21" fmla="*/ 3 h 227"/>
                <a:gd name="T22" fmla="*/ 6 w 285"/>
                <a:gd name="T23" fmla="*/ 3 h 227"/>
                <a:gd name="T24" fmla="*/ 6 w 285"/>
                <a:gd name="T25" fmla="*/ 3 h 227"/>
                <a:gd name="T26" fmla="*/ 6 w 285"/>
                <a:gd name="T27" fmla="*/ 2 h 227"/>
                <a:gd name="T28" fmla="*/ 5 w 285"/>
                <a:gd name="T29" fmla="*/ 2 h 227"/>
                <a:gd name="T30" fmla="*/ 5 w 285"/>
                <a:gd name="T31" fmla="*/ 2 h 227"/>
                <a:gd name="T32" fmla="*/ 3 w 285"/>
                <a:gd name="T33" fmla="*/ 2 h 227"/>
                <a:gd name="T34" fmla="*/ 3 w 285"/>
                <a:gd name="T35" fmla="*/ 2 h 227"/>
                <a:gd name="T36" fmla="*/ 2 w 285"/>
                <a:gd name="T37" fmla="*/ 2 h 227"/>
                <a:gd name="T38" fmla="*/ 1 w 285"/>
                <a:gd name="T39" fmla="*/ 1 h 227"/>
                <a:gd name="T40" fmla="*/ 1 w 285"/>
                <a:gd name="T41" fmla="*/ 1 h 227"/>
                <a:gd name="T42" fmla="*/ 1 w 285"/>
                <a:gd name="T43" fmla="*/ 1 h 227"/>
                <a:gd name="T44" fmla="*/ 1 w 285"/>
                <a:gd name="T45" fmla="*/ 1 h 227"/>
                <a:gd name="T46" fmla="*/ 3 w 285"/>
                <a:gd name="T47" fmla="*/ 1 h 227"/>
                <a:gd name="T48" fmla="*/ 3 w 285"/>
                <a:gd name="T49" fmla="*/ 0 h 227"/>
                <a:gd name="T50" fmla="*/ 2 w 285"/>
                <a:gd name="T51" fmla="*/ 0 h 227"/>
                <a:gd name="T52" fmla="*/ 1 w 285"/>
                <a:gd name="T53" fmla="*/ 0 h 227"/>
                <a:gd name="T54" fmla="*/ 0 w 285"/>
                <a:gd name="T55" fmla="*/ 1 h 227"/>
                <a:gd name="T56" fmla="*/ 0 w 285"/>
                <a:gd name="T57" fmla="*/ 2 h 227"/>
                <a:gd name="T58" fmla="*/ 0 w 285"/>
                <a:gd name="T59" fmla="*/ 2 h 227"/>
                <a:gd name="T60" fmla="*/ 0 w 285"/>
                <a:gd name="T61" fmla="*/ 2 h 227"/>
                <a:gd name="T62" fmla="*/ 1 w 285"/>
                <a:gd name="T63" fmla="*/ 2 h 227"/>
                <a:gd name="T64" fmla="*/ 1 w 285"/>
                <a:gd name="T65" fmla="*/ 3 h 227"/>
                <a:gd name="T66" fmla="*/ 1 w 285"/>
                <a:gd name="T67" fmla="*/ 4 h 227"/>
                <a:gd name="T68" fmla="*/ 1 w 285"/>
                <a:gd name="T69" fmla="*/ 4 h 227"/>
                <a:gd name="T70" fmla="*/ 1 w 285"/>
                <a:gd name="T71" fmla="*/ 4 h 227"/>
                <a:gd name="T72" fmla="*/ 0 w 285"/>
                <a:gd name="T73" fmla="*/ 5 h 22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5"/>
                <a:gd name="T112" fmla="*/ 0 h 227"/>
                <a:gd name="T113" fmla="*/ 285 w 285"/>
                <a:gd name="T114" fmla="*/ 227 h 22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5" h="227">
                  <a:moveTo>
                    <a:pt x="0" y="192"/>
                  </a:moveTo>
                  <a:lnTo>
                    <a:pt x="4" y="201"/>
                  </a:lnTo>
                  <a:lnTo>
                    <a:pt x="27" y="205"/>
                  </a:lnTo>
                  <a:lnTo>
                    <a:pt x="76" y="207"/>
                  </a:lnTo>
                  <a:lnTo>
                    <a:pt x="135" y="138"/>
                  </a:lnTo>
                  <a:lnTo>
                    <a:pt x="150" y="181"/>
                  </a:lnTo>
                  <a:lnTo>
                    <a:pt x="166" y="227"/>
                  </a:lnTo>
                  <a:lnTo>
                    <a:pt x="206" y="209"/>
                  </a:lnTo>
                  <a:lnTo>
                    <a:pt x="243" y="191"/>
                  </a:lnTo>
                  <a:lnTo>
                    <a:pt x="285" y="205"/>
                  </a:lnTo>
                  <a:lnTo>
                    <a:pt x="285" y="139"/>
                  </a:lnTo>
                  <a:lnTo>
                    <a:pt x="258" y="127"/>
                  </a:lnTo>
                  <a:lnTo>
                    <a:pt x="242" y="128"/>
                  </a:lnTo>
                  <a:lnTo>
                    <a:pt x="253" y="85"/>
                  </a:lnTo>
                  <a:lnTo>
                    <a:pt x="218" y="76"/>
                  </a:lnTo>
                  <a:lnTo>
                    <a:pt x="192" y="73"/>
                  </a:lnTo>
                  <a:lnTo>
                    <a:pt x="151" y="73"/>
                  </a:lnTo>
                  <a:lnTo>
                    <a:pt x="121" y="73"/>
                  </a:lnTo>
                  <a:lnTo>
                    <a:pt x="81" y="73"/>
                  </a:lnTo>
                  <a:lnTo>
                    <a:pt x="49" y="66"/>
                  </a:lnTo>
                  <a:lnTo>
                    <a:pt x="45" y="59"/>
                  </a:lnTo>
                  <a:lnTo>
                    <a:pt x="50" y="44"/>
                  </a:lnTo>
                  <a:lnTo>
                    <a:pt x="65" y="32"/>
                  </a:lnTo>
                  <a:lnTo>
                    <a:pt x="119" y="21"/>
                  </a:lnTo>
                  <a:lnTo>
                    <a:pt x="117" y="0"/>
                  </a:lnTo>
                  <a:lnTo>
                    <a:pt x="73" y="7"/>
                  </a:lnTo>
                  <a:lnTo>
                    <a:pt x="40" y="4"/>
                  </a:lnTo>
                  <a:lnTo>
                    <a:pt x="19" y="27"/>
                  </a:lnTo>
                  <a:lnTo>
                    <a:pt x="9" y="73"/>
                  </a:lnTo>
                  <a:lnTo>
                    <a:pt x="11" y="84"/>
                  </a:lnTo>
                  <a:lnTo>
                    <a:pt x="8" y="86"/>
                  </a:lnTo>
                  <a:lnTo>
                    <a:pt x="34" y="97"/>
                  </a:lnTo>
                  <a:lnTo>
                    <a:pt x="47" y="122"/>
                  </a:lnTo>
                  <a:lnTo>
                    <a:pt x="39" y="153"/>
                  </a:lnTo>
                  <a:lnTo>
                    <a:pt x="32" y="155"/>
                  </a:lnTo>
                  <a:lnTo>
                    <a:pt x="25" y="166"/>
                  </a:lnTo>
                  <a:lnTo>
                    <a:pt x="0" y="192"/>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sp>
          <p:nvSpPr>
            <p:cNvPr id="1048825" name="Freeform 496"/>
            <p:cNvSpPr/>
            <p:nvPr/>
          </p:nvSpPr>
          <p:spPr bwMode="auto">
            <a:xfrm>
              <a:off x="6359340" y="3476736"/>
              <a:ext cx="10108" cy="15912"/>
            </a:xfrm>
            <a:custGeom>
              <a:avLst/>
              <a:gdLst>
                <a:gd name="T0" fmla="*/ 0 w 19"/>
                <a:gd name="T1" fmla="*/ 1 h 33"/>
                <a:gd name="T2" fmla="*/ 0 w 19"/>
                <a:gd name="T3" fmla="*/ 0 h 33"/>
                <a:gd name="T4" fmla="*/ 1 w 19"/>
                <a:gd name="T5" fmla="*/ 1 h 33"/>
                <a:gd name="T6" fmla="*/ 0 w 19"/>
                <a:gd name="T7" fmla="*/ 1 h 33"/>
                <a:gd name="T8" fmla="*/ 0 60000 65536"/>
                <a:gd name="T9" fmla="*/ 0 60000 65536"/>
                <a:gd name="T10" fmla="*/ 0 60000 65536"/>
                <a:gd name="T11" fmla="*/ 0 60000 65536"/>
                <a:gd name="T12" fmla="*/ 0 w 19"/>
                <a:gd name="T13" fmla="*/ 0 h 33"/>
                <a:gd name="T14" fmla="*/ 19 w 19"/>
                <a:gd name="T15" fmla="*/ 33 h 33"/>
              </a:gdLst>
              <a:ahLst/>
              <a:cxnLst>
                <a:cxn ang="T8">
                  <a:pos x="T0" y="T1"/>
                </a:cxn>
                <a:cxn ang="T9">
                  <a:pos x="T2" y="T3"/>
                </a:cxn>
                <a:cxn ang="T10">
                  <a:pos x="T4" y="T5"/>
                </a:cxn>
                <a:cxn ang="T11">
                  <a:pos x="T6" y="T7"/>
                </a:cxn>
              </a:cxnLst>
              <a:rect l="T12" t="T13" r="T14" b="T15"/>
              <a:pathLst>
                <a:path w="19" h="33">
                  <a:moveTo>
                    <a:pt x="0" y="33"/>
                  </a:moveTo>
                  <a:lnTo>
                    <a:pt x="11" y="0"/>
                  </a:lnTo>
                  <a:lnTo>
                    <a:pt x="19" y="18"/>
                  </a:lnTo>
                  <a:lnTo>
                    <a:pt x="0" y="33"/>
                  </a:lnTo>
                  <a:close/>
                </a:path>
              </a:pathLst>
            </a:custGeom>
            <a:grpFill/>
            <a:ln w="6350">
              <a:noFill/>
              <a:round/>
              <a:headEnd/>
              <a:tailEnd/>
            </a:ln>
          </p:spPr>
          <p:txBody>
            <a:bodyPr/>
            <a:lstStyle/>
            <a:p>
              <a:pPr eaLnBrk="1" fontAlgn="auto" hangingPunct="1">
                <a:spcBef>
                  <a:spcPts val="0"/>
                </a:spcBef>
                <a:spcAft>
                  <a:spcPts val="0"/>
                </a:spcAft>
              </a:pPr>
              <a:endParaRPr lang="en-US" sz="1800" kern="0">
                <a:solidFill>
                  <a:sysClr val="windowText" lastClr="000000"/>
                </a:solidFill>
                <a:latin typeface="Arial Narrow" pitchFamily="34" charset="0"/>
                <a:ea typeface="宋体" charset="-122"/>
                <a:cs typeface="Arial" pitchFamily="34" charset="0"/>
              </a:endParaRPr>
            </a:p>
          </p:txBody>
        </p:sp>
      </p:grpSp>
      <p:grpSp>
        <p:nvGrpSpPr>
          <p:cNvPr id="24" name="组合 29"/>
          <p:cNvGrpSpPr/>
          <p:nvPr/>
        </p:nvGrpSpPr>
        <p:grpSpPr bwMode="auto">
          <a:xfrm>
            <a:off x="863600" y="2205038"/>
            <a:ext cx="8180388" cy="61912"/>
            <a:chOff x="795338" y="2132856"/>
            <a:chExt cx="7551737" cy="63130"/>
          </a:xfrm>
        </p:grpSpPr>
        <p:pic>
          <p:nvPicPr>
            <p:cNvPr id="2097152" name="Picture 3"/>
            <p:cNvPicPr>
              <a:picLocks noChangeAspect="1" noChangeArrowheads="1"/>
            </p:cNvPicPr>
            <p:nvPr/>
          </p:nvPicPr>
          <p:blipFill>
            <a:blip r:embed="rId2"/>
            <a:srcRect/>
            <a:stretch>
              <a:fillRect/>
            </a:stretch>
          </p:blipFill>
          <p:spPr bwMode="auto">
            <a:xfrm>
              <a:off x="795338" y="2132856"/>
              <a:ext cx="7551737" cy="38100"/>
            </a:xfrm>
            <a:prstGeom prst="rect">
              <a:avLst/>
            </a:prstGeom>
            <a:noFill/>
            <a:ln w="9525">
              <a:noFill/>
              <a:miter lim="800000"/>
              <a:headEnd/>
              <a:tailEnd/>
            </a:ln>
          </p:spPr>
        </p:pic>
        <p:pic>
          <p:nvPicPr>
            <p:cNvPr id="2097153" name="Picture 4"/>
            <p:cNvPicPr>
              <a:picLocks noChangeAspect="1" noChangeArrowheads="1"/>
            </p:cNvPicPr>
            <p:nvPr/>
          </p:nvPicPr>
          <p:blipFill>
            <a:blip r:embed="rId3"/>
            <a:srcRect/>
            <a:stretch>
              <a:fillRect/>
            </a:stretch>
          </p:blipFill>
          <p:spPr bwMode="auto">
            <a:xfrm>
              <a:off x="795338" y="2186461"/>
              <a:ext cx="7551737" cy="9525"/>
            </a:xfrm>
            <a:prstGeom prst="rect">
              <a:avLst/>
            </a:prstGeom>
            <a:noFill/>
            <a:ln w="9525">
              <a:noFill/>
              <a:miter lim="800000"/>
              <a:headEnd/>
              <a:tailEnd/>
            </a:ln>
          </p:spPr>
        </p:pic>
      </p:grpSp>
      <p:grpSp>
        <p:nvGrpSpPr>
          <p:cNvPr id="25" name="组合 33"/>
          <p:cNvGrpSpPr/>
          <p:nvPr/>
        </p:nvGrpSpPr>
        <p:grpSpPr bwMode="auto">
          <a:xfrm rot="10800000">
            <a:off x="1520825" y="4816475"/>
            <a:ext cx="6864350" cy="61913"/>
            <a:chOff x="795338" y="2132856"/>
            <a:chExt cx="7551737" cy="63130"/>
          </a:xfrm>
        </p:grpSpPr>
        <p:pic>
          <p:nvPicPr>
            <p:cNvPr id="2097154" name="Picture 3"/>
            <p:cNvPicPr>
              <a:picLocks noChangeAspect="1" noChangeArrowheads="1"/>
            </p:cNvPicPr>
            <p:nvPr/>
          </p:nvPicPr>
          <p:blipFill>
            <a:blip r:embed="rId2"/>
            <a:srcRect/>
            <a:stretch>
              <a:fillRect/>
            </a:stretch>
          </p:blipFill>
          <p:spPr bwMode="auto">
            <a:xfrm>
              <a:off x="795338" y="2132856"/>
              <a:ext cx="7551737" cy="38100"/>
            </a:xfrm>
            <a:prstGeom prst="rect">
              <a:avLst/>
            </a:prstGeom>
            <a:noFill/>
            <a:ln w="9525">
              <a:noFill/>
              <a:miter lim="800000"/>
              <a:headEnd/>
              <a:tailEnd/>
            </a:ln>
          </p:spPr>
        </p:pic>
        <p:pic>
          <p:nvPicPr>
            <p:cNvPr id="2097155" name="Picture 4"/>
            <p:cNvPicPr>
              <a:picLocks noChangeAspect="1" noChangeArrowheads="1"/>
            </p:cNvPicPr>
            <p:nvPr/>
          </p:nvPicPr>
          <p:blipFill>
            <a:blip r:embed="rId3"/>
            <a:srcRect/>
            <a:stretch>
              <a:fillRect/>
            </a:stretch>
          </p:blipFill>
          <p:spPr bwMode="auto">
            <a:xfrm>
              <a:off x="795338" y="2186461"/>
              <a:ext cx="7551737" cy="9525"/>
            </a:xfrm>
            <a:prstGeom prst="rect">
              <a:avLst/>
            </a:prstGeom>
            <a:noFill/>
            <a:ln w="9525">
              <a:noFill/>
              <a:miter lim="800000"/>
              <a:headEnd/>
              <a:tailEnd/>
            </a:ln>
          </p:spPr>
        </p:pic>
      </p:grpSp>
      <p:sp>
        <p:nvSpPr>
          <p:cNvPr id="1048826" name="标题占位符 1"/>
          <p:cNvSpPr>
            <a:spLocks noGrp="1"/>
          </p:cNvSpPr>
          <p:nvPr>
            <p:ph type="ctrTitle"/>
          </p:nvPr>
        </p:nvSpPr>
        <p:spPr>
          <a:xfrm>
            <a:off x="818621" y="2420938"/>
            <a:ext cx="8268758" cy="1179512"/>
          </a:xfrm>
          <a:prstGeom prst="rect">
            <a:avLst/>
          </a:prstGeom>
        </p:spPr>
        <p:txBody>
          <a:bodyPr/>
          <a:lstStyle>
            <a:lvl1pPr algn="ctr">
              <a:defRPr sz="4200" b="0" smtClean="0">
                <a:solidFill>
                  <a:srgbClr val="0050B4"/>
                </a:solidFill>
                <a:latin typeface="微软雅黑" pitchFamily="34" charset="-122"/>
                <a:ea typeface="微软雅黑" pitchFamily="34" charset="-122"/>
              </a:defRPr>
            </a:lvl1pPr>
          </a:lstStyle>
          <a:p>
            <a:r>
              <a:rPr lang="zh-CN" altLang="en-US" dirty="0"/>
              <a:t>单击此处编辑母版标题样式</a:t>
            </a:r>
          </a:p>
        </p:txBody>
      </p:sp>
      <p:sp>
        <p:nvSpPr>
          <p:cNvPr id="1048827" name="文本占位符 2"/>
          <p:cNvSpPr>
            <a:spLocks noGrp="1"/>
          </p:cNvSpPr>
          <p:nvPr>
            <p:ph type="subTitle" idx="1"/>
          </p:nvPr>
        </p:nvSpPr>
        <p:spPr>
          <a:xfrm>
            <a:off x="1520296" y="3933827"/>
            <a:ext cx="6865408" cy="790575"/>
          </a:xfrm>
          <a:ln algn="ctr"/>
        </p:spPr>
        <p:txBody>
          <a:bodyPr anchor="ctr"/>
          <a:lstStyle>
            <a:lvl1pPr algn="ctr">
              <a:defRPr sz="3400" b="0" smtClean="0">
                <a:solidFill>
                  <a:srgbClr val="0050B4"/>
                </a:solidFill>
                <a:cs typeface="Times New Roman" pitchFamily="18" charset="0"/>
              </a:defRPr>
            </a:lvl1pPr>
          </a:lstStyle>
          <a:p>
            <a:r>
              <a:rPr lang="zh-CN" altLang="en-US" dirty="0"/>
              <a:t>单击此处编辑母版副标题样式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1048831" name="矩形 2"/>
          <p:cNvSpPr/>
          <p:nvPr userDrawn="1"/>
        </p:nvSpPr>
        <p:spPr>
          <a:xfrm flipV="1">
            <a:off x="0" y="582613"/>
            <a:ext cx="9906000" cy="47625"/>
          </a:xfrm>
          <a:prstGeom prst="rect">
            <a:avLst/>
          </a:prstGeom>
          <a:gradFill flip="none" rotWithShape="0">
            <a:gsLst>
              <a:gs pos="0">
                <a:srgbClr val="004EA1"/>
              </a:gs>
              <a:gs pos="70000">
                <a:srgbClr val="C4D6EB"/>
              </a:gs>
              <a:gs pos="100000">
                <a:schemeClr val="bg1"/>
              </a:gs>
              <a:gs pos="100000">
                <a:srgbClr val="FFEBF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5764" tIns="47883" rIns="95764" bIns="47883" anchor="ctr"/>
          <a:lstStyle/>
          <a:p>
            <a:pPr algn="ctr" eaLnBrk="1" fontAlgn="auto" hangingPunct="1">
              <a:spcBef>
                <a:spcPts val="0"/>
              </a:spcBef>
              <a:spcAft>
                <a:spcPts val="0"/>
              </a:spcAft>
            </a:pPr>
            <a:endParaRPr lang="zh-CN" altLang="en-US" sz="1900" dirty="0"/>
          </a:p>
        </p:txBody>
      </p:sp>
      <p:pic>
        <p:nvPicPr>
          <p:cNvPr id="2097157" name="图片 3" descr="政策--.jpg"/>
          <p:cNvPicPr>
            <a:picLocks noChangeAspect="1"/>
          </p:cNvPicPr>
          <p:nvPr userDrawn="1"/>
        </p:nvPicPr>
        <p:blipFill>
          <a:blip r:embed="rId2">
            <a:duotone>
              <a:schemeClr val="accent1">
                <a:shade val="45000"/>
                <a:satMod val="135000"/>
              </a:schemeClr>
              <a:prstClr val="white"/>
            </a:duotone>
          </a:blip>
          <a:srcRect l="769" b="26046"/>
          <a:stretch>
            <a:fillRect/>
          </a:stretch>
        </p:blipFill>
        <p:spPr>
          <a:xfrm>
            <a:off x="0" y="5453881"/>
            <a:ext cx="9906000" cy="1404143"/>
          </a:xfrm>
          <a:prstGeom prst="rect">
            <a:avLst/>
          </a:prstGeom>
        </p:spPr>
      </p:pic>
      <p:pic>
        <p:nvPicPr>
          <p:cNvPr id="2097158" name="图片 8"/>
          <p:cNvPicPr>
            <a:picLocks noChangeAspect="1"/>
          </p:cNvPicPr>
          <p:nvPr userDrawn="1"/>
        </p:nvPicPr>
        <p:blipFill>
          <a:blip r:embed="rId3"/>
          <a:srcRect/>
          <a:stretch>
            <a:fillRect/>
          </a:stretch>
        </p:blipFill>
        <p:spPr bwMode="auto">
          <a:xfrm>
            <a:off x="9117013" y="66675"/>
            <a:ext cx="628650" cy="515938"/>
          </a:xfrm>
          <a:prstGeom prst="rect">
            <a:avLst/>
          </a:prstGeom>
          <a:noFill/>
          <a:ln w="9525">
            <a:noFill/>
            <a:miter lim="800000"/>
            <a:headEnd/>
            <a:tailEnd/>
          </a:ln>
        </p:spPr>
      </p:pic>
      <p:pic>
        <p:nvPicPr>
          <p:cNvPr id="2097159" name="图片 20"/>
          <p:cNvPicPr>
            <a:picLocks noChangeAspect="1" noChangeArrowheads="1"/>
          </p:cNvPicPr>
          <p:nvPr userDrawn="1"/>
        </p:nvPicPr>
        <p:blipFill>
          <a:blip r:embed="rId4"/>
          <a:srcRect/>
          <a:stretch>
            <a:fillRect/>
          </a:stretch>
        </p:blipFill>
        <p:spPr bwMode="auto">
          <a:xfrm>
            <a:off x="2400300" y="1047750"/>
            <a:ext cx="7497763" cy="3749675"/>
          </a:xfrm>
          <a:prstGeom prst="rect">
            <a:avLst/>
          </a:prstGeom>
          <a:noFill/>
          <a:ln w="9525">
            <a:noFill/>
            <a:miter lim="800000"/>
            <a:headEnd/>
            <a:tailEnd/>
          </a:ln>
        </p:spPr>
      </p:pic>
      <p:sp>
        <p:nvSpPr>
          <p:cNvPr id="1048832" name="标题 6"/>
          <p:cNvSpPr>
            <a:spLocks noGrp="1"/>
          </p:cNvSpPr>
          <p:nvPr>
            <p:ph type="title"/>
          </p:nvPr>
        </p:nvSpPr>
        <p:spPr>
          <a:xfrm>
            <a:off x="495300" y="71414"/>
            <a:ext cx="8915400" cy="511156"/>
          </a:xfrm>
          <a:prstGeom prst="rect">
            <a:avLst/>
          </a:prstGeom>
        </p:spPr>
        <p:txBody>
          <a:bodyPr/>
          <a:lstStyle>
            <a:lvl1pPr>
              <a:defRPr sz="2600" b="0">
                <a:latin typeface="微软雅黑" pitchFamily="34" charset="-122"/>
                <a:ea typeface="微软雅黑" pitchFamily="34" charset="-122"/>
              </a:defRPr>
            </a:lvl1pPr>
          </a:lstStyle>
          <a:p>
            <a:r>
              <a:rPr lang="zh-CN" altLang="en-US" dirty="0"/>
              <a:t>单击此处编辑母版标题样式</a:t>
            </a:r>
          </a:p>
        </p:txBody>
      </p:sp>
      <p:cxnSp>
        <p:nvCxnSpPr>
          <p:cNvPr id="3145728" name="直接连接符 7"/>
          <p:cNvCxnSpPr>
            <a:cxnSpLocks/>
          </p:cNvCxnSpPr>
          <p:nvPr userDrawn="1"/>
        </p:nvCxnSpPr>
        <p:spPr>
          <a:xfrm>
            <a:off x="1460500" y="1773238"/>
            <a:ext cx="0" cy="2735262"/>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48833" name="TextBox 21"/>
          <p:cNvSpPr txBox="1"/>
          <p:nvPr userDrawn="1"/>
        </p:nvSpPr>
        <p:spPr>
          <a:xfrm>
            <a:off x="128588" y="1838325"/>
            <a:ext cx="2808287" cy="1328446"/>
          </a:xfrm>
          <a:prstGeom prst="rect">
            <a:avLst/>
          </a:prstGeom>
          <a:noFill/>
          <a:effectLst>
            <a:outerShdw blurRad="50800" dist="38100" dir="5400000" algn="t" rotWithShape="0">
              <a:prstClr val="black">
                <a:alpha val="40000"/>
              </a:prstClr>
            </a:outerShdw>
          </a:effectLst>
        </p:spPr>
        <p:txBody>
          <a:bodyPr lIns="121948" tIns="60973" rIns="121948" bIns="60973">
            <a:spAutoFit/>
          </a:bodyPr>
          <a:lstStyle/>
          <a:p>
            <a:pPr algn="r" defTabSz="1219627" eaLnBrk="1" fontAlgn="auto" hangingPunct="1">
              <a:spcBef>
                <a:spcPts val="0"/>
              </a:spcBef>
              <a:spcAft>
                <a:spcPts val="0"/>
              </a:spcAft>
            </a:pPr>
            <a:r>
              <a:rPr lang="zh-CN" altLang="en-US" sz="4800" b="1" spc="200" dirty="0">
                <a:solidFill>
                  <a:srgbClr val="0124B7"/>
                </a:solidFill>
                <a:latin typeface="微软雅黑" pitchFamily="34" charset="-122"/>
                <a:ea typeface="微软雅黑" pitchFamily="34" charset="-122"/>
              </a:rPr>
              <a:t>目录 </a:t>
            </a:r>
            <a:endParaRPr lang="en-US" altLang="zh-CN" sz="4800" b="1" spc="200" dirty="0">
              <a:solidFill>
                <a:srgbClr val="0124B7"/>
              </a:solidFill>
              <a:latin typeface="微软雅黑" pitchFamily="34" charset="-122"/>
              <a:ea typeface="微软雅黑" pitchFamily="34" charset="-122"/>
            </a:endParaRPr>
          </a:p>
          <a:p>
            <a:pPr algn="r" defTabSz="1219627" eaLnBrk="1" fontAlgn="auto" hangingPunct="1">
              <a:spcBef>
                <a:spcPts val="0"/>
              </a:spcBef>
              <a:spcAft>
                <a:spcPts val="0"/>
              </a:spcAft>
            </a:pPr>
            <a:r>
              <a:rPr lang="en-US" altLang="zh-CN" sz="3200" b="1" spc="200" dirty="0">
                <a:solidFill>
                  <a:srgbClr val="0124B7"/>
                </a:solidFill>
                <a:latin typeface="微软雅黑" pitchFamily="34" charset="-122"/>
                <a:ea typeface="微软雅黑" pitchFamily="34" charset="-122"/>
              </a:rPr>
              <a:t>CONTENTS</a:t>
            </a:r>
            <a:endParaRPr lang="zh-CN" altLang="en-US" sz="3200" b="1" spc="200" dirty="0">
              <a:solidFill>
                <a:srgbClr val="0124B7"/>
              </a:solidFill>
              <a:latin typeface="微软雅黑" pitchFamily="34" charset="-122"/>
              <a:ea typeface="微软雅黑" pitchFamily="34" charset="-122"/>
            </a:endParaRPr>
          </a:p>
        </p:txBody>
      </p:sp>
      <p:grpSp>
        <p:nvGrpSpPr>
          <p:cNvPr id="74" name="组合 4"/>
          <p:cNvGrpSpPr/>
          <p:nvPr userDrawn="1"/>
        </p:nvGrpSpPr>
        <p:grpSpPr>
          <a:xfrm rot="251362">
            <a:off x="1562725" y="3412015"/>
            <a:ext cx="1253347" cy="1138854"/>
            <a:chOff x="1902260" y="3802489"/>
            <a:chExt cx="1165605" cy="1059127"/>
          </a:xfrm>
          <a:effectLst>
            <a:outerShdw blurRad="50800" dist="38100" dir="5400000" algn="t" rotWithShape="0">
              <a:prstClr val="black">
                <a:alpha val="40000"/>
              </a:prstClr>
            </a:outerShdw>
          </a:effectLst>
        </p:grpSpPr>
        <p:sp>
          <p:nvSpPr>
            <p:cNvPr id="1048834" name="Freeform 6"/>
            <p:cNvSpPr/>
            <p:nvPr/>
          </p:nvSpPr>
          <p:spPr bwMode="auto">
            <a:xfrm>
              <a:off x="1902260" y="3802489"/>
              <a:ext cx="1165605" cy="1059127"/>
            </a:xfrm>
            <a:custGeom>
              <a:avLst/>
              <a:gdLst>
                <a:gd name="T0" fmla="*/ 353 w 358"/>
                <a:gd name="T1" fmla="*/ 143 h 316"/>
                <a:gd name="T2" fmla="*/ 279 w 358"/>
                <a:gd name="T3" fmla="*/ 14 h 316"/>
                <a:gd name="T4" fmla="*/ 253 w 358"/>
                <a:gd name="T5" fmla="*/ 0 h 316"/>
                <a:gd name="T6" fmla="*/ 105 w 358"/>
                <a:gd name="T7" fmla="*/ 0 h 316"/>
                <a:gd name="T8" fmla="*/ 79 w 358"/>
                <a:gd name="T9" fmla="*/ 14 h 316"/>
                <a:gd name="T10" fmla="*/ 5 w 358"/>
                <a:gd name="T11" fmla="*/ 143 h 316"/>
                <a:gd name="T12" fmla="*/ 5 w 358"/>
                <a:gd name="T13" fmla="*/ 172 h 316"/>
                <a:gd name="T14" fmla="*/ 79 w 358"/>
                <a:gd name="T15" fmla="*/ 301 h 316"/>
                <a:gd name="T16" fmla="*/ 105 w 358"/>
                <a:gd name="T17" fmla="*/ 316 h 316"/>
                <a:gd name="T18" fmla="*/ 253 w 358"/>
                <a:gd name="T19" fmla="*/ 316 h 316"/>
                <a:gd name="T20" fmla="*/ 279 w 358"/>
                <a:gd name="T21" fmla="*/ 301 h 316"/>
                <a:gd name="T22" fmla="*/ 353 w 358"/>
                <a:gd name="T23" fmla="*/ 172 h 316"/>
                <a:gd name="T24" fmla="*/ 353 w 358"/>
                <a:gd name="T25" fmla="*/ 143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8" h="316">
                  <a:moveTo>
                    <a:pt x="353" y="143"/>
                  </a:moveTo>
                  <a:cubicBezTo>
                    <a:pt x="279" y="14"/>
                    <a:pt x="279" y="14"/>
                    <a:pt x="279" y="14"/>
                  </a:cubicBezTo>
                  <a:cubicBezTo>
                    <a:pt x="274" y="6"/>
                    <a:pt x="263" y="0"/>
                    <a:pt x="253" y="0"/>
                  </a:cubicBezTo>
                  <a:cubicBezTo>
                    <a:pt x="105" y="0"/>
                    <a:pt x="105" y="0"/>
                    <a:pt x="105" y="0"/>
                  </a:cubicBezTo>
                  <a:cubicBezTo>
                    <a:pt x="95" y="0"/>
                    <a:pt x="84" y="6"/>
                    <a:pt x="79" y="14"/>
                  </a:cubicBezTo>
                  <a:cubicBezTo>
                    <a:pt x="5" y="143"/>
                    <a:pt x="5" y="143"/>
                    <a:pt x="5" y="143"/>
                  </a:cubicBezTo>
                  <a:cubicBezTo>
                    <a:pt x="0" y="151"/>
                    <a:pt x="0" y="164"/>
                    <a:pt x="5" y="172"/>
                  </a:cubicBezTo>
                  <a:cubicBezTo>
                    <a:pt x="79" y="301"/>
                    <a:pt x="79" y="301"/>
                    <a:pt x="79" y="301"/>
                  </a:cubicBezTo>
                  <a:cubicBezTo>
                    <a:pt x="84" y="309"/>
                    <a:pt x="95" y="316"/>
                    <a:pt x="105" y="316"/>
                  </a:cubicBezTo>
                  <a:cubicBezTo>
                    <a:pt x="253" y="316"/>
                    <a:pt x="253" y="316"/>
                    <a:pt x="253" y="316"/>
                  </a:cubicBezTo>
                  <a:cubicBezTo>
                    <a:pt x="263" y="316"/>
                    <a:pt x="274" y="309"/>
                    <a:pt x="279" y="301"/>
                  </a:cubicBezTo>
                  <a:cubicBezTo>
                    <a:pt x="353" y="172"/>
                    <a:pt x="353" y="172"/>
                    <a:pt x="353" y="172"/>
                  </a:cubicBezTo>
                  <a:cubicBezTo>
                    <a:pt x="358" y="164"/>
                    <a:pt x="358" y="151"/>
                    <a:pt x="353" y="143"/>
                  </a:cubicBezTo>
                  <a:close/>
                </a:path>
              </a:pathLst>
            </a:custGeom>
            <a:gradFill flip="none" rotWithShape="1">
              <a:gsLst>
                <a:gs pos="0">
                  <a:schemeClr val="bg1"/>
                </a:gs>
                <a:gs pos="100000">
                  <a:schemeClr val="bg1">
                    <a:lumMod val="85000"/>
                  </a:schemeClr>
                </a:gs>
              </a:gsLst>
              <a:path path="circle">
                <a:fillToRect l="100000" b="100000"/>
              </a:path>
              <a:tileRect t="-100000" r="-100000"/>
            </a:gradFill>
            <a:ln w="12700">
              <a:noFill/>
            </a:ln>
            <a:effectLst>
              <a:outerShdw blurRad="635000" dist="762000" dir="7800000" sx="88000" sy="88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1088445" rtl="0" eaLnBrk="1" latinLnBrk="0" hangingPunct="1">
                <a:defRPr sz="2116" kern="1200">
                  <a:solidFill>
                    <a:schemeClr val="lt1"/>
                  </a:solidFill>
                  <a:latin typeface="+mn-lt"/>
                  <a:ea typeface="+mn-ea"/>
                  <a:cs typeface="+mn-cs"/>
                </a:defRPr>
              </a:lvl1pPr>
              <a:lvl2pPr marL="544223" algn="l" defTabSz="1088445" rtl="0" eaLnBrk="1" latinLnBrk="0" hangingPunct="1">
                <a:defRPr sz="2116" kern="1200">
                  <a:solidFill>
                    <a:schemeClr val="lt1"/>
                  </a:solidFill>
                  <a:latin typeface="+mn-lt"/>
                  <a:ea typeface="+mn-ea"/>
                  <a:cs typeface="+mn-cs"/>
                </a:defRPr>
              </a:lvl2pPr>
              <a:lvl3pPr marL="1088445" algn="l" defTabSz="1088445" rtl="0" eaLnBrk="1" latinLnBrk="0" hangingPunct="1">
                <a:defRPr sz="2116" kern="1200">
                  <a:solidFill>
                    <a:schemeClr val="lt1"/>
                  </a:solidFill>
                  <a:latin typeface="+mn-lt"/>
                  <a:ea typeface="+mn-ea"/>
                  <a:cs typeface="+mn-cs"/>
                </a:defRPr>
              </a:lvl3pPr>
              <a:lvl4pPr marL="1632667" algn="l" defTabSz="1088445" rtl="0" eaLnBrk="1" latinLnBrk="0" hangingPunct="1">
                <a:defRPr sz="2116" kern="1200">
                  <a:solidFill>
                    <a:schemeClr val="lt1"/>
                  </a:solidFill>
                  <a:latin typeface="+mn-lt"/>
                  <a:ea typeface="+mn-ea"/>
                  <a:cs typeface="+mn-cs"/>
                </a:defRPr>
              </a:lvl4pPr>
              <a:lvl5pPr marL="2176890" algn="l" defTabSz="1088445" rtl="0" eaLnBrk="1" latinLnBrk="0" hangingPunct="1">
                <a:defRPr sz="2116" kern="1200">
                  <a:solidFill>
                    <a:schemeClr val="lt1"/>
                  </a:solidFill>
                  <a:latin typeface="+mn-lt"/>
                  <a:ea typeface="+mn-ea"/>
                  <a:cs typeface="+mn-cs"/>
                </a:defRPr>
              </a:lvl5pPr>
              <a:lvl6pPr marL="2721111" algn="l" defTabSz="1088445" rtl="0" eaLnBrk="1" latinLnBrk="0" hangingPunct="1">
                <a:defRPr sz="2116" kern="1200">
                  <a:solidFill>
                    <a:schemeClr val="lt1"/>
                  </a:solidFill>
                  <a:latin typeface="+mn-lt"/>
                  <a:ea typeface="+mn-ea"/>
                  <a:cs typeface="+mn-cs"/>
                </a:defRPr>
              </a:lvl6pPr>
              <a:lvl7pPr marL="3265334" algn="l" defTabSz="1088445" rtl="0" eaLnBrk="1" latinLnBrk="0" hangingPunct="1">
                <a:defRPr sz="2116" kern="1200">
                  <a:solidFill>
                    <a:schemeClr val="lt1"/>
                  </a:solidFill>
                  <a:latin typeface="+mn-lt"/>
                  <a:ea typeface="+mn-ea"/>
                  <a:cs typeface="+mn-cs"/>
                </a:defRPr>
              </a:lvl7pPr>
              <a:lvl8pPr marL="3809556" algn="l" defTabSz="1088445" rtl="0" eaLnBrk="1" latinLnBrk="0" hangingPunct="1">
                <a:defRPr sz="2116" kern="1200">
                  <a:solidFill>
                    <a:schemeClr val="lt1"/>
                  </a:solidFill>
                  <a:latin typeface="+mn-lt"/>
                  <a:ea typeface="+mn-ea"/>
                  <a:cs typeface="+mn-cs"/>
                </a:defRPr>
              </a:lvl8pPr>
              <a:lvl9pPr marL="4353779" algn="l" defTabSz="1088445" rtl="0" eaLnBrk="1" latinLnBrk="0" hangingPunct="1">
                <a:defRPr sz="2116" kern="1200">
                  <a:solidFill>
                    <a:schemeClr val="lt1"/>
                  </a:solidFill>
                  <a:latin typeface="+mn-lt"/>
                  <a:ea typeface="+mn-ea"/>
                  <a:cs typeface="+mn-cs"/>
                </a:defRPr>
              </a:lvl9pPr>
            </a:lstStyle>
            <a:p>
              <a:pPr algn="ctr">
                <a:spcBef>
                  <a:spcPct val="50000"/>
                </a:spcBef>
              </a:pPr>
              <a:endParaRPr lang="zh-CN" altLang="en-US" sz="1832">
                <a:cs typeface="+mn-ea"/>
                <a:sym typeface="+mn-lt"/>
              </a:endParaRPr>
            </a:p>
          </p:txBody>
        </p:sp>
        <p:sp>
          <p:nvSpPr>
            <p:cNvPr id="1048835" name="六边形 11"/>
            <p:cNvSpPr/>
            <p:nvPr/>
          </p:nvSpPr>
          <p:spPr>
            <a:xfrm>
              <a:off x="1912023" y="3812909"/>
              <a:ext cx="1146079" cy="1038287"/>
            </a:xfrm>
            <a:prstGeom prst="hexagon">
              <a:avLst>
                <a:gd name="adj" fmla="val 27841"/>
                <a:gd name="vf" fmla="val 115470"/>
              </a:avLst>
            </a:prstGeom>
            <a:noFill/>
            <a:ln>
              <a:solidFill>
                <a:srgbClr val="006AD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pPr>
              <a:endParaRPr lang="zh-CN" altLang="en-US"/>
            </a:p>
          </p:txBody>
        </p:sp>
        <p:sp>
          <p:nvSpPr>
            <p:cNvPr id="1048836" name="六边形 12"/>
            <p:cNvSpPr/>
            <p:nvPr/>
          </p:nvSpPr>
          <p:spPr>
            <a:xfrm>
              <a:off x="1967575" y="3863236"/>
              <a:ext cx="1034974" cy="937632"/>
            </a:xfrm>
            <a:prstGeom prst="hexagon">
              <a:avLst>
                <a:gd name="adj" fmla="val 27841"/>
                <a:gd name="vf" fmla="val 115470"/>
              </a:avLst>
            </a:prstGeom>
            <a:solidFill>
              <a:srgbClr val="006ADE"/>
            </a:solidFill>
            <a:ln>
              <a:solidFill>
                <a:srgbClr val="006AD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pPr>
              <a:endParaRPr lang="zh-CN" altLang="en-US"/>
            </a:p>
          </p:txBody>
        </p:sp>
        <p:sp>
          <p:nvSpPr>
            <p:cNvPr id="1048837" name="六边形 13"/>
            <p:cNvSpPr/>
            <p:nvPr/>
          </p:nvSpPr>
          <p:spPr>
            <a:xfrm>
              <a:off x="2142208" y="4021445"/>
              <a:ext cx="685708" cy="621215"/>
            </a:xfrm>
            <a:prstGeom prst="hexagon">
              <a:avLst>
                <a:gd name="adj" fmla="val 27841"/>
                <a:gd name="vf" fmla="val 115470"/>
              </a:avLst>
            </a:prstGeom>
            <a:gradFill flip="none" rotWithShape="1">
              <a:gsLst>
                <a:gs pos="0">
                  <a:srgbClr val="1182FF">
                    <a:shade val="30000"/>
                    <a:satMod val="115000"/>
                  </a:srgbClr>
                </a:gs>
                <a:gs pos="50000">
                  <a:srgbClr val="1182FF">
                    <a:shade val="67500"/>
                    <a:satMod val="115000"/>
                  </a:srgbClr>
                </a:gs>
                <a:gs pos="100000">
                  <a:srgbClr val="1182FF">
                    <a:shade val="100000"/>
                    <a:satMod val="115000"/>
                  </a:srgb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pPr>
              <a:endParaRPr lang="zh-CN" altLang="en-US"/>
            </a:p>
          </p:txBody>
        </p:sp>
      </p:grpSp>
      <p:grpSp>
        <p:nvGrpSpPr>
          <p:cNvPr id="75" name="组合 14"/>
          <p:cNvGrpSpPr/>
          <p:nvPr userDrawn="1"/>
        </p:nvGrpSpPr>
        <p:grpSpPr>
          <a:xfrm rot="5400000">
            <a:off x="2840461" y="4124705"/>
            <a:ext cx="773832" cy="703143"/>
            <a:chOff x="4664968" y="4862007"/>
            <a:chExt cx="1253347" cy="1138854"/>
          </a:xfrm>
          <a:effectLst>
            <a:outerShdw blurRad="50800" dist="38100" dir="5400000" algn="t" rotWithShape="0">
              <a:prstClr val="black">
                <a:alpha val="40000"/>
              </a:prstClr>
            </a:outerShdw>
          </a:effectLst>
        </p:grpSpPr>
        <p:sp>
          <p:nvSpPr>
            <p:cNvPr id="1048838" name="Freeform 6"/>
            <p:cNvSpPr/>
            <p:nvPr/>
          </p:nvSpPr>
          <p:spPr bwMode="auto">
            <a:xfrm>
              <a:off x="4664968" y="4862007"/>
              <a:ext cx="1253347" cy="1138854"/>
            </a:xfrm>
            <a:custGeom>
              <a:avLst/>
              <a:gdLst>
                <a:gd name="T0" fmla="*/ 353 w 358"/>
                <a:gd name="T1" fmla="*/ 143 h 316"/>
                <a:gd name="T2" fmla="*/ 279 w 358"/>
                <a:gd name="T3" fmla="*/ 14 h 316"/>
                <a:gd name="T4" fmla="*/ 253 w 358"/>
                <a:gd name="T5" fmla="*/ 0 h 316"/>
                <a:gd name="T6" fmla="*/ 105 w 358"/>
                <a:gd name="T7" fmla="*/ 0 h 316"/>
                <a:gd name="T8" fmla="*/ 79 w 358"/>
                <a:gd name="T9" fmla="*/ 14 h 316"/>
                <a:gd name="T10" fmla="*/ 5 w 358"/>
                <a:gd name="T11" fmla="*/ 143 h 316"/>
                <a:gd name="T12" fmla="*/ 5 w 358"/>
                <a:gd name="T13" fmla="*/ 172 h 316"/>
                <a:gd name="T14" fmla="*/ 79 w 358"/>
                <a:gd name="T15" fmla="*/ 301 h 316"/>
                <a:gd name="T16" fmla="*/ 105 w 358"/>
                <a:gd name="T17" fmla="*/ 316 h 316"/>
                <a:gd name="T18" fmla="*/ 253 w 358"/>
                <a:gd name="T19" fmla="*/ 316 h 316"/>
                <a:gd name="T20" fmla="*/ 279 w 358"/>
                <a:gd name="T21" fmla="*/ 301 h 316"/>
                <a:gd name="T22" fmla="*/ 353 w 358"/>
                <a:gd name="T23" fmla="*/ 172 h 316"/>
                <a:gd name="T24" fmla="*/ 353 w 358"/>
                <a:gd name="T25" fmla="*/ 143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8" h="316">
                  <a:moveTo>
                    <a:pt x="353" y="143"/>
                  </a:moveTo>
                  <a:cubicBezTo>
                    <a:pt x="279" y="14"/>
                    <a:pt x="279" y="14"/>
                    <a:pt x="279" y="14"/>
                  </a:cubicBezTo>
                  <a:cubicBezTo>
                    <a:pt x="274" y="6"/>
                    <a:pt x="263" y="0"/>
                    <a:pt x="253" y="0"/>
                  </a:cubicBezTo>
                  <a:cubicBezTo>
                    <a:pt x="105" y="0"/>
                    <a:pt x="105" y="0"/>
                    <a:pt x="105" y="0"/>
                  </a:cubicBezTo>
                  <a:cubicBezTo>
                    <a:pt x="95" y="0"/>
                    <a:pt x="84" y="6"/>
                    <a:pt x="79" y="14"/>
                  </a:cubicBezTo>
                  <a:cubicBezTo>
                    <a:pt x="5" y="143"/>
                    <a:pt x="5" y="143"/>
                    <a:pt x="5" y="143"/>
                  </a:cubicBezTo>
                  <a:cubicBezTo>
                    <a:pt x="0" y="151"/>
                    <a:pt x="0" y="164"/>
                    <a:pt x="5" y="172"/>
                  </a:cubicBezTo>
                  <a:cubicBezTo>
                    <a:pt x="79" y="301"/>
                    <a:pt x="79" y="301"/>
                    <a:pt x="79" y="301"/>
                  </a:cubicBezTo>
                  <a:cubicBezTo>
                    <a:pt x="84" y="309"/>
                    <a:pt x="95" y="316"/>
                    <a:pt x="105" y="316"/>
                  </a:cubicBezTo>
                  <a:cubicBezTo>
                    <a:pt x="253" y="316"/>
                    <a:pt x="253" y="316"/>
                    <a:pt x="253" y="316"/>
                  </a:cubicBezTo>
                  <a:cubicBezTo>
                    <a:pt x="263" y="316"/>
                    <a:pt x="274" y="309"/>
                    <a:pt x="279" y="301"/>
                  </a:cubicBezTo>
                  <a:cubicBezTo>
                    <a:pt x="353" y="172"/>
                    <a:pt x="353" y="172"/>
                    <a:pt x="353" y="172"/>
                  </a:cubicBezTo>
                  <a:cubicBezTo>
                    <a:pt x="358" y="164"/>
                    <a:pt x="358" y="151"/>
                    <a:pt x="353" y="143"/>
                  </a:cubicBezTo>
                  <a:close/>
                </a:path>
              </a:pathLst>
            </a:custGeom>
            <a:gradFill flip="none" rotWithShape="1">
              <a:gsLst>
                <a:gs pos="0">
                  <a:schemeClr val="bg1"/>
                </a:gs>
                <a:gs pos="100000">
                  <a:schemeClr val="bg1">
                    <a:lumMod val="85000"/>
                  </a:schemeClr>
                </a:gs>
              </a:gsLst>
              <a:path path="circle">
                <a:fillToRect l="100000" b="100000"/>
              </a:path>
              <a:tileRect t="-100000" r="-100000"/>
            </a:gradFill>
            <a:ln w="12700">
              <a:noFill/>
            </a:ln>
            <a:effectLst>
              <a:outerShdw blurRad="635000" dist="762000" dir="7800000" sx="88000" sy="88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1088445" rtl="0" eaLnBrk="1" latinLnBrk="0" hangingPunct="1">
                <a:defRPr sz="2116" kern="1200">
                  <a:solidFill>
                    <a:schemeClr val="lt1"/>
                  </a:solidFill>
                  <a:latin typeface="+mn-lt"/>
                  <a:ea typeface="+mn-ea"/>
                  <a:cs typeface="+mn-cs"/>
                </a:defRPr>
              </a:lvl1pPr>
              <a:lvl2pPr marL="544223" algn="l" defTabSz="1088445" rtl="0" eaLnBrk="1" latinLnBrk="0" hangingPunct="1">
                <a:defRPr sz="2116" kern="1200">
                  <a:solidFill>
                    <a:schemeClr val="lt1"/>
                  </a:solidFill>
                  <a:latin typeface="+mn-lt"/>
                  <a:ea typeface="+mn-ea"/>
                  <a:cs typeface="+mn-cs"/>
                </a:defRPr>
              </a:lvl2pPr>
              <a:lvl3pPr marL="1088445" algn="l" defTabSz="1088445" rtl="0" eaLnBrk="1" latinLnBrk="0" hangingPunct="1">
                <a:defRPr sz="2116" kern="1200">
                  <a:solidFill>
                    <a:schemeClr val="lt1"/>
                  </a:solidFill>
                  <a:latin typeface="+mn-lt"/>
                  <a:ea typeface="+mn-ea"/>
                  <a:cs typeface="+mn-cs"/>
                </a:defRPr>
              </a:lvl3pPr>
              <a:lvl4pPr marL="1632667" algn="l" defTabSz="1088445" rtl="0" eaLnBrk="1" latinLnBrk="0" hangingPunct="1">
                <a:defRPr sz="2116" kern="1200">
                  <a:solidFill>
                    <a:schemeClr val="lt1"/>
                  </a:solidFill>
                  <a:latin typeface="+mn-lt"/>
                  <a:ea typeface="+mn-ea"/>
                  <a:cs typeface="+mn-cs"/>
                </a:defRPr>
              </a:lvl4pPr>
              <a:lvl5pPr marL="2176890" algn="l" defTabSz="1088445" rtl="0" eaLnBrk="1" latinLnBrk="0" hangingPunct="1">
                <a:defRPr sz="2116" kern="1200">
                  <a:solidFill>
                    <a:schemeClr val="lt1"/>
                  </a:solidFill>
                  <a:latin typeface="+mn-lt"/>
                  <a:ea typeface="+mn-ea"/>
                  <a:cs typeface="+mn-cs"/>
                </a:defRPr>
              </a:lvl5pPr>
              <a:lvl6pPr marL="2721111" algn="l" defTabSz="1088445" rtl="0" eaLnBrk="1" latinLnBrk="0" hangingPunct="1">
                <a:defRPr sz="2116" kern="1200">
                  <a:solidFill>
                    <a:schemeClr val="lt1"/>
                  </a:solidFill>
                  <a:latin typeface="+mn-lt"/>
                  <a:ea typeface="+mn-ea"/>
                  <a:cs typeface="+mn-cs"/>
                </a:defRPr>
              </a:lvl6pPr>
              <a:lvl7pPr marL="3265334" algn="l" defTabSz="1088445" rtl="0" eaLnBrk="1" latinLnBrk="0" hangingPunct="1">
                <a:defRPr sz="2116" kern="1200">
                  <a:solidFill>
                    <a:schemeClr val="lt1"/>
                  </a:solidFill>
                  <a:latin typeface="+mn-lt"/>
                  <a:ea typeface="+mn-ea"/>
                  <a:cs typeface="+mn-cs"/>
                </a:defRPr>
              </a:lvl7pPr>
              <a:lvl8pPr marL="3809556" algn="l" defTabSz="1088445" rtl="0" eaLnBrk="1" latinLnBrk="0" hangingPunct="1">
                <a:defRPr sz="2116" kern="1200">
                  <a:solidFill>
                    <a:schemeClr val="lt1"/>
                  </a:solidFill>
                  <a:latin typeface="+mn-lt"/>
                  <a:ea typeface="+mn-ea"/>
                  <a:cs typeface="+mn-cs"/>
                </a:defRPr>
              </a:lvl8pPr>
              <a:lvl9pPr marL="4353779" algn="l" defTabSz="1088445" rtl="0" eaLnBrk="1" latinLnBrk="0" hangingPunct="1">
                <a:defRPr sz="2116" kern="1200">
                  <a:solidFill>
                    <a:schemeClr val="lt1"/>
                  </a:solidFill>
                  <a:latin typeface="+mn-lt"/>
                  <a:ea typeface="+mn-ea"/>
                  <a:cs typeface="+mn-cs"/>
                </a:defRPr>
              </a:lvl9pPr>
            </a:lstStyle>
            <a:p>
              <a:pPr algn="ctr">
                <a:spcBef>
                  <a:spcPct val="50000"/>
                </a:spcBef>
              </a:pPr>
              <a:endParaRPr lang="zh-CN" altLang="en-US" sz="1832">
                <a:cs typeface="+mn-ea"/>
                <a:sym typeface="+mn-lt"/>
              </a:endParaRPr>
            </a:p>
          </p:txBody>
        </p:sp>
        <p:sp>
          <p:nvSpPr>
            <p:cNvPr id="1048839" name="六边形 16"/>
            <p:cNvSpPr/>
            <p:nvPr/>
          </p:nvSpPr>
          <p:spPr>
            <a:xfrm>
              <a:off x="4675466" y="4873212"/>
              <a:ext cx="1232351" cy="1116445"/>
            </a:xfrm>
            <a:prstGeom prst="hexagon">
              <a:avLst>
                <a:gd name="adj" fmla="val 27841"/>
                <a:gd name="vf" fmla="val 115470"/>
              </a:avLst>
            </a:prstGeom>
            <a:noFill/>
            <a:ln w="38100">
              <a:solidFill>
                <a:srgbClr val="006AD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pPr>
              <a:endParaRPr lang="zh-CN" altLang="en-US"/>
            </a:p>
          </p:txBody>
        </p:sp>
        <p:sp>
          <p:nvSpPr>
            <p:cNvPr id="1048840" name="六边形 17"/>
            <p:cNvSpPr/>
            <p:nvPr/>
          </p:nvSpPr>
          <p:spPr>
            <a:xfrm>
              <a:off x="4735200" y="4927328"/>
              <a:ext cx="1112883" cy="1008213"/>
            </a:xfrm>
            <a:prstGeom prst="hexagon">
              <a:avLst>
                <a:gd name="adj" fmla="val 27841"/>
                <a:gd name="vf" fmla="val 11547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pPr>
              <a:endParaRPr lang="zh-CN" altLang="en-US"/>
            </a:p>
          </p:txBody>
        </p:sp>
        <p:sp>
          <p:nvSpPr>
            <p:cNvPr id="1048841" name="六边形 18"/>
            <p:cNvSpPr/>
            <p:nvPr/>
          </p:nvSpPr>
          <p:spPr>
            <a:xfrm>
              <a:off x="4814592" y="4999252"/>
              <a:ext cx="954099" cy="864364"/>
            </a:xfrm>
            <a:prstGeom prst="hexagon">
              <a:avLst>
                <a:gd name="adj" fmla="val 27841"/>
                <a:gd name="vf" fmla="val 115470"/>
              </a:avLst>
            </a:prstGeom>
            <a:gradFill flip="none" rotWithShape="1">
              <a:gsLst>
                <a:gs pos="0">
                  <a:srgbClr val="1182FF">
                    <a:shade val="30000"/>
                    <a:satMod val="115000"/>
                  </a:srgbClr>
                </a:gs>
                <a:gs pos="50000">
                  <a:srgbClr val="1182FF">
                    <a:shade val="67500"/>
                    <a:satMod val="115000"/>
                  </a:srgbClr>
                </a:gs>
                <a:gs pos="100000">
                  <a:srgbClr val="1182FF">
                    <a:shade val="100000"/>
                    <a:satMod val="115000"/>
                  </a:srgb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pPr>
              <a:endParaRPr lang="zh-CN" altLang="en-US"/>
            </a:p>
          </p:txBody>
        </p:sp>
      </p:grpSp>
      <p:grpSp>
        <p:nvGrpSpPr>
          <p:cNvPr id="76" name="组合 19"/>
          <p:cNvGrpSpPr/>
          <p:nvPr userDrawn="1"/>
        </p:nvGrpSpPr>
        <p:grpSpPr>
          <a:xfrm>
            <a:off x="1117848" y="4563630"/>
            <a:ext cx="703143" cy="773832"/>
            <a:chOff x="1214483" y="5031432"/>
            <a:chExt cx="703143" cy="773832"/>
          </a:xfrm>
          <a:effectLst>
            <a:outerShdw blurRad="50800" dist="38100" dir="5400000" algn="t" rotWithShape="0">
              <a:prstClr val="black">
                <a:alpha val="40000"/>
              </a:prstClr>
            </a:outerShdw>
          </a:effectLst>
        </p:grpSpPr>
        <p:sp>
          <p:nvSpPr>
            <p:cNvPr id="1048842" name="Freeform 6"/>
            <p:cNvSpPr/>
            <p:nvPr/>
          </p:nvSpPr>
          <p:spPr bwMode="auto">
            <a:xfrm rot="5400000">
              <a:off x="1179139" y="5066776"/>
              <a:ext cx="773832" cy="703143"/>
            </a:xfrm>
            <a:custGeom>
              <a:avLst/>
              <a:gdLst>
                <a:gd name="T0" fmla="*/ 353 w 358"/>
                <a:gd name="T1" fmla="*/ 143 h 316"/>
                <a:gd name="T2" fmla="*/ 279 w 358"/>
                <a:gd name="T3" fmla="*/ 14 h 316"/>
                <a:gd name="T4" fmla="*/ 253 w 358"/>
                <a:gd name="T5" fmla="*/ 0 h 316"/>
                <a:gd name="T6" fmla="*/ 105 w 358"/>
                <a:gd name="T7" fmla="*/ 0 h 316"/>
                <a:gd name="T8" fmla="*/ 79 w 358"/>
                <a:gd name="T9" fmla="*/ 14 h 316"/>
                <a:gd name="T10" fmla="*/ 5 w 358"/>
                <a:gd name="T11" fmla="*/ 143 h 316"/>
                <a:gd name="T12" fmla="*/ 5 w 358"/>
                <a:gd name="T13" fmla="*/ 172 h 316"/>
                <a:gd name="T14" fmla="*/ 79 w 358"/>
                <a:gd name="T15" fmla="*/ 301 h 316"/>
                <a:gd name="T16" fmla="*/ 105 w 358"/>
                <a:gd name="T17" fmla="*/ 316 h 316"/>
                <a:gd name="T18" fmla="*/ 253 w 358"/>
                <a:gd name="T19" fmla="*/ 316 h 316"/>
                <a:gd name="T20" fmla="*/ 279 w 358"/>
                <a:gd name="T21" fmla="*/ 301 h 316"/>
                <a:gd name="T22" fmla="*/ 353 w 358"/>
                <a:gd name="T23" fmla="*/ 172 h 316"/>
                <a:gd name="T24" fmla="*/ 353 w 358"/>
                <a:gd name="T25" fmla="*/ 143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8" h="316">
                  <a:moveTo>
                    <a:pt x="353" y="143"/>
                  </a:moveTo>
                  <a:cubicBezTo>
                    <a:pt x="279" y="14"/>
                    <a:pt x="279" y="14"/>
                    <a:pt x="279" y="14"/>
                  </a:cubicBezTo>
                  <a:cubicBezTo>
                    <a:pt x="274" y="6"/>
                    <a:pt x="263" y="0"/>
                    <a:pt x="253" y="0"/>
                  </a:cubicBezTo>
                  <a:cubicBezTo>
                    <a:pt x="105" y="0"/>
                    <a:pt x="105" y="0"/>
                    <a:pt x="105" y="0"/>
                  </a:cubicBezTo>
                  <a:cubicBezTo>
                    <a:pt x="95" y="0"/>
                    <a:pt x="84" y="6"/>
                    <a:pt x="79" y="14"/>
                  </a:cubicBezTo>
                  <a:cubicBezTo>
                    <a:pt x="5" y="143"/>
                    <a:pt x="5" y="143"/>
                    <a:pt x="5" y="143"/>
                  </a:cubicBezTo>
                  <a:cubicBezTo>
                    <a:pt x="0" y="151"/>
                    <a:pt x="0" y="164"/>
                    <a:pt x="5" y="172"/>
                  </a:cubicBezTo>
                  <a:cubicBezTo>
                    <a:pt x="79" y="301"/>
                    <a:pt x="79" y="301"/>
                    <a:pt x="79" y="301"/>
                  </a:cubicBezTo>
                  <a:cubicBezTo>
                    <a:pt x="84" y="309"/>
                    <a:pt x="95" y="316"/>
                    <a:pt x="105" y="316"/>
                  </a:cubicBezTo>
                  <a:cubicBezTo>
                    <a:pt x="253" y="316"/>
                    <a:pt x="253" y="316"/>
                    <a:pt x="253" y="316"/>
                  </a:cubicBezTo>
                  <a:cubicBezTo>
                    <a:pt x="263" y="316"/>
                    <a:pt x="274" y="309"/>
                    <a:pt x="279" y="301"/>
                  </a:cubicBezTo>
                  <a:cubicBezTo>
                    <a:pt x="353" y="172"/>
                    <a:pt x="353" y="172"/>
                    <a:pt x="353" y="172"/>
                  </a:cubicBezTo>
                  <a:cubicBezTo>
                    <a:pt x="358" y="164"/>
                    <a:pt x="358" y="151"/>
                    <a:pt x="353" y="143"/>
                  </a:cubicBezTo>
                  <a:close/>
                </a:path>
              </a:pathLst>
            </a:custGeom>
            <a:solidFill>
              <a:srgbClr val="1182FF"/>
            </a:solidFill>
            <a:ln w="12700">
              <a:noFill/>
            </a:ln>
            <a:effectLst>
              <a:outerShdw blurRad="635000" dist="762000" dir="7800000" sx="88000" sy="88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1088445" rtl="0" eaLnBrk="1" latinLnBrk="0" hangingPunct="1">
                <a:defRPr sz="2116" kern="1200">
                  <a:solidFill>
                    <a:schemeClr val="lt1"/>
                  </a:solidFill>
                  <a:latin typeface="+mn-lt"/>
                  <a:ea typeface="+mn-ea"/>
                  <a:cs typeface="+mn-cs"/>
                </a:defRPr>
              </a:lvl1pPr>
              <a:lvl2pPr marL="544223" algn="l" defTabSz="1088445" rtl="0" eaLnBrk="1" latinLnBrk="0" hangingPunct="1">
                <a:defRPr sz="2116" kern="1200">
                  <a:solidFill>
                    <a:schemeClr val="lt1"/>
                  </a:solidFill>
                  <a:latin typeface="+mn-lt"/>
                  <a:ea typeface="+mn-ea"/>
                  <a:cs typeface="+mn-cs"/>
                </a:defRPr>
              </a:lvl2pPr>
              <a:lvl3pPr marL="1088445" algn="l" defTabSz="1088445" rtl="0" eaLnBrk="1" latinLnBrk="0" hangingPunct="1">
                <a:defRPr sz="2116" kern="1200">
                  <a:solidFill>
                    <a:schemeClr val="lt1"/>
                  </a:solidFill>
                  <a:latin typeface="+mn-lt"/>
                  <a:ea typeface="+mn-ea"/>
                  <a:cs typeface="+mn-cs"/>
                </a:defRPr>
              </a:lvl3pPr>
              <a:lvl4pPr marL="1632667" algn="l" defTabSz="1088445" rtl="0" eaLnBrk="1" latinLnBrk="0" hangingPunct="1">
                <a:defRPr sz="2116" kern="1200">
                  <a:solidFill>
                    <a:schemeClr val="lt1"/>
                  </a:solidFill>
                  <a:latin typeface="+mn-lt"/>
                  <a:ea typeface="+mn-ea"/>
                  <a:cs typeface="+mn-cs"/>
                </a:defRPr>
              </a:lvl4pPr>
              <a:lvl5pPr marL="2176890" algn="l" defTabSz="1088445" rtl="0" eaLnBrk="1" latinLnBrk="0" hangingPunct="1">
                <a:defRPr sz="2116" kern="1200">
                  <a:solidFill>
                    <a:schemeClr val="lt1"/>
                  </a:solidFill>
                  <a:latin typeface="+mn-lt"/>
                  <a:ea typeface="+mn-ea"/>
                  <a:cs typeface="+mn-cs"/>
                </a:defRPr>
              </a:lvl5pPr>
              <a:lvl6pPr marL="2721111" algn="l" defTabSz="1088445" rtl="0" eaLnBrk="1" latinLnBrk="0" hangingPunct="1">
                <a:defRPr sz="2116" kern="1200">
                  <a:solidFill>
                    <a:schemeClr val="lt1"/>
                  </a:solidFill>
                  <a:latin typeface="+mn-lt"/>
                  <a:ea typeface="+mn-ea"/>
                  <a:cs typeface="+mn-cs"/>
                </a:defRPr>
              </a:lvl6pPr>
              <a:lvl7pPr marL="3265334" algn="l" defTabSz="1088445" rtl="0" eaLnBrk="1" latinLnBrk="0" hangingPunct="1">
                <a:defRPr sz="2116" kern="1200">
                  <a:solidFill>
                    <a:schemeClr val="lt1"/>
                  </a:solidFill>
                  <a:latin typeface="+mn-lt"/>
                  <a:ea typeface="+mn-ea"/>
                  <a:cs typeface="+mn-cs"/>
                </a:defRPr>
              </a:lvl7pPr>
              <a:lvl8pPr marL="3809556" algn="l" defTabSz="1088445" rtl="0" eaLnBrk="1" latinLnBrk="0" hangingPunct="1">
                <a:defRPr sz="2116" kern="1200">
                  <a:solidFill>
                    <a:schemeClr val="lt1"/>
                  </a:solidFill>
                  <a:latin typeface="+mn-lt"/>
                  <a:ea typeface="+mn-ea"/>
                  <a:cs typeface="+mn-cs"/>
                </a:defRPr>
              </a:lvl8pPr>
              <a:lvl9pPr marL="4353779" algn="l" defTabSz="1088445" rtl="0" eaLnBrk="1" latinLnBrk="0" hangingPunct="1">
                <a:defRPr sz="2116" kern="1200">
                  <a:solidFill>
                    <a:schemeClr val="lt1"/>
                  </a:solidFill>
                  <a:latin typeface="+mn-lt"/>
                  <a:ea typeface="+mn-ea"/>
                  <a:cs typeface="+mn-cs"/>
                </a:defRPr>
              </a:lvl9pPr>
            </a:lstStyle>
            <a:p>
              <a:pPr algn="ctr">
                <a:spcBef>
                  <a:spcPct val="50000"/>
                </a:spcBef>
              </a:pPr>
              <a:endParaRPr lang="zh-CN" altLang="en-US" sz="1832">
                <a:cs typeface="+mn-ea"/>
                <a:sym typeface="+mn-lt"/>
              </a:endParaRPr>
            </a:p>
          </p:txBody>
        </p:sp>
        <p:sp>
          <p:nvSpPr>
            <p:cNvPr id="1048843" name="六边形 21"/>
            <p:cNvSpPr/>
            <p:nvPr/>
          </p:nvSpPr>
          <p:spPr>
            <a:xfrm rot="5400000">
              <a:off x="1185621" y="5073694"/>
              <a:ext cx="760869" cy="689307"/>
            </a:xfrm>
            <a:prstGeom prst="hexagon">
              <a:avLst>
                <a:gd name="adj" fmla="val 27841"/>
                <a:gd name="vf" fmla="val 115470"/>
              </a:avLst>
            </a:prstGeom>
            <a:noFill/>
            <a:ln w="57150">
              <a:solidFill>
                <a:srgbClr val="ABD3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pPr>
              <a:endParaRPr lang="zh-CN" altLang="en-US"/>
            </a:p>
          </p:txBody>
        </p:sp>
        <p:sp>
          <p:nvSpPr>
            <p:cNvPr id="1048844" name="六边形 22"/>
            <p:cNvSpPr/>
            <p:nvPr/>
          </p:nvSpPr>
          <p:spPr>
            <a:xfrm rot="5400000">
              <a:off x="1222501" y="5107105"/>
              <a:ext cx="687108" cy="622484"/>
            </a:xfrm>
            <a:prstGeom prst="hexagon">
              <a:avLst>
                <a:gd name="adj" fmla="val 27841"/>
                <a:gd name="vf" fmla="val 11547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pPr>
              <a:endParaRPr lang="zh-CN" altLang="en-US"/>
            </a:p>
          </p:txBody>
        </p:sp>
        <p:sp>
          <p:nvSpPr>
            <p:cNvPr id="1048845" name="六边形 23"/>
            <p:cNvSpPr/>
            <p:nvPr/>
          </p:nvSpPr>
          <p:spPr>
            <a:xfrm rot="5400000">
              <a:off x="1324213" y="5199251"/>
              <a:ext cx="483684" cy="438192"/>
            </a:xfrm>
            <a:prstGeom prst="hexagon">
              <a:avLst>
                <a:gd name="adj" fmla="val 27841"/>
                <a:gd name="vf" fmla="val 115470"/>
              </a:avLst>
            </a:prstGeom>
            <a:gradFill flip="none" rotWithShape="1">
              <a:gsLst>
                <a:gs pos="0">
                  <a:srgbClr val="85BFFF">
                    <a:shade val="30000"/>
                    <a:satMod val="115000"/>
                  </a:srgbClr>
                </a:gs>
                <a:gs pos="50000">
                  <a:srgbClr val="85BFFF">
                    <a:shade val="67500"/>
                    <a:satMod val="115000"/>
                  </a:srgbClr>
                </a:gs>
                <a:gs pos="100000">
                  <a:srgbClr val="85BFFF">
                    <a:shade val="100000"/>
                    <a:satMod val="115000"/>
                  </a:srgb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pPr>
              <a:endParaRPr lang="zh-CN" altLang="en-US"/>
            </a:p>
          </p:txBody>
        </p:sp>
      </p:grpSp>
      <p:sp>
        <p:nvSpPr>
          <p:cNvPr id="1048846" name="六边形 24"/>
          <p:cNvSpPr/>
          <p:nvPr userDrawn="1"/>
        </p:nvSpPr>
        <p:spPr>
          <a:xfrm rot="5400000">
            <a:off x="871537" y="4140201"/>
            <a:ext cx="404813" cy="366712"/>
          </a:xfrm>
          <a:prstGeom prst="hexagon">
            <a:avLst>
              <a:gd name="adj" fmla="val 27841"/>
              <a:gd name="vf" fmla="val 115470"/>
            </a:avLst>
          </a:prstGeom>
          <a:solidFill>
            <a:srgbClr val="85BFF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pPr>
            <a:endParaRPr lang="zh-CN" altLang="en-US"/>
          </a:p>
        </p:txBody>
      </p:sp>
      <p:sp>
        <p:nvSpPr>
          <p:cNvPr id="1048847" name="六边形 25"/>
          <p:cNvSpPr/>
          <p:nvPr userDrawn="1"/>
        </p:nvSpPr>
        <p:spPr>
          <a:xfrm rot="5400000">
            <a:off x="2109788" y="4976813"/>
            <a:ext cx="623887" cy="566737"/>
          </a:xfrm>
          <a:prstGeom prst="hexagon">
            <a:avLst>
              <a:gd name="adj" fmla="val 27841"/>
              <a:gd name="vf" fmla="val 115470"/>
            </a:avLst>
          </a:prstGeom>
          <a:gradFill flip="none" rotWithShape="1">
            <a:gsLst>
              <a:gs pos="0">
                <a:srgbClr val="1182FF">
                  <a:shade val="30000"/>
                  <a:satMod val="115000"/>
                </a:srgbClr>
              </a:gs>
              <a:gs pos="50000">
                <a:srgbClr val="1182FF">
                  <a:shade val="67500"/>
                  <a:satMod val="115000"/>
                </a:srgbClr>
              </a:gs>
              <a:gs pos="100000">
                <a:srgbClr val="1182FF">
                  <a:shade val="100000"/>
                  <a:satMod val="115000"/>
                </a:srgbClr>
              </a:gs>
            </a:gsLst>
            <a:lin ang="810000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pPr>
            <a:endParaRPr lang="zh-CN" altLang="en-US"/>
          </a:p>
        </p:txBody>
      </p:sp>
      <p:grpSp>
        <p:nvGrpSpPr>
          <p:cNvPr id="77" name="组合 21"/>
          <p:cNvGrpSpPr/>
          <p:nvPr userDrawn="1"/>
        </p:nvGrpSpPr>
        <p:grpSpPr>
          <a:xfrm rot="5400000">
            <a:off x="2524263" y="4652288"/>
            <a:ext cx="218256" cy="198318"/>
            <a:chOff x="1902260" y="3802489"/>
            <a:chExt cx="1165605" cy="1059127"/>
          </a:xfrm>
          <a:effectLst>
            <a:outerShdw blurRad="50800" dist="38100" dir="5400000" algn="t" rotWithShape="0">
              <a:prstClr val="black">
                <a:alpha val="40000"/>
              </a:prstClr>
            </a:outerShdw>
          </a:effectLst>
        </p:grpSpPr>
        <p:sp>
          <p:nvSpPr>
            <p:cNvPr id="1048848" name="Freeform 6"/>
            <p:cNvSpPr/>
            <p:nvPr/>
          </p:nvSpPr>
          <p:spPr bwMode="auto">
            <a:xfrm>
              <a:off x="1902260" y="3802489"/>
              <a:ext cx="1165605" cy="1059127"/>
            </a:xfrm>
            <a:custGeom>
              <a:avLst/>
              <a:gdLst>
                <a:gd name="T0" fmla="*/ 353 w 358"/>
                <a:gd name="T1" fmla="*/ 143 h 316"/>
                <a:gd name="T2" fmla="*/ 279 w 358"/>
                <a:gd name="T3" fmla="*/ 14 h 316"/>
                <a:gd name="T4" fmla="*/ 253 w 358"/>
                <a:gd name="T5" fmla="*/ 0 h 316"/>
                <a:gd name="T6" fmla="*/ 105 w 358"/>
                <a:gd name="T7" fmla="*/ 0 h 316"/>
                <a:gd name="T8" fmla="*/ 79 w 358"/>
                <a:gd name="T9" fmla="*/ 14 h 316"/>
                <a:gd name="T10" fmla="*/ 5 w 358"/>
                <a:gd name="T11" fmla="*/ 143 h 316"/>
                <a:gd name="T12" fmla="*/ 5 w 358"/>
                <a:gd name="T13" fmla="*/ 172 h 316"/>
                <a:gd name="T14" fmla="*/ 79 w 358"/>
                <a:gd name="T15" fmla="*/ 301 h 316"/>
                <a:gd name="T16" fmla="*/ 105 w 358"/>
                <a:gd name="T17" fmla="*/ 316 h 316"/>
                <a:gd name="T18" fmla="*/ 253 w 358"/>
                <a:gd name="T19" fmla="*/ 316 h 316"/>
                <a:gd name="T20" fmla="*/ 279 w 358"/>
                <a:gd name="T21" fmla="*/ 301 h 316"/>
                <a:gd name="T22" fmla="*/ 353 w 358"/>
                <a:gd name="T23" fmla="*/ 172 h 316"/>
                <a:gd name="T24" fmla="*/ 353 w 358"/>
                <a:gd name="T25" fmla="*/ 143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8" h="316">
                  <a:moveTo>
                    <a:pt x="353" y="143"/>
                  </a:moveTo>
                  <a:cubicBezTo>
                    <a:pt x="279" y="14"/>
                    <a:pt x="279" y="14"/>
                    <a:pt x="279" y="14"/>
                  </a:cubicBezTo>
                  <a:cubicBezTo>
                    <a:pt x="274" y="6"/>
                    <a:pt x="263" y="0"/>
                    <a:pt x="253" y="0"/>
                  </a:cubicBezTo>
                  <a:cubicBezTo>
                    <a:pt x="105" y="0"/>
                    <a:pt x="105" y="0"/>
                    <a:pt x="105" y="0"/>
                  </a:cubicBezTo>
                  <a:cubicBezTo>
                    <a:pt x="95" y="0"/>
                    <a:pt x="84" y="6"/>
                    <a:pt x="79" y="14"/>
                  </a:cubicBezTo>
                  <a:cubicBezTo>
                    <a:pt x="5" y="143"/>
                    <a:pt x="5" y="143"/>
                    <a:pt x="5" y="143"/>
                  </a:cubicBezTo>
                  <a:cubicBezTo>
                    <a:pt x="0" y="151"/>
                    <a:pt x="0" y="164"/>
                    <a:pt x="5" y="172"/>
                  </a:cubicBezTo>
                  <a:cubicBezTo>
                    <a:pt x="79" y="301"/>
                    <a:pt x="79" y="301"/>
                    <a:pt x="79" y="301"/>
                  </a:cubicBezTo>
                  <a:cubicBezTo>
                    <a:pt x="84" y="309"/>
                    <a:pt x="95" y="316"/>
                    <a:pt x="105" y="316"/>
                  </a:cubicBezTo>
                  <a:cubicBezTo>
                    <a:pt x="253" y="316"/>
                    <a:pt x="253" y="316"/>
                    <a:pt x="253" y="316"/>
                  </a:cubicBezTo>
                  <a:cubicBezTo>
                    <a:pt x="263" y="316"/>
                    <a:pt x="274" y="309"/>
                    <a:pt x="279" y="301"/>
                  </a:cubicBezTo>
                  <a:cubicBezTo>
                    <a:pt x="353" y="172"/>
                    <a:pt x="353" y="172"/>
                    <a:pt x="353" y="172"/>
                  </a:cubicBezTo>
                  <a:cubicBezTo>
                    <a:pt x="358" y="164"/>
                    <a:pt x="358" y="151"/>
                    <a:pt x="353" y="143"/>
                  </a:cubicBezTo>
                  <a:close/>
                </a:path>
              </a:pathLst>
            </a:custGeom>
            <a:gradFill flip="none" rotWithShape="1">
              <a:gsLst>
                <a:gs pos="0">
                  <a:schemeClr val="bg1"/>
                </a:gs>
                <a:gs pos="100000">
                  <a:schemeClr val="bg1">
                    <a:lumMod val="85000"/>
                  </a:schemeClr>
                </a:gs>
              </a:gsLst>
              <a:path path="circle">
                <a:fillToRect l="100000" b="100000"/>
              </a:path>
              <a:tileRect t="-100000" r="-100000"/>
            </a:gradFill>
            <a:ln w="12700">
              <a:noFill/>
            </a:ln>
            <a:effectLst>
              <a:outerShdw blurRad="635000" dist="762000" dir="7800000" sx="88000" sy="88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1088445" rtl="0" eaLnBrk="1" latinLnBrk="0" hangingPunct="1">
                <a:defRPr sz="2116" kern="1200">
                  <a:solidFill>
                    <a:schemeClr val="lt1"/>
                  </a:solidFill>
                  <a:latin typeface="+mn-lt"/>
                  <a:ea typeface="+mn-ea"/>
                  <a:cs typeface="+mn-cs"/>
                </a:defRPr>
              </a:lvl1pPr>
              <a:lvl2pPr marL="544223" algn="l" defTabSz="1088445" rtl="0" eaLnBrk="1" latinLnBrk="0" hangingPunct="1">
                <a:defRPr sz="2116" kern="1200">
                  <a:solidFill>
                    <a:schemeClr val="lt1"/>
                  </a:solidFill>
                  <a:latin typeface="+mn-lt"/>
                  <a:ea typeface="+mn-ea"/>
                  <a:cs typeface="+mn-cs"/>
                </a:defRPr>
              </a:lvl2pPr>
              <a:lvl3pPr marL="1088445" algn="l" defTabSz="1088445" rtl="0" eaLnBrk="1" latinLnBrk="0" hangingPunct="1">
                <a:defRPr sz="2116" kern="1200">
                  <a:solidFill>
                    <a:schemeClr val="lt1"/>
                  </a:solidFill>
                  <a:latin typeface="+mn-lt"/>
                  <a:ea typeface="+mn-ea"/>
                  <a:cs typeface="+mn-cs"/>
                </a:defRPr>
              </a:lvl3pPr>
              <a:lvl4pPr marL="1632667" algn="l" defTabSz="1088445" rtl="0" eaLnBrk="1" latinLnBrk="0" hangingPunct="1">
                <a:defRPr sz="2116" kern="1200">
                  <a:solidFill>
                    <a:schemeClr val="lt1"/>
                  </a:solidFill>
                  <a:latin typeface="+mn-lt"/>
                  <a:ea typeface="+mn-ea"/>
                  <a:cs typeface="+mn-cs"/>
                </a:defRPr>
              </a:lvl4pPr>
              <a:lvl5pPr marL="2176890" algn="l" defTabSz="1088445" rtl="0" eaLnBrk="1" latinLnBrk="0" hangingPunct="1">
                <a:defRPr sz="2116" kern="1200">
                  <a:solidFill>
                    <a:schemeClr val="lt1"/>
                  </a:solidFill>
                  <a:latin typeface="+mn-lt"/>
                  <a:ea typeface="+mn-ea"/>
                  <a:cs typeface="+mn-cs"/>
                </a:defRPr>
              </a:lvl5pPr>
              <a:lvl6pPr marL="2721111" algn="l" defTabSz="1088445" rtl="0" eaLnBrk="1" latinLnBrk="0" hangingPunct="1">
                <a:defRPr sz="2116" kern="1200">
                  <a:solidFill>
                    <a:schemeClr val="lt1"/>
                  </a:solidFill>
                  <a:latin typeface="+mn-lt"/>
                  <a:ea typeface="+mn-ea"/>
                  <a:cs typeface="+mn-cs"/>
                </a:defRPr>
              </a:lvl6pPr>
              <a:lvl7pPr marL="3265334" algn="l" defTabSz="1088445" rtl="0" eaLnBrk="1" latinLnBrk="0" hangingPunct="1">
                <a:defRPr sz="2116" kern="1200">
                  <a:solidFill>
                    <a:schemeClr val="lt1"/>
                  </a:solidFill>
                  <a:latin typeface="+mn-lt"/>
                  <a:ea typeface="+mn-ea"/>
                  <a:cs typeface="+mn-cs"/>
                </a:defRPr>
              </a:lvl7pPr>
              <a:lvl8pPr marL="3809556" algn="l" defTabSz="1088445" rtl="0" eaLnBrk="1" latinLnBrk="0" hangingPunct="1">
                <a:defRPr sz="2116" kern="1200">
                  <a:solidFill>
                    <a:schemeClr val="lt1"/>
                  </a:solidFill>
                  <a:latin typeface="+mn-lt"/>
                  <a:ea typeface="+mn-ea"/>
                  <a:cs typeface="+mn-cs"/>
                </a:defRPr>
              </a:lvl8pPr>
              <a:lvl9pPr marL="4353779" algn="l" defTabSz="1088445" rtl="0" eaLnBrk="1" latinLnBrk="0" hangingPunct="1">
                <a:defRPr sz="2116" kern="1200">
                  <a:solidFill>
                    <a:schemeClr val="lt1"/>
                  </a:solidFill>
                  <a:latin typeface="+mn-lt"/>
                  <a:ea typeface="+mn-ea"/>
                  <a:cs typeface="+mn-cs"/>
                </a:defRPr>
              </a:lvl9pPr>
            </a:lstStyle>
            <a:p>
              <a:pPr algn="ctr">
                <a:spcBef>
                  <a:spcPct val="50000"/>
                </a:spcBef>
              </a:pPr>
              <a:endParaRPr lang="zh-CN" altLang="en-US" sz="1832">
                <a:cs typeface="+mn-ea"/>
                <a:sym typeface="+mn-lt"/>
              </a:endParaRPr>
            </a:p>
          </p:txBody>
        </p:sp>
        <p:sp>
          <p:nvSpPr>
            <p:cNvPr id="1048849" name="六边形 28"/>
            <p:cNvSpPr/>
            <p:nvPr/>
          </p:nvSpPr>
          <p:spPr>
            <a:xfrm>
              <a:off x="1912023" y="3812909"/>
              <a:ext cx="1146079" cy="1038287"/>
            </a:xfrm>
            <a:prstGeom prst="hexagon">
              <a:avLst>
                <a:gd name="adj" fmla="val 27841"/>
                <a:gd name="vf" fmla="val 115470"/>
              </a:avLst>
            </a:prstGeom>
            <a:noFill/>
            <a:ln>
              <a:solidFill>
                <a:srgbClr val="006AD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pPr>
              <a:endParaRPr lang="zh-CN" altLang="en-US"/>
            </a:p>
          </p:txBody>
        </p:sp>
        <p:sp>
          <p:nvSpPr>
            <p:cNvPr id="1048850" name="六边形 29"/>
            <p:cNvSpPr/>
            <p:nvPr/>
          </p:nvSpPr>
          <p:spPr>
            <a:xfrm>
              <a:off x="1967575" y="3863236"/>
              <a:ext cx="1034974" cy="937632"/>
            </a:xfrm>
            <a:prstGeom prst="hexagon">
              <a:avLst>
                <a:gd name="adj" fmla="val 27841"/>
                <a:gd name="vf" fmla="val 115470"/>
              </a:avLst>
            </a:prstGeom>
            <a:solidFill>
              <a:srgbClr val="006ADE"/>
            </a:solidFill>
            <a:ln>
              <a:solidFill>
                <a:srgbClr val="006AD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pPr>
              <a:endParaRPr lang="zh-CN" altLang="en-US"/>
            </a:p>
          </p:txBody>
        </p:sp>
        <p:sp>
          <p:nvSpPr>
            <p:cNvPr id="1048851" name="六边形 30"/>
            <p:cNvSpPr/>
            <p:nvPr/>
          </p:nvSpPr>
          <p:spPr>
            <a:xfrm>
              <a:off x="2142208" y="4021445"/>
              <a:ext cx="685708" cy="621215"/>
            </a:xfrm>
            <a:prstGeom prst="hexagon">
              <a:avLst>
                <a:gd name="adj" fmla="val 27841"/>
                <a:gd name="vf" fmla="val 115470"/>
              </a:avLst>
            </a:prstGeom>
            <a:gradFill flip="none" rotWithShape="1">
              <a:gsLst>
                <a:gs pos="0">
                  <a:srgbClr val="1182FF">
                    <a:shade val="30000"/>
                    <a:satMod val="115000"/>
                  </a:srgbClr>
                </a:gs>
                <a:gs pos="50000">
                  <a:srgbClr val="1182FF">
                    <a:shade val="67500"/>
                    <a:satMod val="115000"/>
                  </a:srgbClr>
                </a:gs>
                <a:gs pos="100000">
                  <a:srgbClr val="1182FF">
                    <a:shade val="100000"/>
                    <a:satMod val="115000"/>
                  </a:srgb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pPr>
              <a:endParaRPr lang="zh-CN" altLang="en-US"/>
            </a:p>
          </p:txBody>
        </p:sp>
      </p:grpSp>
      <p:grpSp>
        <p:nvGrpSpPr>
          <p:cNvPr id="78" name="组合 31"/>
          <p:cNvGrpSpPr/>
          <p:nvPr userDrawn="1"/>
        </p:nvGrpSpPr>
        <p:grpSpPr>
          <a:xfrm rot="5400000">
            <a:off x="922748" y="5392075"/>
            <a:ext cx="331701" cy="301400"/>
            <a:chOff x="4664968" y="4862007"/>
            <a:chExt cx="1253347" cy="1138854"/>
          </a:xfrm>
          <a:effectLst>
            <a:outerShdw blurRad="50800" dist="38100" dir="5400000" algn="t" rotWithShape="0">
              <a:prstClr val="black">
                <a:alpha val="40000"/>
              </a:prstClr>
            </a:outerShdw>
          </a:effectLst>
        </p:grpSpPr>
        <p:sp>
          <p:nvSpPr>
            <p:cNvPr id="1048852" name="Freeform 6"/>
            <p:cNvSpPr/>
            <p:nvPr/>
          </p:nvSpPr>
          <p:spPr bwMode="auto">
            <a:xfrm>
              <a:off x="4664968" y="4862007"/>
              <a:ext cx="1253347" cy="1138854"/>
            </a:xfrm>
            <a:custGeom>
              <a:avLst/>
              <a:gdLst>
                <a:gd name="T0" fmla="*/ 353 w 358"/>
                <a:gd name="T1" fmla="*/ 143 h 316"/>
                <a:gd name="T2" fmla="*/ 279 w 358"/>
                <a:gd name="T3" fmla="*/ 14 h 316"/>
                <a:gd name="T4" fmla="*/ 253 w 358"/>
                <a:gd name="T5" fmla="*/ 0 h 316"/>
                <a:gd name="T6" fmla="*/ 105 w 358"/>
                <a:gd name="T7" fmla="*/ 0 h 316"/>
                <a:gd name="T8" fmla="*/ 79 w 358"/>
                <a:gd name="T9" fmla="*/ 14 h 316"/>
                <a:gd name="T10" fmla="*/ 5 w 358"/>
                <a:gd name="T11" fmla="*/ 143 h 316"/>
                <a:gd name="T12" fmla="*/ 5 w 358"/>
                <a:gd name="T13" fmla="*/ 172 h 316"/>
                <a:gd name="T14" fmla="*/ 79 w 358"/>
                <a:gd name="T15" fmla="*/ 301 h 316"/>
                <a:gd name="T16" fmla="*/ 105 w 358"/>
                <a:gd name="T17" fmla="*/ 316 h 316"/>
                <a:gd name="T18" fmla="*/ 253 w 358"/>
                <a:gd name="T19" fmla="*/ 316 h 316"/>
                <a:gd name="T20" fmla="*/ 279 w 358"/>
                <a:gd name="T21" fmla="*/ 301 h 316"/>
                <a:gd name="T22" fmla="*/ 353 w 358"/>
                <a:gd name="T23" fmla="*/ 172 h 316"/>
                <a:gd name="T24" fmla="*/ 353 w 358"/>
                <a:gd name="T25" fmla="*/ 143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8" h="316">
                  <a:moveTo>
                    <a:pt x="353" y="143"/>
                  </a:moveTo>
                  <a:cubicBezTo>
                    <a:pt x="279" y="14"/>
                    <a:pt x="279" y="14"/>
                    <a:pt x="279" y="14"/>
                  </a:cubicBezTo>
                  <a:cubicBezTo>
                    <a:pt x="274" y="6"/>
                    <a:pt x="263" y="0"/>
                    <a:pt x="253" y="0"/>
                  </a:cubicBezTo>
                  <a:cubicBezTo>
                    <a:pt x="105" y="0"/>
                    <a:pt x="105" y="0"/>
                    <a:pt x="105" y="0"/>
                  </a:cubicBezTo>
                  <a:cubicBezTo>
                    <a:pt x="95" y="0"/>
                    <a:pt x="84" y="6"/>
                    <a:pt x="79" y="14"/>
                  </a:cubicBezTo>
                  <a:cubicBezTo>
                    <a:pt x="5" y="143"/>
                    <a:pt x="5" y="143"/>
                    <a:pt x="5" y="143"/>
                  </a:cubicBezTo>
                  <a:cubicBezTo>
                    <a:pt x="0" y="151"/>
                    <a:pt x="0" y="164"/>
                    <a:pt x="5" y="172"/>
                  </a:cubicBezTo>
                  <a:cubicBezTo>
                    <a:pt x="79" y="301"/>
                    <a:pt x="79" y="301"/>
                    <a:pt x="79" y="301"/>
                  </a:cubicBezTo>
                  <a:cubicBezTo>
                    <a:pt x="84" y="309"/>
                    <a:pt x="95" y="316"/>
                    <a:pt x="105" y="316"/>
                  </a:cubicBezTo>
                  <a:cubicBezTo>
                    <a:pt x="253" y="316"/>
                    <a:pt x="253" y="316"/>
                    <a:pt x="253" y="316"/>
                  </a:cubicBezTo>
                  <a:cubicBezTo>
                    <a:pt x="263" y="316"/>
                    <a:pt x="274" y="309"/>
                    <a:pt x="279" y="301"/>
                  </a:cubicBezTo>
                  <a:cubicBezTo>
                    <a:pt x="353" y="172"/>
                    <a:pt x="353" y="172"/>
                    <a:pt x="353" y="172"/>
                  </a:cubicBezTo>
                  <a:cubicBezTo>
                    <a:pt x="358" y="164"/>
                    <a:pt x="358" y="151"/>
                    <a:pt x="353" y="143"/>
                  </a:cubicBezTo>
                  <a:close/>
                </a:path>
              </a:pathLst>
            </a:custGeom>
            <a:gradFill flip="none" rotWithShape="1">
              <a:gsLst>
                <a:gs pos="0">
                  <a:schemeClr val="bg1"/>
                </a:gs>
                <a:gs pos="100000">
                  <a:schemeClr val="bg1">
                    <a:lumMod val="85000"/>
                  </a:schemeClr>
                </a:gs>
              </a:gsLst>
              <a:path path="circle">
                <a:fillToRect l="100000" b="100000"/>
              </a:path>
              <a:tileRect t="-100000" r="-100000"/>
            </a:gradFill>
            <a:ln w="12700">
              <a:noFill/>
            </a:ln>
            <a:effectLst>
              <a:outerShdw blurRad="635000" dist="762000" dir="7800000" sx="88000" sy="88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1088445" rtl="0" eaLnBrk="1" latinLnBrk="0" hangingPunct="1">
                <a:defRPr sz="2116" kern="1200">
                  <a:solidFill>
                    <a:schemeClr val="lt1"/>
                  </a:solidFill>
                  <a:latin typeface="+mn-lt"/>
                  <a:ea typeface="+mn-ea"/>
                  <a:cs typeface="+mn-cs"/>
                </a:defRPr>
              </a:lvl1pPr>
              <a:lvl2pPr marL="544223" algn="l" defTabSz="1088445" rtl="0" eaLnBrk="1" latinLnBrk="0" hangingPunct="1">
                <a:defRPr sz="2116" kern="1200">
                  <a:solidFill>
                    <a:schemeClr val="lt1"/>
                  </a:solidFill>
                  <a:latin typeface="+mn-lt"/>
                  <a:ea typeface="+mn-ea"/>
                  <a:cs typeface="+mn-cs"/>
                </a:defRPr>
              </a:lvl2pPr>
              <a:lvl3pPr marL="1088445" algn="l" defTabSz="1088445" rtl="0" eaLnBrk="1" latinLnBrk="0" hangingPunct="1">
                <a:defRPr sz="2116" kern="1200">
                  <a:solidFill>
                    <a:schemeClr val="lt1"/>
                  </a:solidFill>
                  <a:latin typeface="+mn-lt"/>
                  <a:ea typeface="+mn-ea"/>
                  <a:cs typeface="+mn-cs"/>
                </a:defRPr>
              </a:lvl3pPr>
              <a:lvl4pPr marL="1632667" algn="l" defTabSz="1088445" rtl="0" eaLnBrk="1" latinLnBrk="0" hangingPunct="1">
                <a:defRPr sz="2116" kern="1200">
                  <a:solidFill>
                    <a:schemeClr val="lt1"/>
                  </a:solidFill>
                  <a:latin typeface="+mn-lt"/>
                  <a:ea typeface="+mn-ea"/>
                  <a:cs typeface="+mn-cs"/>
                </a:defRPr>
              </a:lvl4pPr>
              <a:lvl5pPr marL="2176890" algn="l" defTabSz="1088445" rtl="0" eaLnBrk="1" latinLnBrk="0" hangingPunct="1">
                <a:defRPr sz="2116" kern="1200">
                  <a:solidFill>
                    <a:schemeClr val="lt1"/>
                  </a:solidFill>
                  <a:latin typeface="+mn-lt"/>
                  <a:ea typeface="+mn-ea"/>
                  <a:cs typeface="+mn-cs"/>
                </a:defRPr>
              </a:lvl5pPr>
              <a:lvl6pPr marL="2721111" algn="l" defTabSz="1088445" rtl="0" eaLnBrk="1" latinLnBrk="0" hangingPunct="1">
                <a:defRPr sz="2116" kern="1200">
                  <a:solidFill>
                    <a:schemeClr val="lt1"/>
                  </a:solidFill>
                  <a:latin typeface="+mn-lt"/>
                  <a:ea typeface="+mn-ea"/>
                  <a:cs typeface="+mn-cs"/>
                </a:defRPr>
              </a:lvl6pPr>
              <a:lvl7pPr marL="3265334" algn="l" defTabSz="1088445" rtl="0" eaLnBrk="1" latinLnBrk="0" hangingPunct="1">
                <a:defRPr sz="2116" kern="1200">
                  <a:solidFill>
                    <a:schemeClr val="lt1"/>
                  </a:solidFill>
                  <a:latin typeface="+mn-lt"/>
                  <a:ea typeface="+mn-ea"/>
                  <a:cs typeface="+mn-cs"/>
                </a:defRPr>
              </a:lvl7pPr>
              <a:lvl8pPr marL="3809556" algn="l" defTabSz="1088445" rtl="0" eaLnBrk="1" latinLnBrk="0" hangingPunct="1">
                <a:defRPr sz="2116" kern="1200">
                  <a:solidFill>
                    <a:schemeClr val="lt1"/>
                  </a:solidFill>
                  <a:latin typeface="+mn-lt"/>
                  <a:ea typeface="+mn-ea"/>
                  <a:cs typeface="+mn-cs"/>
                </a:defRPr>
              </a:lvl8pPr>
              <a:lvl9pPr marL="4353779" algn="l" defTabSz="1088445" rtl="0" eaLnBrk="1" latinLnBrk="0" hangingPunct="1">
                <a:defRPr sz="2116" kern="1200">
                  <a:solidFill>
                    <a:schemeClr val="lt1"/>
                  </a:solidFill>
                  <a:latin typeface="+mn-lt"/>
                  <a:ea typeface="+mn-ea"/>
                  <a:cs typeface="+mn-cs"/>
                </a:defRPr>
              </a:lvl9pPr>
            </a:lstStyle>
            <a:p>
              <a:pPr algn="ctr">
                <a:spcBef>
                  <a:spcPct val="50000"/>
                </a:spcBef>
              </a:pPr>
              <a:endParaRPr lang="zh-CN" altLang="en-US" sz="1832">
                <a:cs typeface="+mn-ea"/>
                <a:sym typeface="+mn-lt"/>
              </a:endParaRPr>
            </a:p>
          </p:txBody>
        </p:sp>
        <p:sp>
          <p:nvSpPr>
            <p:cNvPr id="1048853" name="六边形 33"/>
            <p:cNvSpPr/>
            <p:nvPr/>
          </p:nvSpPr>
          <p:spPr>
            <a:xfrm>
              <a:off x="4675466" y="4873212"/>
              <a:ext cx="1232351" cy="1116445"/>
            </a:xfrm>
            <a:prstGeom prst="hexagon">
              <a:avLst>
                <a:gd name="adj" fmla="val 27841"/>
                <a:gd name="vf" fmla="val 115470"/>
              </a:avLst>
            </a:prstGeom>
            <a:noFill/>
            <a:ln w="38100">
              <a:solidFill>
                <a:srgbClr val="006AD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pPr>
              <a:endParaRPr lang="zh-CN" altLang="en-US"/>
            </a:p>
          </p:txBody>
        </p:sp>
        <p:sp>
          <p:nvSpPr>
            <p:cNvPr id="1048854" name="六边形 34"/>
            <p:cNvSpPr/>
            <p:nvPr/>
          </p:nvSpPr>
          <p:spPr>
            <a:xfrm>
              <a:off x="4735200" y="4927328"/>
              <a:ext cx="1112883" cy="1008213"/>
            </a:xfrm>
            <a:prstGeom prst="hexagon">
              <a:avLst>
                <a:gd name="adj" fmla="val 27841"/>
                <a:gd name="vf" fmla="val 11547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pPr>
              <a:endParaRPr lang="zh-CN" altLang="en-US"/>
            </a:p>
          </p:txBody>
        </p:sp>
        <p:sp>
          <p:nvSpPr>
            <p:cNvPr id="1048855" name="六边形 35"/>
            <p:cNvSpPr/>
            <p:nvPr/>
          </p:nvSpPr>
          <p:spPr>
            <a:xfrm>
              <a:off x="4814592" y="4999252"/>
              <a:ext cx="954099" cy="864364"/>
            </a:xfrm>
            <a:prstGeom prst="hexagon">
              <a:avLst>
                <a:gd name="adj" fmla="val 27841"/>
                <a:gd name="vf" fmla="val 115470"/>
              </a:avLst>
            </a:prstGeom>
            <a:gradFill flip="none" rotWithShape="1">
              <a:gsLst>
                <a:gs pos="0">
                  <a:srgbClr val="1182FF">
                    <a:shade val="30000"/>
                    <a:satMod val="115000"/>
                  </a:srgbClr>
                </a:gs>
                <a:gs pos="50000">
                  <a:srgbClr val="1182FF">
                    <a:shade val="67500"/>
                    <a:satMod val="115000"/>
                  </a:srgbClr>
                </a:gs>
                <a:gs pos="100000">
                  <a:srgbClr val="1182FF">
                    <a:shade val="100000"/>
                    <a:satMod val="115000"/>
                  </a:srgb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pPr>
              <a:endParaRPr lang="zh-CN" altLang="en-US"/>
            </a:p>
          </p:txBody>
        </p:sp>
      </p:grpSp>
      <p:sp>
        <p:nvSpPr>
          <p:cNvPr id="1048856" name="六边形 36"/>
          <p:cNvSpPr/>
          <p:nvPr userDrawn="1"/>
        </p:nvSpPr>
        <p:spPr>
          <a:xfrm rot="5400000">
            <a:off x="469900" y="3594101"/>
            <a:ext cx="250825" cy="228600"/>
          </a:xfrm>
          <a:prstGeom prst="hexagon">
            <a:avLst>
              <a:gd name="adj" fmla="val 27841"/>
              <a:gd name="vf" fmla="val 115470"/>
            </a:avLst>
          </a:prstGeom>
          <a:solidFill>
            <a:srgbClr val="A7D1F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pPr>
            <a:endParaRPr lang="zh-CN" altLang="en-US"/>
          </a:p>
        </p:txBody>
      </p:sp>
      <p:cxnSp>
        <p:nvCxnSpPr>
          <p:cNvPr id="3145729" name="直接连接符 37"/>
          <p:cNvCxnSpPr>
            <a:cxnSpLocks/>
          </p:cNvCxnSpPr>
          <p:nvPr userDrawn="1"/>
        </p:nvCxnSpPr>
        <p:spPr>
          <a:xfrm>
            <a:off x="2841625" y="2598738"/>
            <a:ext cx="0" cy="273685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45730" name="直接连接符 38"/>
          <p:cNvCxnSpPr>
            <a:cxnSpLocks/>
          </p:cNvCxnSpPr>
          <p:nvPr userDrawn="1"/>
        </p:nvCxnSpPr>
        <p:spPr>
          <a:xfrm>
            <a:off x="788988" y="3290888"/>
            <a:ext cx="0" cy="273685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45731" name="直接连接符 39"/>
          <p:cNvCxnSpPr>
            <a:cxnSpLocks/>
          </p:cNvCxnSpPr>
          <p:nvPr userDrawn="1"/>
        </p:nvCxnSpPr>
        <p:spPr>
          <a:xfrm>
            <a:off x="1928813" y="4537075"/>
            <a:ext cx="0" cy="1260475"/>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45732" name="直接连接符 40"/>
          <p:cNvCxnSpPr>
            <a:cxnSpLocks/>
          </p:cNvCxnSpPr>
          <p:nvPr userDrawn="1"/>
        </p:nvCxnSpPr>
        <p:spPr>
          <a:xfrm>
            <a:off x="1033463" y="5203825"/>
            <a:ext cx="1062037" cy="574675"/>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正文页（简述）">
    <p:spTree>
      <p:nvGrpSpPr>
        <p:cNvPr id="1" name=""/>
        <p:cNvGrpSpPr/>
        <p:nvPr/>
      </p:nvGrpSpPr>
      <p:grpSpPr>
        <a:xfrm>
          <a:off x="0" y="0"/>
          <a:ext cx="0" cy="0"/>
          <a:chOff x="0" y="0"/>
          <a:chExt cx="0" cy="0"/>
        </a:xfrm>
      </p:grpSpPr>
      <p:pic>
        <p:nvPicPr>
          <p:cNvPr id="2097176" name="图片 6"/>
          <p:cNvPicPr>
            <a:picLocks noChangeAspect="1"/>
          </p:cNvPicPr>
          <p:nvPr userDrawn="1"/>
        </p:nvPicPr>
        <p:blipFill>
          <a:blip r:embed="rId2"/>
          <a:srcRect/>
          <a:stretch>
            <a:fillRect/>
          </a:stretch>
        </p:blipFill>
        <p:spPr bwMode="auto">
          <a:xfrm>
            <a:off x="0" y="0"/>
            <a:ext cx="9906000" cy="6858000"/>
          </a:xfrm>
          <a:prstGeom prst="rect">
            <a:avLst/>
          </a:prstGeom>
          <a:noFill/>
          <a:ln w="9525">
            <a:noFill/>
            <a:miter lim="800000"/>
            <a:headEnd/>
            <a:tailEnd/>
          </a:ln>
        </p:spPr>
      </p:pic>
      <p:sp>
        <p:nvSpPr>
          <p:cNvPr id="1049843" name="矩形 3"/>
          <p:cNvSpPr/>
          <p:nvPr userDrawn="1"/>
        </p:nvSpPr>
        <p:spPr>
          <a:xfrm flipV="1">
            <a:off x="0" y="582613"/>
            <a:ext cx="9906000" cy="47625"/>
          </a:xfrm>
          <a:prstGeom prst="rect">
            <a:avLst/>
          </a:prstGeom>
          <a:gradFill flip="none" rotWithShape="0">
            <a:gsLst>
              <a:gs pos="0">
                <a:srgbClr val="004EA1"/>
              </a:gs>
              <a:gs pos="70000">
                <a:srgbClr val="C4D6EB"/>
              </a:gs>
              <a:gs pos="100000">
                <a:schemeClr val="bg1"/>
              </a:gs>
              <a:gs pos="100000">
                <a:srgbClr val="FFEBF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5764" tIns="47883" rIns="95764" bIns="47883" anchor="ctr"/>
          <a:lstStyle/>
          <a:p>
            <a:pPr algn="ctr" eaLnBrk="1" fontAlgn="auto" hangingPunct="1">
              <a:spcBef>
                <a:spcPts val="0"/>
              </a:spcBef>
              <a:spcAft>
                <a:spcPts val="0"/>
              </a:spcAft>
            </a:pPr>
            <a:endParaRPr lang="zh-CN" altLang="en-US" sz="1900" dirty="0"/>
          </a:p>
        </p:txBody>
      </p:sp>
      <p:pic>
        <p:nvPicPr>
          <p:cNvPr id="2097177" name="图片 8"/>
          <p:cNvPicPr>
            <a:picLocks noChangeAspect="1"/>
          </p:cNvPicPr>
          <p:nvPr userDrawn="1"/>
        </p:nvPicPr>
        <p:blipFill>
          <a:blip r:embed="rId3"/>
          <a:srcRect/>
          <a:stretch>
            <a:fillRect/>
          </a:stretch>
        </p:blipFill>
        <p:spPr bwMode="auto">
          <a:xfrm>
            <a:off x="9117013" y="66675"/>
            <a:ext cx="628650" cy="515938"/>
          </a:xfrm>
          <a:prstGeom prst="rect">
            <a:avLst/>
          </a:prstGeom>
          <a:noFill/>
          <a:ln w="9525">
            <a:noFill/>
            <a:miter lim="800000"/>
            <a:headEnd/>
            <a:tailEnd/>
          </a:ln>
        </p:spPr>
      </p:pic>
      <p:sp>
        <p:nvSpPr>
          <p:cNvPr id="1049844" name="标题 6"/>
          <p:cNvSpPr>
            <a:spLocks noGrp="1"/>
          </p:cNvSpPr>
          <p:nvPr>
            <p:ph type="title"/>
          </p:nvPr>
        </p:nvSpPr>
        <p:spPr>
          <a:xfrm>
            <a:off x="495300" y="71414"/>
            <a:ext cx="8915400" cy="511156"/>
          </a:xfrm>
          <a:prstGeom prst="rect">
            <a:avLst/>
          </a:prstGeom>
        </p:spPr>
        <p:txBody>
          <a:bodyPr/>
          <a:lstStyle>
            <a:lvl1pPr>
              <a:defRPr sz="2600" b="0">
                <a:latin typeface="微软雅黑" pitchFamily="34" charset="-122"/>
                <a:ea typeface="微软雅黑" pitchFamily="34" charset="-122"/>
              </a:defRPr>
            </a:lvl1pPr>
          </a:lstStyle>
          <a:p>
            <a:r>
              <a:rPr lang="zh-CN" altLang="en-US" dirty="0"/>
              <a:t>单击此处编辑母版标题样式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正文页">
    <p:spTree>
      <p:nvGrpSpPr>
        <p:cNvPr id="1" name=""/>
        <p:cNvGrpSpPr/>
        <p:nvPr/>
      </p:nvGrpSpPr>
      <p:grpSpPr>
        <a:xfrm>
          <a:off x="0" y="0"/>
          <a:ext cx="0" cy="0"/>
          <a:chOff x="0" y="0"/>
          <a:chExt cx="0" cy="0"/>
        </a:xfrm>
      </p:grpSpPr>
      <p:pic>
        <p:nvPicPr>
          <p:cNvPr id="2097178" name="图片 6"/>
          <p:cNvPicPr>
            <a:picLocks noChangeAspect="1"/>
          </p:cNvPicPr>
          <p:nvPr userDrawn="1"/>
        </p:nvPicPr>
        <p:blipFill>
          <a:blip r:embed="rId2"/>
          <a:srcRect/>
          <a:stretch>
            <a:fillRect/>
          </a:stretch>
        </p:blipFill>
        <p:spPr bwMode="auto">
          <a:xfrm>
            <a:off x="0" y="0"/>
            <a:ext cx="9906000" cy="6858000"/>
          </a:xfrm>
          <a:prstGeom prst="rect">
            <a:avLst/>
          </a:prstGeom>
          <a:noFill/>
          <a:ln w="9525">
            <a:noFill/>
            <a:miter lim="800000"/>
            <a:headEnd/>
            <a:tailEnd/>
          </a:ln>
        </p:spPr>
      </p:pic>
      <p:sp>
        <p:nvSpPr>
          <p:cNvPr id="1049845" name="矩形 3"/>
          <p:cNvSpPr/>
          <p:nvPr userDrawn="1"/>
        </p:nvSpPr>
        <p:spPr>
          <a:xfrm>
            <a:off x="0" y="571500"/>
            <a:ext cx="9906000" cy="331788"/>
          </a:xfrm>
          <a:prstGeom prst="rect">
            <a:avLst/>
          </a:prstGeom>
          <a:gradFill flip="none" rotWithShape="0">
            <a:gsLst>
              <a:gs pos="0">
                <a:srgbClr val="004EA1"/>
              </a:gs>
              <a:gs pos="70000">
                <a:srgbClr val="C4D6EB"/>
              </a:gs>
              <a:gs pos="100000">
                <a:schemeClr val="bg1"/>
              </a:gs>
              <a:gs pos="100000">
                <a:srgbClr val="FFEBF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5764" tIns="47883" rIns="95764" bIns="47883" anchor="ctr"/>
          <a:lstStyle/>
          <a:p>
            <a:pPr algn="ctr" eaLnBrk="1" fontAlgn="auto" hangingPunct="1">
              <a:spcBef>
                <a:spcPts val="0"/>
              </a:spcBef>
              <a:spcAft>
                <a:spcPts val="0"/>
              </a:spcAft>
            </a:pPr>
            <a:endParaRPr lang="zh-CN" altLang="en-US" sz="1800" b="1" dirty="0">
              <a:latin typeface="微软雅黑" pitchFamily="34" charset="-122"/>
              <a:ea typeface="微软雅黑" pitchFamily="34" charset="-122"/>
            </a:endParaRPr>
          </a:p>
        </p:txBody>
      </p:sp>
      <p:pic>
        <p:nvPicPr>
          <p:cNvPr id="2097179" name="图片 8"/>
          <p:cNvPicPr>
            <a:picLocks noChangeAspect="1"/>
          </p:cNvPicPr>
          <p:nvPr userDrawn="1"/>
        </p:nvPicPr>
        <p:blipFill>
          <a:blip r:embed="rId3"/>
          <a:srcRect/>
          <a:stretch>
            <a:fillRect/>
          </a:stretch>
        </p:blipFill>
        <p:spPr bwMode="auto">
          <a:xfrm>
            <a:off x="9117013" y="66675"/>
            <a:ext cx="628650" cy="515938"/>
          </a:xfrm>
          <a:prstGeom prst="rect">
            <a:avLst/>
          </a:prstGeom>
          <a:noFill/>
          <a:ln w="9525">
            <a:noFill/>
            <a:miter lim="800000"/>
            <a:headEnd/>
            <a:tailEnd/>
          </a:ln>
        </p:spPr>
      </p:pic>
      <p:sp>
        <p:nvSpPr>
          <p:cNvPr id="1049846" name="标题 1"/>
          <p:cNvSpPr>
            <a:spLocks noGrp="1"/>
          </p:cNvSpPr>
          <p:nvPr>
            <p:ph type="title"/>
          </p:nvPr>
        </p:nvSpPr>
        <p:spPr>
          <a:xfrm>
            <a:off x="495300" y="44453"/>
            <a:ext cx="8915400" cy="549275"/>
          </a:xfrm>
          <a:prstGeom prst="rect">
            <a:avLst/>
          </a:prstGeom>
        </p:spPr>
        <p:txBody>
          <a:bodyPr/>
          <a:lstStyle>
            <a:lvl1pPr>
              <a:defRPr sz="2600" b="0">
                <a:latin typeface="微软雅黑" pitchFamily="34" charset="-122"/>
                <a:ea typeface="微软雅黑" pitchFamily="34" charset="-122"/>
              </a:defRPr>
            </a:lvl1pPr>
          </a:lstStyle>
          <a:p>
            <a:r>
              <a:rPr lang="zh-CN" altLang="en-US" dirty="0"/>
              <a:t>单击此处编辑母版标题样式</a:t>
            </a:r>
          </a:p>
        </p:txBody>
      </p:sp>
      <p:sp>
        <p:nvSpPr>
          <p:cNvPr id="1049847" name="日期占位符 2"/>
          <p:cNvSpPr>
            <a:spLocks noGrp="1"/>
          </p:cNvSpPr>
          <p:nvPr>
            <p:ph type="dt" sz="half" idx="10"/>
          </p:nvPr>
        </p:nvSpPr>
        <p:spPr/>
        <p:txBody>
          <a:bodyPr/>
          <a:lstStyle/>
          <a:p>
            <a:fld id="{8738B216-7BDF-4F86-AA93-05DCB3C93CAD}" type="datetime1">
              <a:rPr lang="zh-CN" altLang="en-US"/>
              <a:t>2023/6/8</a:t>
            </a:fld>
            <a:endParaRPr lang="en-US" altLang="zh-CN"/>
          </a:p>
        </p:txBody>
      </p:sp>
      <p:sp>
        <p:nvSpPr>
          <p:cNvPr id="1049848" name="页脚占位符 3"/>
          <p:cNvSpPr>
            <a:spLocks noGrp="1"/>
          </p:cNvSpPr>
          <p:nvPr>
            <p:ph type="ftr" sz="quarter" idx="11"/>
          </p:nvPr>
        </p:nvSpPr>
        <p:spPr/>
        <p:txBody>
          <a:bodyPr/>
          <a:lstStyle/>
          <a:p>
            <a:endParaRPr lang="en-US" altLang="zh-CN"/>
          </a:p>
        </p:txBody>
      </p:sp>
      <p:sp>
        <p:nvSpPr>
          <p:cNvPr id="1049849" name="灯片编号占位符 4"/>
          <p:cNvSpPr>
            <a:spLocks noGrp="1"/>
          </p:cNvSpPr>
          <p:nvPr>
            <p:ph type="sldNum" sz="quarter" idx="12"/>
          </p:nvPr>
        </p:nvSpPr>
        <p:spPr/>
        <p:txBody>
          <a:bodyPr/>
          <a:lstStyle>
            <a:lvl1pPr>
              <a:defRPr smtClean="0"/>
            </a:lvl1pPr>
          </a:lstStyle>
          <a:p>
            <a:fld id="{10503E67-541C-4602-968A-B42404E103CA}"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正文页（无背景）">
    <p:spTree>
      <p:nvGrpSpPr>
        <p:cNvPr id="1" name=""/>
        <p:cNvGrpSpPr/>
        <p:nvPr/>
      </p:nvGrpSpPr>
      <p:grpSpPr>
        <a:xfrm>
          <a:off x="0" y="0"/>
          <a:ext cx="0" cy="0"/>
          <a:chOff x="0" y="0"/>
          <a:chExt cx="0" cy="0"/>
        </a:xfrm>
      </p:grpSpPr>
      <p:sp>
        <p:nvSpPr>
          <p:cNvPr id="1048867" name="矩形 3"/>
          <p:cNvSpPr/>
          <p:nvPr userDrawn="1"/>
        </p:nvSpPr>
        <p:spPr>
          <a:xfrm>
            <a:off x="0" y="571500"/>
            <a:ext cx="9906000" cy="331788"/>
          </a:xfrm>
          <a:prstGeom prst="rect">
            <a:avLst/>
          </a:prstGeom>
          <a:gradFill flip="none" rotWithShape="0">
            <a:gsLst>
              <a:gs pos="0">
                <a:srgbClr val="004EA1"/>
              </a:gs>
              <a:gs pos="70000">
                <a:srgbClr val="C4D6EB"/>
              </a:gs>
              <a:gs pos="100000">
                <a:schemeClr val="bg1"/>
              </a:gs>
              <a:gs pos="100000">
                <a:srgbClr val="FFEBF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5764" tIns="47883" rIns="95764" bIns="47883" anchor="ctr"/>
          <a:lstStyle/>
          <a:p>
            <a:pPr algn="ctr" eaLnBrk="1" fontAlgn="auto" hangingPunct="1">
              <a:spcBef>
                <a:spcPts val="0"/>
              </a:spcBef>
              <a:spcAft>
                <a:spcPts val="0"/>
              </a:spcAft>
            </a:pPr>
            <a:endParaRPr lang="zh-CN" altLang="en-US" sz="1800" b="1" dirty="0">
              <a:latin typeface="微软雅黑" pitchFamily="34" charset="-122"/>
              <a:ea typeface="微软雅黑" pitchFamily="34" charset="-122"/>
            </a:endParaRPr>
          </a:p>
        </p:txBody>
      </p:sp>
      <p:pic>
        <p:nvPicPr>
          <p:cNvPr id="2097160" name="图片 8"/>
          <p:cNvPicPr>
            <a:picLocks noChangeAspect="1"/>
          </p:cNvPicPr>
          <p:nvPr userDrawn="1"/>
        </p:nvPicPr>
        <p:blipFill>
          <a:blip r:embed="rId2"/>
          <a:srcRect/>
          <a:stretch>
            <a:fillRect/>
          </a:stretch>
        </p:blipFill>
        <p:spPr bwMode="auto">
          <a:xfrm>
            <a:off x="9117013" y="66675"/>
            <a:ext cx="628650" cy="515938"/>
          </a:xfrm>
          <a:prstGeom prst="rect">
            <a:avLst/>
          </a:prstGeom>
          <a:noFill/>
          <a:ln w="9525">
            <a:noFill/>
            <a:miter lim="800000"/>
            <a:headEnd/>
            <a:tailEnd/>
          </a:ln>
        </p:spPr>
      </p:pic>
      <p:sp>
        <p:nvSpPr>
          <p:cNvPr id="1048868" name="标题 1"/>
          <p:cNvSpPr>
            <a:spLocks noGrp="1"/>
          </p:cNvSpPr>
          <p:nvPr>
            <p:ph type="title"/>
          </p:nvPr>
        </p:nvSpPr>
        <p:spPr>
          <a:xfrm>
            <a:off x="495300" y="44453"/>
            <a:ext cx="8915400" cy="549275"/>
          </a:xfrm>
          <a:prstGeom prst="rect">
            <a:avLst/>
          </a:prstGeom>
        </p:spPr>
        <p:txBody>
          <a:bodyPr/>
          <a:lstStyle>
            <a:lvl1pPr>
              <a:defRPr sz="2600" b="0">
                <a:latin typeface="微软雅黑" pitchFamily="34" charset="-122"/>
                <a:ea typeface="微软雅黑" pitchFamily="34" charset="-122"/>
              </a:defRPr>
            </a:lvl1pPr>
          </a:lstStyle>
          <a:p>
            <a:r>
              <a:rPr lang="zh-CN" altLang="en-US" dirty="0"/>
              <a:t>单击此处编辑母版标题样式</a:t>
            </a:r>
          </a:p>
        </p:txBody>
      </p:sp>
      <p:sp>
        <p:nvSpPr>
          <p:cNvPr id="1048869" name="日期占位符 2"/>
          <p:cNvSpPr>
            <a:spLocks noGrp="1"/>
          </p:cNvSpPr>
          <p:nvPr>
            <p:ph type="dt" sz="half" idx="10"/>
          </p:nvPr>
        </p:nvSpPr>
        <p:spPr/>
        <p:txBody>
          <a:bodyPr/>
          <a:lstStyle/>
          <a:p>
            <a:fld id="{8738B216-7BDF-4F86-AA93-05DCB3C93CAD}" type="datetime1">
              <a:rPr lang="zh-CN" altLang="en-US"/>
              <a:t>2023/6/8</a:t>
            </a:fld>
            <a:endParaRPr lang="en-US" altLang="zh-CN"/>
          </a:p>
        </p:txBody>
      </p:sp>
      <p:sp>
        <p:nvSpPr>
          <p:cNvPr id="1048870" name="页脚占位符 3"/>
          <p:cNvSpPr>
            <a:spLocks noGrp="1"/>
          </p:cNvSpPr>
          <p:nvPr>
            <p:ph type="ftr" sz="quarter" idx="11"/>
          </p:nvPr>
        </p:nvSpPr>
        <p:spPr/>
        <p:txBody>
          <a:bodyPr/>
          <a:lstStyle/>
          <a:p>
            <a:endParaRPr lang="en-US" altLang="zh-CN"/>
          </a:p>
        </p:txBody>
      </p:sp>
      <p:sp>
        <p:nvSpPr>
          <p:cNvPr id="1048871" name="灯片编号占位符 4"/>
          <p:cNvSpPr>
            <a:spLocks noGrp="1"/>
          </p:cNvSpPr>
          <p:nvPr>
            <p:ph type="sldNum" sz="quarter" idx="12"/>
          </p:nvPr>
        </p:nvSpPr>
        <p:spPr/>
        <p:txBody>
          <a:bodyPr/>
          <a:lstStyle>
            <a:lvl1pPr>
              <a:defRPr smtClean="0"/>
            </a:lvl1pPr>
          </a:lstStyle>
          <a:p>
            <a:fld id="{10503E67-541C-4602-968A-B42404E103CA}"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正文页（简述）">
    <p:spTree>
      <p:nvGrpSpPr>
        <p:cNvPr id="1" name=""/>
        <p:cNvGrpSpPr/>
        <p:nvPr/>
      </p:nvGrpSpPr>
      <p:grpSpPr>
        <a:xfrm>
          <a:off x="0" y="0"/>
          <a:ext cx="0" cy="0"/>
          <a:chOff x="0" y="0"/>
          <a:chExt cx="0" cy="0"/>
        </a:xfrm>
      </p:grpSpPr>
      <p:sp>
        <p:nvSpPr>
          <p:cNvPr id="1049154" name="矩形 3"/>
          <p:cNvSpPr/>
          <p:nvPr userDrawn="1"/>
        </p:nvSpPr>
        <p:spPr>
          <a:xfrm flipV="1">
            <a:off x="0" y="582613"/>
            <a:ext cx="9906000" cy="47625"/>
          </a:xfrm>
          <a:prstGeom prst="rect">
            <a:avLst/>
          </a:prstGeom>
          <a:gradFill flip="none" rotWithShape="0">
            <a:gsLst>
              <a:gs pos="0">
                <a:srgbClr val="004EA1"/>
              </a:gs>
              <a:gs pos="70000">
                <a:srgbClr val="C4D6EB"/>
              </a:gs>
              <a:gs pos="100000">
                <a:schemeClr val="bg1"/>
              </a:gs>
              <a:gs pos="100000">
                <a:srgbClr val="FFEBF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5764" tIns="47883" rIns="95764" bIns="47883" anchor="ctr"/>
          <a:lstStyle/>
          <a:p>
            <a:pPr algn="ctr" eaLnBrk="1" fontAlgn="auto" hangingPunct="1">
              <a:spcBef>
                <a:spcPts val="0"/>
              </a:spcBef>
              <a:spcAft>
                <a:spcPts val="0"/>
              </a:spcAft>
            </a:pPr>
            <a:endParaRPr lang="zh-CN" altLang="en-US" sz="1900" dirty="0"/>
          </a:p>
        </p:txBody>
      </p:sp>
      <p:pic>
        <p:nvPicPr>
          <p:cNvPr id="2097169" name="图片 8"/>
          <p:cNvPicPr>
            <a:picLocks noChangeAspect="1"/>
          </p:cNvPicPr>
          <p:nvPr userDrawn="1"/>
        </p:nvPicPr>
        <p:blipFill>
          <a:blip r:embed="rId2"/>
          <a:srcRect/>
          <a:stretch>
            <a:fillRect/>
          </a:stretch>
        </p:blipFill>
        <p:spPr bwMode="auto">
          <a:xfrm>
            <a:off x="9117013" y="66675"/>
            <a:ext cx="628650" cy="515938"/>
          </a:xfrm>
          <a:prstGeom prst="rect">
            <a:avLst/>
          </a:prstGeom>
          <a:noFill/>
          <a:ln w="9525">
            <a:noFill/>
            <a:miter lim="800000"/>
            <a:headEnd/>
            <a:tailEnd/>
          </a:ln>
        </p:spPr>
      </p:pic>
      <p:sp>
        <p:nvSpPr>
          <p:cNvPr id="1049155" name="标题 6"/>
          <p:cNvSpPr>
            <a:spLocks noGrp="1"/>
          </p:cNvSpPr>
          <p:nvPr>
            <p:ph type="title"/>
          </p:nvPr>
        </p:nvSpPr>
        <p:spPr>
          <a:xfrm>
            <a:off x="495300" y="71414"/>
            <a:ext cx="8915400" cy="511156"/>
          </a:xfrm>
          <a:prstGeom prst="rect">
            <a:avLst/>
          </a:prstGeom>
        </p:spPr>
        <p:txBody>
          <a:bodyPr/>
          <a:lstStyle>
            <a:lvl1pPr>
              <a:defRPr sz="2600" b="0">
                <a:latin typeface="微软雅黑" pitchFamily="34" charset="-122"/>
                <a:ea typeface="微软雅黑" pitchFamily="34" charset="-122"/>
              </a:defRPr>
            </a:lvl1pPr>
          </a:lstStyle>
          <a:p>
            <a:r>
              <a:rPr lang="zh-CN" altLang="en-US" dirty="0"/>
              <a:t>单击此处编辑母版标题样式</a:t>
            </a:r>
          </a:p>
        </p:txBody>
      </p:sp>
      <p:sp>
        <p:nvSpPr>
          <p:cNvPr id="1049156" name="灯片编号占位符 4"/>
          <p:cNvSpPr>
            <a:spLocks noGrp="1"/>
          </p:cNvSpPr>
          <p:nvPr>
            <p:ph type="sldNum" sz="quarter" idx="12"/>
          </p:nvPr>
        </p:nvSpPr>
        <p:spPr>
          <a:xfrm>
            <a:off x="7556500" y="6448425"/>
            <a:ext cx="2311400" cy="365125"/>
          </a:xfrm>
        </p:spPr>
        <p:txBody>
          <a:bodyPr/>
          <a:lstStyle>
            <a:lvl1pPr>
              <a:defRPr smtClean="0"/>
            </a:lvl1pPr>
          </a:lstStyle>
          <a:p>
            <a:fld id="{10503E67-541C-4602-968A-B42404E103CA}"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空白页">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空白页-有背景">
    <p:spTree>
      <p:nvGrpSpPr>
        <p:cNvPr id="1" name=""/>
        <p:cNvGrpSpPr/>
        <p:nvPr/>
      </p:nvGrpSpPr>
      <p:grpSpPr>
        <a:xfrm>
          <a:off x="0" y="0"/>
          <a:ext cx="0" cy="0"/>
          <a:chOff x="0" y="0"/>
          <a:chExt cx="0" cy="0"/>
        </a:xfrm>
      </p:grpSpPr>
      <p:pic>
        <p:nvPicPr>
          <p:cNvPr id="2097171" name="图片 6"/>
          <p:cNvPicPr>
            <a:picLocks noChangeAspect="1"/>
          </p:cNvPicPr>
          <p:nvPr userDrawn="1"/>
        </p:nvPicPr>
        <p:blipFill>
          <a:blip r:embed="rId2"/>
          <a:srcRect/>
          <a:stretch>
            <a:fillRect/>
          </a:stretch>
        </p:blipFill>
        <p:spPr bwMode="auto">
          <a:xfrm>
            <a:off x="0" y="0"/>
            <a:ext cx="9906000" cy="6858000"/>
          </a:xfrm>
          <a:prstGeom prst="rect">
            <a:avLst/>
          </a:prstGeom>
          <a:noFill/>
          <a:ln w="9525">
            <a:noFill/>
            <a:miter lim="800000"/>
            <a:headEnd/>
            <a:tailEnd/>
          </a:ln>
        </p:spPr>
      </p:pic>
      <p:sp>
        <p:nvSpPr>
          <p:cNvPr id="1049841" name="灯片编号占位符 1"/>
          <p:cNvSpPr>
            <a:spLocks noGrp="1"/>
          </p:cNvSpPr>
          <p:nvPr>
            <p:ph type="sldNum" sz="quarter" idx="10"/>
          </p:nvPr>
        </p:nvSpPr>
        <p:spPr/>
        <p:txBody>
          <a:bodyPr/>
          <a:lstStyle>
            <a:lvl1pPr>
              <a:defRPr smtClean="0"/>
            </a:lvl1pPr>
          </a:lstStyle>
          <a:p>
            <a:fld id="{3B14FED4-3CA7-48D1-BBBE-7BCBBFA70043}"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48576" name="文本占位符 2"/>
          <p:cNvSpPr>
            <a:spLocks noGrp="1"/>
          </p:cNvSpPr>
          <p:nvPr>
            <p:ph type="body" idx="1"/>
          </p:nvPr>
        </p:nvSpPr>
        <p:spPr bwMode="auto">
          <a:xfrm>
            <a:off x="495300" y="1125538"/>
            <a:ext cx="8915400" cy="5111750"/>
          </a:xfrm>
          <a:prstGeom prst="rect">
            <a:avLst/>
          </a:prstGeom>
          <a:noFill/>
          <a:ln w="9525">
            <a:noFill/>
            <a:miter lim="800000"/>
            <a:headEnd/>
            <a:tailEnd/>
          </a:ln>
        </p:spPr>
        <p:txBody>
          <a:bodyPr vert="horz" wrap="square" lIns="95764" tIns="47883" rIns="95764" bIns="47883"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577" name="日期占位符 3"/>
          <p:cNvSpPr>
            <a:spLocks noGrp="1"/>
          </p:cNvSpPr>
          <p:nvPr>
            <p:ph type="dt" sz="half" idx="2"/>
          </p:nvPr>
        </p:nvSpPr>
        <p:spPr>
          <a:xfrm>
            <a:off x="38100" y="6448425"/>
            <a:ext cx="2311400" cy="365125"/>
          </a:xfrm>
          <a:prstGeom prst="rect">
            <a:avLst/>
          </a:prstGeom>
        </p:spPr>
        <p:txBody>
          <a:bodyPr vert="horz" wrap="square" lIns="95764" tIns="47883" rIns="95764" bIns="47883" numCol="1" anchor="ctr" anchorCtr="0" compatLnSpc="1">
            <a:prstTxWarp prst="textNoShape">
              <a:avLst/>
            </a:prstTxWarp>
          </a:bodyPr>
          <a:lstStyle>
            <a:lvl1pPr eaLnBrk="1" hangingPunct="1">
              <a:spcBef>
                <a:spcPct val="0"/>
              </a:spcBef>
              <a:defRPr sz="1200" b="0">
                <a:solidFill>
                  <a:schemeClr val="tx1"/>
                </a:solidFill>
                <a:latin typeface="微软雅黑" pitchFamily="34" charset="-122"/>
                <a:ea typeface="微软雅黑" pitchFamily="34" charset="-122"/>
              </a:defRPr>
            </a:lvl1pPr>
          </a:lstStyle>
          <a:p>
            <a:fld id="{EC4B50AF-0E3E-43EF-B9C8-1031FA857543}" type="datetime1">
              <a:rPr lang="zh-CN" altLang="en-US"/>
              <a:t>2023/6/8</a:t>
            </a:fld>
            <a:endParaRPr lang="en-US" altLang="zh-CN"/>
          </a:p>
        </p:txBody>
      </p:sp>
      <p:sp>
        <p:nvSpPr>
          <p:cNvPr id="1048578" name="页脚占位符 4"/>
          <p:cNvSpPr>
            <a:spLocks noGrp="1"/>
          </p:cNvSpPr>
          <p:nvPr>
            <p:ph type="ftr" sz="quarter" idx="3"/>
          </p:nvPr>
        </p:nvSpPr>
        <p:spPr>
          <a:xfrm>
            <a:off x="3384550" y="6448425"/>
            <a:ext cx="3136900" cy="365125"/>
          </a:xfrm>
          <a:prstGeom prst="rect">
            <a:avLst/>
          </a:prstGeom>
        </p:spPr>
        <p:txBody>
          <a:bodyPr vert="horz" wrap="square" lIns="95764" tIns="47883" rIns="95764" bIns="47883" numCol="1" anchor="ctr" anchorCtr="0" compatLnSpc="1">
            <a:prstTxWarp prst="textNoShape">
              <a:avLst/>
            </a:prstTxWarp>
          </a:bodyPr>
          <a:lstStyle>
            <a:lvl1pPr algn="ctr" eaLnBrk="1" hangingPunct="1">
              <a:spcBef>
                <a:spcPct val="0"/>
              </a:spcBef>
              <a:defRPr sz="1200" b="0">
                <a:solidFill>
                  <a:schemeClr val="tx1"/>
                </a:solidFill>
                <a:latin typeface="微软雅黑" pitchFamily="34" charset="-122"/>
                <a:ea typeface="微软雅黑" pitchFamily="34" charset="-122"/>
              </a:defRPr>
            </a:lvl1pPr>
          </a:lstStyle>
          <a:p>
            <a:endParaRPr lang="en-US" altLang="zh-CN"/>
          </a:p>
        </p:txBody>
      </p:sp>
      <p:sp>
        <p:nvSpPr>
          <p:cNvPr id="1048579" name="灯片编号占位符 5"/>
          <p:cNvSpPr>
            <a:spLocks noGrp="1"/>
          </p:cNvSpPr>
          <p:nvPr>
            <p:ph type="sldNum" sz="quarter" idx="4"/>
          </p:nvPr>
        </p:nvSpPr>
        <p:spPr>
          <a:xfrm>
            <a:off x="7556500" y="6448425"/>
            <a:ext cx="2311400" cy="365125"/>
          </a:xfrm>
          <a:prstGeom prst="rect">
            <a:avLst/>
          </a:prstGeom>
        </p:spPr>
        <p:txBody>
          <a:bodyPr vert="horz" wrap="square" lIns="95764" tIns="47883" rIns="95764" bIns="47883" numCol="1" anchor="ctr" anchorCtr="0" compatLnSpc="1">
            <a:prstTxWarp prst="textNoShape">
              <a:avLst/>
            </a:prstTxWarp>
          </a:bodyPr>
          <a:lstStyle>
            <a:lvl1pPr algn="r" eaLnBrk="1" hangingPunct="1">
              <a:defRPr sz="1200" smtClean="0">
                <a:solidFill>
                  <a:schemeClr val="tx1"/>
                </a:solidFill>
                <a:latin typeface="微软雅黑" pitchFamily="34" charset="-122"/>
                <a:ea typeface="微软雅黑" pitchFamily="34" charset="-122"/>
              </a:defRPr>
            </a:lvl1pPr>
          </a:lstStyle>
          <a:p>
            <a:fld id="{2CD5818F-F0D2-454E-96CE-3F95E66C568C}"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Lst>
  <p:hf hdr="0" ftr="0" dt="0"/>
  <p:txStyles>
    <p:titleStyle>
      <a:lvl1pPr algn="just" rtl="0" eaLnBrk="0" fontAlgn="base" hangingPunct="0">
        <a:spcBef>
          <a:spcPct val="0"/>
        </a:spcBef>
        <a:spcAft>
          <a:spcPct val="0"/>
        </a:spcAft>
        <a:defRPr sz="2900" b="1" kern="1200">
          <a:solidFill>
            <a:srgbClr val="000096"/>
          </a:solidFill>
          <a:latin typeface="Times New Roman" pitchFamily="18" charset="0"/>
          <a:ea typeface="黑体" pitchFamily="2" charset="-122"/>
          <a:cs typeface="Times New Roman" pitchFamily="18" charset="0"/>
        </a:defRPr>
      </a:lvl1pPr>
      <a:lvl2pPr algn="just" rtl="0" eaLnBrk="0" fontAlgn="base" hangingPunct="0">
        <a:spcBef>
          <a:spcPct val="0"/>
        </a:spcBef>
        <a:spcAft>
          <a:spcPct val="0"/>
        </a:spcAft>
        <a:defRPr sz="2900" b="1">
          <a:solidFill>
            <a:srgbClr val="000096"/>
          </a:solidFill>
          <a:latin typeface="Times New Roman" pitchFamily="18" charset="0"/>
          <a:ea typeface="黑体" pitchFamily="2" charset="-122"/>
          <a:cs typeface="Times New Roman" pitchFamily="18" charset="0"/>
        </a:defRPr>
      </a:lvl2pPr>
      <a:lvl3pPr algn="just" rtl="0" eaLnBrk="0" fontAlgn="base" hangingPunct="0">
        <a:spcBef>
          <a:spcPct val="0"/>
        </a:spcBef>
        <a:spcAft>
          <a:spcPct val="0"/>
        </a:spcAft>
        <a:defRPr sz="2900" b="1">
          <a:solidFill>
            <a:srgbClr val="000096"/>
          </a:solidFill>
          <a:latin typeface="Times New Roman" pitchFamily="18" charset="0"/>
          <a:ea typeface="黑体" pitchFamily="2" charset="-122"/>
          <a:cs typeface="Times New Roman" pitchFamily="18" charset="0"/>
        </a:defRPr>
      </a:lvl3pPr>
      <a:lvl4pPr algn="just" rtl="0" eaLnBrk="0" fontAlgn="base" hangingPunct="0">
        <a:spcBef>
          <a:spcPct val="0"/>
        </a:spcBef>
        <a:spcAft>
          <a:spcPct val="0"/>
        </a:spcAft>
        <a:defRPr sz="2900" b="1">
          <a:solidFill>
            <a:srgbClr val="000096"/>
          </a:solidFill>
          <a:latin typeface="Times New Roman" pitchFamily="18" charset="0"/>
          <a:ea typeface="黑体" pitchFamily="2" charset="-122"/>
          <a:cs typeface="Times New Roman" pitchFamily="18" charset="0"/>
        </a:defRPr>
      </a:lvl4pPr>
      <a:lvl5pPr algn="just" rtl="0" eaLnBrk="0" fontAlgn="base" hangingPunct="0">
        <a:spcBef>
          <a:spcPct val="0"/>
        </a:spcBef>
        <a:spcAft>
          <a:spcPct val="0"/>
        </a:spcAft>
        <a:defRPr sz="2900" b="1">
          <a:solidFill>
            <a:srgbClr val="000096"/>
          </a:solidFill>
          <a:latin typeface="Times New Roman" pitchFamily="18" charset="0"/>
          <a:ea typeface="黑体" pitchFamily="2" charset="-122"/>
          <a:cs typeface="Times New Roman" pitchFamily="18" charset="0"/>
        </a:defRPr>
      </a:lvl5pPr>
      <a:lvl6pPr marL="478822" algn="just" rtl="0" eaLnBrk="1" fontAlgn="base" hangingPunct="1">
        <a:spcBef>
          <a:spcPct val="0"/>
        </a:spcBef>
        <a:spcAft>
          <a:spcPct val="0"/>
        </a:spcAft>
        <a:defRPr sz="2900" b="1">
          <a:solidFill>
            <a:srgbClr val="000096"/>
          </a:solidFill>
          <a:latin typeface="Times New Roman" pitchFamily="18" charset="0"/>
          <a:ea typeface="黑体" pitchFamily="2" charset="-122"/>
          <a:cs typeface="Times New Roman" pitchFamily="18" charset="0"/>
        </a:defRPr>
      </a:lvl6pPr>
      <a:lvl7pPr marL="957644" algn="just" rtl="0" eaLnBrk="1" fontAlgn="base" hangingPunct="1">
        <a:spcBef>
          <a:spcPct val="0"/>
        </a:spcBef>
        <a:spcAft>
          <a:spcPct val="0"/>
        </a:spcAft>
        <a:defRPr sz="2900" b="1">
          <a:solidFill>
            <a:srgbClr val="000096"/>
          </a:solidFill>
          <a:latin typeface="Times New Roman" pitchFamily="18" charset="0"/>
          <a:ea typeface="黑体" pitchFamily="2" charset="-122"/>
          <a:cs typeface="Times New Roman" pitchFamily="18" charset="0"/>
        </a:defRPr>
      </a:lvl7pPr>
      <a:lvl8pPr marL="1436465" algn="just" rtl="0" eaLnBrk="1" fontAlgn="base" hangingPunct="1">
        <a:spcBef>
          <a:spcPct val="0"/>
        </a:spcBef>
        <a:spcAft>
          <a:spcPct val="0"/>
        </a:spcAft>
        <a:defRPr sz="2900" b="1">
          <a:solidFill>
            <a:srgbClr val="000096"/>
          </a:solidFill>
          <a:latin typeface="Times New Roman" pitchFamily="18" charset="0"/>
          <a:ea typeface="黑体" pitchFamily="2" charset="-122"/>
          <a:cs typeface="Times New Roman" pitchFamily="18" charset="0"/>
        </a:defRPr>
      </a:lvl8pPr>
      <a:lvl9pPr marL="1915286" algn="just" rtl="0" eaLnBrk="1" fontAlgn="base" hangingPunct="1">
        <a:spcBef>
          <a:spcPct val="0"/>
        </a:spcBef>
        <a:spcAft>
          <a:spcPct val="0"/>
        </a:spcAft>
        <a:defRPr sz="2900" b="1">
          <a:solidFill>
            <a:srgbClr val="000096"/>
          </a:solidFill>
          <a:latin typeface="Times New Roman" pitchFamily="18" charset="0"/>
          <a:ea typeface="黑体" pitchFamily="2" charset="-122"/>
          <a:cs typeface="Times New Roman" pitchFamily="18" charset="0"/>
        </a:defRPr>
      </a:lvl9pPr>
    </p:titleStyle>
    <p:bodyStyle>
      <a:lvl1pPr marL="342900" indent="-342900" algn="just" rtl="0" eaLnBrk="0" fontAlgn="base" hangingPunct="0">
        <a:lnSpc>
          <a:spcPct val="130000"/>
        </a:lnSpc>
        <a:spcBef>
          <a:spcPct val="0"/>
        </a:spcBef>
        <a:spcAft>
          <a:spcPct val="0"/>
        </a:spcAft>
        <a:buFont typeface="Arial" pitchFamily="34" charset="0"/>
        <a:buChar char="•"/>
        <a:tabLst>
          <a:tab pos="1217613" algn="l"/>
        </a:tabLst>
        <a:defRPr sz="3200" b="1" kern="1200">
          <a:solidFill>
            <a:schemeClr val="tx1"/>
          </a:solidFill>
          <a:latin typeface="微软雅黑" pitchFamily="34" charset="-122"/>
          <a:ea typeface="微软雅黑" pitchFamily="34" charset="-122"/>
          <a:cs typeface="+mn-cs"/>
        </a:defRPr>
      </a:lvl1pPr>
      <a:lvl2pPr marL="417513" indent="-184150" algn="just" rtl="0" eaLnBrk="0" fontAlgn="base" hangingPunct="0">
        <a:lnSpc>
          <a:spcPct val="130000"/>
        </a:lnSpc>
        <a:spcBef>
          <a:spcPct val="0"/>
        </a:spcBef>
        <a:spcAft>
          <a:spcPct val="0"/>
        </a:spcAft>
        <a:buFont typeface="Wingdings" pitchFamily="2" charset="2"/>
        <a:buChar char="Ø"/>
        <a:tabLst>
          <a:tab pos="1217613" algn="l"/>
        </a:tabLst>
        <a:defRPr sz="1600" kern="1200">
          <a:solidFill>
            <a:schemeClr val="tx1"/>
          </a:solidFill>
          <a:latin typeface="微软雅黑" pitchFamily="34" charset="-122"/>
          <a:ea typeface="微软雅黑" pitchFamily="34" charset="-122"/>
          <a:cs typeface="+mn-cs"/>
        </a:defRPr>
      </a:lvl2pPr>
      <a:lvl3pPr marL="661988" indent="-141288" algn="just" rtl="0" eaLnBrk="0" fontAlgn="base" hangingPunct="0">
        <a:lnSpc>
          <a:spcPct val="130000"/>
        </a:lnSpc>
        <a:spcBef>
          <a:spcPct val="0"/>
        </a:spcBef>
        <a:spcAft>
          <a:spcPct val="0"/>
        </a:spcAft>
        <a:buFont typeface="Wingdings" pitchFamily="2" charset="2"/>
        <a:buChar char="v"/>
        <a:tabLst>
          <a:tab pos="1217613" algn="l"/>
        </a:tabLst>
        <a:defRPr sz="1400" kern="1200">
          <a:solidFill>
            <a:schemeClr val="tx1"/>
          </a:solidFill>
          <a:latin typeface="微软雅黑" pitchFamily="34" charset="-122"/>
          <a:ea typeface="微软雅黑" pitchFamily="34" charset="-122"/>
          <a:cs typeface="+mn-cs"/>
        </a:defRPr>
      </a:lvl3pPr>
      <a:lvl4pPr marL="881063" indent="-150813" algn="just" rtl="0" eaLnBrk="0" fontAlgn="base" hangingPunct="0">
        <a:lnSpc>
          <a:spcPct val="130000"/>
        </a:lnSpc>
        <a:spcBef>
          <a:spcPct val="0"/>
        </a:spcBef>
        <a:spcAft>
          <a:spcPct val="0"/>
        </a:spcAft>
        <a:buFont typeface="Times New Roman" pitchFamily="18" charset="0"/>
        <a:buChar char="◘"/>
        <a:tabLst>
          <a:tab pos="1217613" algn="l"/>
        </a:tabLst>
        <a:defRPr sz="1200" kern="1200">
          <a:solidFill>
            <a:schemeClr val="tx1"/>
          </a:solidFill>
          <a:latin typeface="微软雅黑" pitchFamily="34" charset="-122"/>
          <a:ea typeface="微软雅黑" pitchFamily="34" charset="-122"/>
          <a:cs typeface="+mn-cs"/>
        </a:defRPr>
      </a:lvl4pPr>
      <a:lvl5pPr marL="1065213" indent="-107950" algn="just" rtl="0" eaLnBrk="0" fontAlgn="base" hangingPunct="0">
        <a:lnSpc>
          <a:spcPct val="130000"/>
        </a:lnSpc>
        <a:spcBef>
          <a:spcPct val="0"/>
        </a:spcBef>
        <a:spcAft>
          <a:spcPct val="0"/>
        </a:spcAft>
        <a:buFont typeface="Arial" pitchFamily="34" charset="0"/>
        <a:buChar char="»"/>
        <a:tabLst>
          <a:tab pos="1217613" algn="l"/>
        </a:tabLst>
        <a:defRPr sz="1000" kern="1200">
          <a:solidFill>
            <a:schemeClr val="tx1"/>
          </a:solidFill>
          <a:latin typeface="微软雅黑" pitchFamily="34" charset="-122"/>
          <a:ea typeface="微软雅黑" pitchFamily="34" charset="-122"/>
          <a:cs typeface="+mn-cs"/>
        </a:defRPr>
      </a:lvl5pPr>
      <a:lvl6pPr marL="2633518" indent="-239411" algn="l" defTabSz="957644"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12340" indent="-239411" algn="l" defTabSz="957644"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91161" indent="-239411" algn="l" defTabSz="957644"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69983" indent="-239411" algn="l" defTabSz="957644"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zh-CN"/>
      </a:defPPr>
      <a:lvl1pPr marL="0" algn="l" defTabSz="957644" rtl="0" eaLnBrk="1" latinLnBrk="0" hangingPunct="1">
        <a:defRPr sz="1900" kern="1200">
          <a:solidFill>
            <a:schemeClr val="tx1"/>
          </a:solidFill>
          <a:latin typeface="+mn-lt"/>
          <a:ea typeface="+mn-ea"/>
          <a:cs typeface="+mn-cs"/>
        </a:defRPr>
      </a:lvl1pPr>
      <a:lvl2pPr marL="478822" algn="l" defTabSz="957644" rtl="0" eaLnBrk="1" latinLnBrk="0" hangingPunct="1">
        <a:defRPr sz="1900" kern="1200">
          <a:solidFill>
            <a:schemeClr val="tx1"/>
          </a:solidFill>
          <a:latin typeface="+mn-lt"/>
          <a:ea typeface="+mn-ea"/>
          <a:cs typeface="+mn-cs"/>
        </a:defRPr>
      </a:lvl2pPr>
      <a:lvl3pPr marL="957644" algn="l" defTabSz="957644" rtl="0" eaLnBrk="1" latinLnBrk="0" hangingPunct="1">
        <a:defRPr sz="1900" kern="1200">
          <a:solidFill>
            <a:schemeClr val="tx1"/>
          </a:solidFill>
          <a:latin typeface="+mn-lt"/>
          <a:ea typeface="+mn-ea"/>
          <a:cs typeface="+mn-cs"/>
        </a:defRPr>
      </a:lvl3pPr>
      <a:lvl4pPr marL="1436465" algn="l" defTabSz="957644" rtl="0" eaLnBrk="1" latinLnBrk="0" hangingPunct="1">
        <a:defRPr sz="1900" kern="1200">
          <a:solidFill>
            <a:schemeClr val="tx1"/>
          </a:solidFill>
          <a:latin typeface="+mn-lt"/>
          <a:ea typeface="+mn-ea"/>
          <a:cs typeface="+mn-cs"/>
        </a:defRPr>
      </a:lvl4pPr>
      <a:lvl5pPr marL="1915286" algn="l" defTabSz="957644" rtl="0" eaLnBrk="1" latinLnBrk="0" hangingPunct="1">
        <a:defRPr sz="1900" kern="1200">
          <a:solidFill>
            <a:schemeClr val="tx1"/>
          </a:solidFill>
          <a:latin typeface="+mn-lt"/>
          <a:ea typeface="+mn-ea"/>
          <a:cs typeface="+mn-cs"/>
        </a:defRPr>
      </a:lvl5pPr>
      <a:lvl6pPr marL="2394107" algn="l" defTabSz="957644" rtl="0" eaLnBrk="1" latinLnBrk="0" hangingPunct="1">
        <a:defRPr sz="1900" kern="1200">
          <a:solidFill>
            <a:schemeClr val="tx1"/>
          </a:solidFill>
          <a:latin typeface="+mn-lt"/>
          <a:ea typeface="+mn-ea"/>
          <a:cs typeface="+mn-cs"/>
        </a:defRPr>
      </a:lvl6pPr>
      <a:lvl7pPr marL="2872929" algn="l" defTabSz="957644" rtl="0" eaLnBrk="1" latinLnBrk="0" hangingPunct="1">
        <a:defRPr sz="1900" kern="1200">
          <a:solidFill>
            <a:schemeClr val="tx1"/>
          </a:solidFill>
          <a:latin typeface="+mn-lt"/>
          <a:ea typeface="+mn-ea"/>
          <a:cs typeface="+mn-cs"/>
        </a:defRPr>
      </a:lvl7pPr>
      <a:lvl8pPr marL="3351750" algn="l" defTabSz="957644" rtl="0" eaLnBrk="1" latinLnBrk="0" hangingPunct="1">
        <a:defRPr sz="1900" kern="1200">
          <a:solidFill>
            <a:schemeClr val="tx1"/>
          </a:solidFill>
          <a:latin typeface="+mn-lt"/>
          <a:ea typeface="+mn-ea"/>
          <a:cs typeface="+mn-cs"/>
        </a:defRPr>
      </a:lvl8pPr>
      <a:lvl9pPr marL="3830572" algn="l" defTabSz="9576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8" name="Rectangle 5"/>
          <p:cNvSpPr>
            <a:spLocks noGrp="1"/>
          </p:cNvSpPr>
          <p:nvPr>
            <p:ph type="ctrTitle"/>
          </p:nvPr>
        </p:nvSpPr>
        <p:spPr bwMode="auto">
          <a:xfrm>
            <a:off x="554038" y="2780928"/>
            <a:ext cx="8869362" cy="1872208"/>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pPr>
            <a:r>
              <a:rPr lang="zh-CN" altLang="en-US" sz="4000" dirty="0" smtClean="0">
                <a:solidFill>
                  <a:srgbClr val="000096"/>
                </a:solidFill>
              </a:rPr>
              <a:t>国有企业非招标采购服务规范</a:t>
            </a:r>
            <a:r>
              <a:rPr lang="en-US" altLang="zh-CN" sz="4000" dirty="0" smtClean="0">
                <a:solidFill>
                  <a:srgbClr val="000096"/>
                </a:solidFill>
              </a:rPr>
              <a:t/>
            </a:r>
            <a:br>
              <a:rPr lang="en-US" altLang="zh-CN" sz="4000" dirty="0" smtClean="0">
                <a:solidFill>
                  <a:srgbClr val="000096"/>
                </a:solidFill>
              </a:rPr>
            </a:br>
            <a:r>
              <a:rPr lang="zh-CN" altLang="en-US" sz="4000" dirty="0" smtClean="0">
                <a:solidFill>
                  <a:srgbClr val="000096"/>
                </a:solidFill>
              </a:rPr>
              <a:t>及操作实务</a:t>
            </a:r>
            <a:endParaRPr lang="zh-CN" altLang="en-US" sz="4000" dirty="0">
              <a:solidFill>
                <a:srgbClr val="000096"/>
              </a:solidFill>
            </a:endParaRPr>
          </a:p>
        </p:txBody>
      </p:sp>
      <p:sp>
        <p:nvSpPr>
          <p:cNvPr id="1048829" name="Text Box 10"/>
          <p:cNvSpPr txBox="1">
            <a:spLocks noChangeArrowheads="1"/>
          </p:cNvSpPr>
          <p:nvPr/>
        </p:nvSpPr>
        <p:spPr bwMode="auto">
          <a:xfrm>
            <a:off x="2379663" y="5192713"/>
            <a:ext cx="5146675" cy="419100"/>
          </a:xfrm>
          <a:prstGeom prst="rect">
            <a:avLst/>
          </a:prstGeom>
          <a:noFill/>
          <a:ln w="9525">
            <a:noFill/>
            <a:miter lim="800000"/>
            <a:headEnd/>
            <a:tailEnd/>
          </a:ln>
        </p:spPr>
        <p:txBody>
          <a:bodyPr lIns="95764" tIns="47883" rIns="95764" bIns="47883">
            <a:spAutoFit/>
          </a:bodyPr>
          <a:lstStyle/>
          <a:p>
            <a:pPr algn="ctr" eaLnBrk="1" hangingPunct="1"/>
            <a:r>
              <a:rPr lang="zh-CN" altLang="en-US" sz="2100" dirty="0">
                <a:solidFill>
                  <a:schemeClr val="tx1"/>
                </a:solidFill>
                <a:latin typeface="微软雅黑" pitchFamily="34" charset="-122"/>
                <a:ea typeface="微软雅黑" pitchFamily="34" charset="-122"/>
              </a:rPr>
              <a:t>南方科贸</a:t>
            </a:r>
            <a:r>
              <a:rPr lang="zh-CN" altLang="en-US" sz="2100" dirty="0" smtClean="0">
                <a:solidFill>
                  <a:schemeClr val="tx1"/>
                </a:solidFill>
                <a:latin typeface="微软雅黑" pitchFamily="34" charset="-122"/>
                <a:ea typeface="微软雅黑" pitchFamily="34" charset="-122"/>
              </a:rPr>
              <a:t>公司  招标部</a:t>
            </a:r>
            <a:endParaRPr lang="zh-CN" altLang="en-US" sz="2100" dirty="0">
              <a:solidFill>
                <a:schemeClr val="tx1"/>
              </a:solidFill>
              <a:latin typeface="微软雅黑" pitchFamily="34" charset="-122"/>
              <a:ea typeface="微软雅黑" pitchFamily="34" charset="-122"/>
            </a:endParaRPr>
          </a:p>
        </p:txBody>
      </p:sp>
      <p:sp>
        <p:nvSpPr>
          <p:cNvPr id="1048830" name="Text Box 11"/>
          <p:cNvSpPr txBox="1">
            <a:spLocks noChangeArrowheads="1"/>
          </p:cNvSpPr>
          <p:nvPr/>
        </p:nvSpPr>
        <p:spPr bwMode="auto">
          <a:xfrm>
            <a:off x="2379663" y="5661025"/>
            <a:ext cx="5146675" cy="419100"/>
          </a:xfrm>
          <a:prstGeom prst="rect">
            <a:avLst/>
          </a:prstGeom>
          <a:noFill/>
          <a:ln w="9525">
            <a:noFill/>
            <a:miter lim="800000"/>
            <a:headEnd/>
            <a:tailEnd/>
          </a:ln>
        </p:spPr>
        <p:txBody>
          <a:bodyPr lIns="95764" tIns="47883" rIns="95764" bIns="47883">
            <a:spAutoFit/>
          </a:bodyPr>
          <a:lstStyle/>
          <a:p>
            <a:pPr algn="ctr" eaLnBrk="1" hangingPunct="1"/>
            <a:r>
              <a:rPr lang="en-US" altLang="zh-CN" sz="2100" dirty="0" smtClean="0">
                <a:solidFill>
                  <a:schemeClr val="tx1"/>
                </a:solidFill>
                <a:latin typeface="微软雅黑" pitchFamily="34" charset="-122"/>
                <a:ea typeface="微软雅黑" pitchFamily="34" charset="-122"/>
              </a:rPr>
              <a:t>2023</a:t>
            </a:r>
            <a:r>
              <a:rPr lang="zh-CN" altLang="en-US" sz="2100" dirty="0" smtClean="0">
                <a:solidFill>
                  <a:schemeClr val="tx1"/>
                </a:solidFill>
                <a:latin typeface="微软雅黑" pitchFamily="34" charset="-122"/>
                <a:ea typeface="微软雅黑" pitchFamily="34" charset="-122"/>
              </a:rPr>
              <a:t>年</a:t>
            </a:r>
            <a:r>
              <a:rPr lang="en-US" altLang="zh-CN" sz="2100" dirty="0" smtClean="0">
                <a:solidFill>
                  <a:schemeClr val="tx1"/>
                </a:solidFill>
                <a:latin typeface="微软雅黑" pitchFamily="34" charset="-122"/>
                <a:ea typeface="微软雅黑" pitchFamily="34" charset="-122"/>
              </a:rPr>
              <a:t>6</a:t>
            </a:r>
            <a:r>
              <a:rPr lang="zh-CN" altLang="en-US" sz="2100" dirty="0" smtClean="0">
                <a:solidFill>
                  <a:schemeClr val="tx1"/>
                </a:solidFill>
                <a:latin typeface="微软雅黑" pitchFamily="34" charset="-122"/>
                <a:ea typeface="微软雅黑" pitchFamily="34" charset="-122"/>
              </a:rPr>
              <a:t>月</a:t>
            </a:r>
            <a:endParaRPr lang="zh-CN" altLang="en-US" sz="2100" dirty="0">
              <a:solidFill>
                <a:schemeClr val="tx1"/>
              </a:solidFill>
              <a:latin typeface="微软雅黑" pitchFamily="34" charset="-122"/>
              <a:ea typeface="微软雅黑" pitchFamily="34" charset="-122"/>
            </a:endParaRPr>
          </a:p>
        </p:txBody>
      </p:sp>
      <p:pic>
        <p:nvPicPr>
          <p:cNvPr id="2" name="图片 1"/>
          <p:cNvPicPr>
            <a:picLocks noChangeAspect="1"/>
          </p:cNvPicPr>
          <p:nvPr/>
        </p:nvPicPr>
        <p:blipFill>
          <a:blip r:embed="rId2"/>
          <a:stretch>
            <a:fillRect/>
          </a:stretch>
        </p:blipFill>
        <p:spPr>
          <a:xfrm>
            <a:off x="0" y="0"/>
            <a:ext cx="9906000" cy="105273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4" y="1268760"/>
            <a:ext cx="856215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二、采购邀请方式</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10</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848544" y="1916832"/>
            <a:ext cx="8064896" cy="3960440"/>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pPr>
              <a:buClr>
                <a:srgbClr val="0058B8"/>
              </a:buClr>
            </a:pPr>
            <a:endParaRPr lang="en-US" altLang="zh-CN" sz="2000" b="0" dirty="0" smtClean="0">
              <a:latin typeface="+mn-ea"/>
              <a:ea typeface="+mn-ea"/>
            </a:endParaRPr>
          </a:p>
          <a:p>
            <a:pPr>
              <a:buClr>
                <a:srgbClr val="0058B8"/>
              </a:buClr>
            </a:pPr>
            <a:endParaRPr lang="en-US" altLang="zh-CN" sz="2000" b="0" dirty="0" smtClean="0">
              <a:latin typeface="+mn-ea"/>
              <a:ea typeface="+mn-ea"/>
            </a:endParaRPr>
          </a:p>
          <a:p>
            <a:pPr>
              <a:buClr>
                <a:srgbClr val="0058B8"/>
              </a:buClr>
            </a:pPr>
            <a:endParaRPr lang="en-US" altLang="zh-CN" sz="2000" b="0" dirty="0">
              <a:latin typeface="+mn-ea"/>
              <a:ea typeface="+mn-ea"/>
            </a:endParaRPr>
          </a:p>
          <a:p>
            <a:pPr>
              <a:buClr>
                <a:srgbClr val="0058B8"/>
              </a:buClr>
            </a:pPr>
            <a:r>
              <a:rPr lang="en-US" altLang="zh-CN" sz="2000" b="0" dirty="0" smtClean="0">
                <a:latin typeface="+mn-ea"/>
                <a:ea typeface="+mn-ea"/>
              </a:rPr>
              <a:t>(</a:t>
            </a:r>
            <a:r>
              <a:rPr lang="en-US" altLang="zh-CN" sz="2000" b="0" dirty="0">
                <a:latin typeface="+mn-ea"/>
                <a:ea typeface="+mn-ea"/>
              </a:rPr>
              <a:t>1)</a:t>
            </a:r>
            <a:r>
              <a:rPr lang="zh-CN" altLang="en-US" sz="2000" b="0" dirty="0">
                <a:latin typeface="+mn-ea"/>
                <a:ea typeface="+mn-ea"/>
              </a:rPr>
              <a:t>技术复杂、有特殊要求或受条件限制，只有少量供应商可供选择的；</a:t>
            </a:r>
          </a:p>
          <a:p>
            <a:pPr>
              <a:buClr>
                <a:srgbClr val="0058B8"/>
              </a:buClr>
            </a:pPr>
            <a:r>
              <a:rPr lang="en-US" altLang="zh-CN" sz="2000" b="0" dirty="0">
                <a:latin typeface="+mn-ea"/>
                <a:ea typeface="+mn-ea"/>
              </a:rPr>
              <a:t>(2)</a:t>
            </a:r>
            <a:r>
              <a:rPr lang="zh-CN" altLang="en-US" sz="2000" b="0" dirty="0">
                <a:latin typeface="+mn-ea"/>
                <a:ea typeface="+mn-ea"/>
              </a:rPr>
              <a:t>已通过公告邀请方式验证有效响应的供应商不足三家的，包括本项目招标过程中通过招标公告验证有效投标的供应商不足三家，或近期实施的类似项目已通过采购公告方式验证有效响应的供应商不足三家的；</a:t>
            </a:r>
          </a:p>
          <a:p>
            <a:pPr>
              <a:buClr>
                <a:srgbClr val="0058B8"/>
              </a:buClr>
            </a:pPr>
            <a:r>
              <a:rPr lang="en-US" altLang="zh-CN" sz="2000" b="0" dirty="0">
                <a:latin typeface="+mn-ea"/>
                <a:ea typeface="+mn-ea"/>
              </a:rPr>
              <a:t>(3)</a:t>
            </a:r>
            <a:r>
              <a:rPr lang="zh-CN" altLang="en-US" sz="2000" b="0" dirty="0">
                <a:latin typeface="+mn-ea"/>
                <a:ea typeface="+mn-ea"/>
              </a:rPr>
              <a:t>通过公告邀请方式邀请供应商导致采购人支付的采购费用占项目合同金额的比例过大的；</a:t>
            </a:r>
          </a:p>
          <a:p>
            <a:pPr>
              <a:buClr>
                <a:srgbClr val="0058B8"/>
              </a:buClr>
            </a:pPr>
            <a:r>
              <a:rPr lang="en-US" altLang="zh-CN" sz="2000" b="0" dirty="0">
                <a:latin typeface="+mn-ea"/>
                <a:ea typeface="+mn-ea"/>
              </a:rPr>
              <a:t>(4)</a:t>
            </a:r>
            <a:r>
              <a:rPr lang="zh-CN" altLang="en-US" sz="2000" b="0" dirty="0">
                <a:latin typeface="+mn-ea"/>
                <a:ea typeface="+mn-ea"/>
              </a:rPr>
              <a:t>市场竞争充分，但不同档次产品价格差异较大，需要按档次进行采购的；</a:t>
            </a:r>
          </a:p>
          <a:p>
            <a:pPr>
              <a:buClr>
                <a:srgbClr val="0058B8"/>
              </a:buClr>
            </a:pPr>
            <a:r>
              <a:rPr lang="en-US" altLang="zh-CN" sz="2000" b="0" dirty="0">
                <a:latin typeface="+mn-ea"/>
                <a:ea typeface="+mn-ea"/>
              </a:rPr>
              <a:t>(5)</a:t>
            </a:r>
            <a:r>
              <a:rPr lang="zh-CN" altLang="en-US" sz="2000" b="0" dirty="0">
                <a:latin typeface="+mn-ea"/>
                <a:ea typeface="+mn-ea"/>
              </a:rPr>
              <a:t>涉及国家安全、国家秘密、商业秘密等，不适宜进行公告邀请的；</a:t>
            </a:r>
          </a:p>
          <a:p>
            <a:pPr>
              <a:buClr>
                <a:srgbClr val="0058B8"/>
              </a:buClr>
            </a:pPr>
            <a:r>
              <a:rPr lang="en-US" altLang="zh-CN" sz="2000" b="0" dirty="0">
                <a:latin typeface="+mn-ea"/>
                <a:ea typeface="+mn-ea"/>
              </a:rPr>
              <a:t>(6)</a:t>
            </a:r>
            <a:r>
              <a:rPr lang="zh-CN" altLang="en-US" sz="2000" b="0" dirty="0">
                <a:latin typeface="+mn-ea"/>
                <a:ea typeface="+mn-ea"/>
              </a:rPr>
              <a:t>采购人建立了完善的供应商库及管理评价体系，依据考核评价结果在供应商库内选择供应商的。</a:t>
            </a:r>
            <a:endParaRPr lang="en-US" altLang="zh-CN" sz="2000" b="0" dirty="0">
              <a:latin typeface="+mn-ea"/>
              <a:ea typeface="+mn-ea"/>
            </a:endParaRPr>
          </a:p>
          <a:p>
            <a:pPr>
              <a:buClr>
                <a:srgbClr val="0058B8"/>
              </a:buClr>
            </a:pPr>
            <a:endParaRPr lang="zh-CN" altLang="en-US" sz="2000" b="0" dirty="0" smtClean="0">
              <a:latin typeface="+mn-ea"/>
              <a:ea typeface="+mn-ea"/>
            </a:endParaRPr>
          </a:p>
          <a:p>
            <a:pPr>
              <a:buClr>
                <a:srgbClr val="0058B8"/>
              </a:buClr>
            </a:pPr>
            <a:endParaRPr lang="en-US" altLang="zh-CN" sz="2000" b="0" dirty="0" smtClean="0">
              <a:latin typeface="+mn-ea"/>
              <a:ea typeface="+mn-ea"/>
            </a:endParaRPr>
          </a:p>
          <a:p>
            <a:pPr>
              <a:buClr>
                <a:srgbClr val="0058B8"/>
              </a:buClr>
            </a:pPr>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2785368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457523" y="1063988"/>
            <a:ext cx="8915400"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三、非招标采购术语</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11</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457520" y="1613264"/>
            <a:ext cx="8959975" cy="4480032"/>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pPr indent="395288" algn="just">
              <a:spcBef>
                <a:spcPts val="900"/>
              </a:spcBef>
              <a:buClr>
                <a:srgbClr val="FF0000"/>
              </a:buClr>
            </a:pPr>
            <a:endParaRPr lang="en-US" altLang="zh-CN" sz="2000" b="0" dirty="0" smtClean="0">
              <a:latin typeface="+mn-ea"/>
              <a:ea typeface="+mn-ea"/>
            </a:endParaRPr>
          </a:p>
          <a:p>
            <a:pPr indent="395288" algn="just">
              <a:spcBef>
                <a:spcPts val="900"/>
              </a:spcBef>
              <a:buClr>
                <a:srgbClr val="FF0000"/>
              </a:buClr>
            </a:pPr>
            <a:endParaRPr lang="en-US" altLang="zh-CN" sz="2000" b="0" dirty="0" smtClean="0">
              <a:latin typeface="+mn-ea"/>
              <a:ea typeface="+mn-ea"/>
            </a:endParaRPr>
          </a:p>
          <a:p>
            <a:pPr indent="395288" algn="just">
              <a:spcBef>
                <a:spcPts val="900"/>
              </a:spcBef>
              <a:buClr>
                <a:srgbClr val="FF0000"/>
              </a:buClr>
            </a:pPr>
            <a:endParaRPr lang="en-US" altLang="zh-CN" sz="2000" b="0" dirty="0">
              <a:latin typeface="+mn-ea"/>
              <a:ea typeface="+mn-ea"/>
            </a:endParaRPr>
          </a:p>
          <a:p>
            <a:pPr indent="395288" algn="just">
              <a:spcBef>
                <a:spcPts val="900"/>
              </a:spcBef>
              <a:buClr>
                <a:srgbClr val="FF0000"/>
              </a:buClr>
            </a:pPr>
            <a:endParaRPr lang="en-US" altLang="zh-CN" sz="2000" b="0" dirty="0" smtClean="0">
              <a:latin typeface="+mn-ea"/>
              <a:ea typeface="+mn-ea"/>
            </a:endParaRPr>
          </a:p>
          <a:p>
            <a:pPr indent="395288" algn="just">
              <a:spcBef>
                <a:spcPts val="900"/>
              </a:spcBef>
              <a:buClr>
                <a:srgbClr val="FF0000"/>
              </a:buClr>
            </a:pPr>
            <a:r>
              <a:rPr lang="en-US" altLang="zh-CN" sz="1800" b="0" dirty="0" smtClean="0">
                <a:latin typeface="+mn-ea"/>
                <a:ea typeface="+mn-ea"/>
              </a:rPr>
              <a:t>1</a:t>
            </a:r>
            <a:r>
              <a:rPr lang="zh-CN" altLang="en-US" sz="1800" b="0" dirty="0" smtClean="0">
                <a:latin typeface="+mn-ea"/>
                <a:ea typeface="+mn-ea"/>
              </a:rPr>
              <a:t>）采购公告</a:t>
            </a:r>
            <a:r>
              <a:rPr lang="en-US" altLang="zh-CN" sz="1800" b="0" dirty="0" smtClean="0">
                <a:latin typeface="+mn-ea"/>
                <a:ea typeface="+mn-ea"/>
              </a:rPr>
              <a:t>/</a:t>
            </a:r>
            <a:r>
              <a:rPr lang="zh-CN" altLang="en-US" sz="1800" b="0" dirty="0">
                <a:latin typeface="+mn-ea"/>
                <a:ea typeface="+mn-ea"/>
              </a:rPr>
              <a:t>采购邀请书</a:t>
            </a:r>
            <a:r>
              <a:rPr lang="zh-CN" altLang="en-US" sz="1800" b="0" dirty="0" smtClean="0">
                <a:latin typeface="+mn-ea"/>
                <a:ea typeface="+mn-ea"/>
              </a:rPr>
              <a:t>：①采购</a:t>
            </a:r>
            <a:r>
              <a:rPr lang="zh-CN" altLang="en-US" sz="1800" b="0" dirty="0">
                <a:latin typeface="+mn-ea"/>
                <a:ea typeface="+mn-ea"/>
              </a:rPr>
              <a:t>人或采购代理机构在采购信息发布媒介上发布邀请不特定的供应商参加采购活动的</a:t>
            </a:r>
            <a:r>
              <a:rPr lang="zh-CN" altLang="en-US" sz="1800" b="0" dirty="0" smtClean="0">
                <a:latin typeface="+mn-ea"/>
                <a:ea typeface="+mn-ea"/>
              </a:rPr>
              <a:t>公告；②</a:t>
            </a:r>
            <a:r>
              <a:rPr lang="zh-CN" altLang="en-US" sz="1800" b="0" dirty="0">
                <a:latin typeface="+mn-ea"/>
                <a:ea typeface="+mn-ea"/>
              </a:rPr>
              <a:t>采购人或采购代理机构向特定供应商发出的邀请其参加采购活动的书面通知。</a:t>
            </a:r>
            <a:endParaRPr lang="en-US" altLang="zh-CN" sz="1800" b="0" dirty="0">
              <a:latin typeface="+mn-ea"/>
              <a:ea typeface="+mn-ea"/>
            </a:endParaRPr>
          </a:p>
          <a:p>
            <a:pPr indent="395288" algn="just">
              <a:spcBef>
                <a:spcPts val="900"/>
              </a:spcBef>
              <a:buClr>
                <a:srgbClr val="FF0000"/>
              </a:buClr>
            </a:pPr>
            <a:r>
              <a:rPr lang="en-US" altLang="zh-CN" sz="1800" b="0" dirty="0" smtClean="0">
                <a:latin typeface="+mn-ea"/>
                <a:ea typeface="+mn-ea"/>
              </a:rPr>
              <a:t>2</a:t>
            </a:r>
            <a:r>
              <a:rPr lang="zh-CN" altLang="en-US" sz="1800" b="0" dirty="0" smtClean="0">
                <a:latin typeface="+mn-ea"/>
                <a:ea typeface="+mn-ea"/>
              </a:rPr>
              <a:t>）</a:t>
            </a:r>
            <a:r>
              <a:rPr lang="zh-CN" altLang="en-US" sz="1800" b="0" dirty="0">
                <a:latin typeface="+mn-ea"/>
                <a:ea typeface="+mn-ea"/>
              </a:rPr>
              <a:t>采购</a:t>
            </a:r>
            <a:r>
              <a:rPr lang="zh-CN" altLang="en-US" sz="1800" b="0" dirty="0" smtClean="0">
                <a:latin typeface="+mn-ea"/>
                <a:ea typeface="+mn-ea"/>
              </a:rPr>
              <a:t>文件：</a:t>
            </a:r>
            <a:r>
              <a:rPr lang="zh-CN" altLang="en-US" sz="1800" b="0" dirty="0">
                <a:latin typeface="+mn-ea"/>
                <a:ea typeface="+mn-ea"/>
              </a:rPr>
              <a:t>采购人或采购代理机构依据采购项目特点和需求编制的，说明采购项目采购需求、采购程序、评审方法和标准以及合同条款等内容的文件</a:t>
            </a:r>
            <a:r>
              <a:rPr lang="zh-CN" altLang="en-US" sz="1800" b="0" dirty="0" smtClean="0">
                <a:latin typeface="+mn-ea"/>
                <a:ea typeface="+mn-ea"/>
              </a:rPr>
              <a:t>。</a:t>
            </a:r>
            <a:endParaRPr lang="en-US" altLang="zh-CN" sz="1800" b="0" dirty="0" smtClean="0">
              <a:latin typeface="+mn-ea"/>
              <a:ea typeface="+mn-ea"/>
            </a:endParaRPr>
          </a:p>
          <a:p>
            <a:pPr indent="395288" algn="just">
              <a:spcBef>
                <a:spcPts val="900"/>
              </a:spcBef>
              <a:buClr>
                <a:srgbClr val="FF0000"/>
              </a:buClr>
            </a:pPr>
            <a:r>
              <a:rPr lang="zh-CN" altLang="en-US" sz="1800" b="0" dirty="0" smtClean="0">
                <a:latin typeface="+mn-ea"/>
                <a:ea typeface="+mn-ea"/>
              </a:rPr>
              <a:t>采购</a:t>
            </a:r>
            <a:r>
              <a:rPr lang="zh-CN" altLang="en-US" sz="1800" b="0" dirty="0">
                <a:latin typeface="+mn-ea"/>
                <a:ea typeface="+mn-ea"/>
              </a:rPr>
              <a:t>文件的澄清与修改</a:t>
            </a:r>
            <a:r>
              <a:rPr lang="zh-CN" altLang="en-US" sz="1800" b="0" dirty="0" smtClean="0">
                <a:latin typeface="+mn-ea"/>
                <a:ea typeface="+mn-ea"/>
              </a:rPr>
              <a:t>文件：采购</a:t>
            </a:r>
            <a:r>
              <a:rPr lang="zh-CN" altLang="en-US" sz="1800" b="0" dirty="0">
                <a:latin typeface="+mn-ea"/>
                <a:ea typeface="+mn-ea"/>
              </a:rPr>
              <a:t>人或采购代理机构对发出的采购文件有关事项做进一步澄清、说明或修改的文件。</a:t>
            </a:r>
            <a:endParaRPr lang="en-US" altLang="zh-CN" sz="1800" b="0" dirty="0">
              <a:latin typeface="+mn-ea"/>
              <a:ea typeface="+mn-ea"/>
            </a:endParaRPr>
          </a:p>
          <a:p>
            <a:pPr indent="395288" algn="just">
              <a:spcBef>
                <a:spcPts val="900"/>
              </a:spcBef>
              <a:buClr>
                <a:srgbClr val="FF0000"/>
              </a:buClr>
            </a:pPr>
            <a:r>
              <a:rPr lang="en-US" altLang="zh-CN" sz="1800" b="0" dirty="0" smtClean="0">
                <a:latin typeface="+mn-ea"/>
                <a:ea typeface="+mn-ea"/>
              </a:rPr>
              <a:t>3</a:t>
            </a:r>
            <a:r>
              <a:rPr lang="zh-CN" altLang="en-US" sz="1800" b="0" dirty="0" smtClean="0">
                <a:latin typeface="+mn-ea"/>
                <a:ea typeface="+mn-ea"/>
              </a:rPr>
              <a:t>）响应文件：</a:t>
            </a:r>
            <a:r>
              <a:rPr lang="zh-CN" altLang="en-US" sz="1800" b="0" dirty="0">
                <a:latin typeface="+mn-ea"/>
                <a:ea typeface="+mn-ea"/>
              </a:rPr>
              <a:t>供应商按采购文件要求向采购人或采购代理机构提交的包含价格和实施方案的文件。</a:t>
            </a:r>
          </a:p>
          <a:p>
            <a:pPr indent="395288" algn="just">
              <a:spcBef>
                <a:spcPts val="900"/>
              </a:spcBef>
              <a:buClr>
                <a:srgbClr val="FF0000"/>
              </a:buClr>
            </a:pPr>
            <a:r>
              <a:rPr lang="en-US" altLang="zh-CN" sz="1800" b="0" dirty="0" smtClean="0">
                <a:latin typeface="+mn-ea"/>
                <a:ea typeface="+mn-ea"/>
              </a:rPr>
              <a:t>4</a:t>
            </a:r>
            <a:r>
              <a:rPr lang="zh-CN" altLang="en-US" sz="1800" b="0" dirty="0" smtClean="0">
                <a:latin typeface="+mn-ea"/>
                <a:ea typeface="+mn-ea"/>
              </a:rPr>
              <a:t>）响应文件有效期：</a:t>
            </a:r>
            <a:r>
              <a:rPr lang="zh-CN" altLang="en-US" sz="1800" b="0" dirty="0">
                <a:latin typeface="+mn-ea"/>
                <a:ea typeface="+mn-ea"/>
              </a:rPr>
              <a:t>供应商按照采购文件要求承诺响应文件保持有效和接受响应文件约束的期限</a:t>
            </a:r>
            <a:r>
              <a:rPr lang="zh-CN" altLang="en-US" sz="1800" b="0" dirty="0" smtClean="0">
                <a:latin typeface="+mn-ea"/>
                <a:ea typeface="+mn-ea"/>
              </a:rPr>
              <a:t>。</a:t>
            </a:r>
            <a:endParaRPr lang="en-US" altLang="zh-CN" sz="1800" b="0" dirty="0" smtClean="0">
              <a:latin typeface="+mn-ea"/>
              <a:ea typeface="+mn-ea"/>
            </a:endParaRPr>
          </a:p>
          <a:p>
            <a:pPr indent="395288" algn="just">
              <a:spcBef>
                <a:spcPts val="900"/>
              </a:spcBef>
              <a:buClr>
                <a:srgbClr val="FF0000"/>
              </a:buClr>
            </a:pPr>
            <a:r>
              <a:rPr lang="en-US" altLang="zh-CN" sz="1800" b="0" dirty="0" smtClean="0">
                <a:latin typeface="+mn-ea"/>
                <a:ea typeface="+mn-ea"/>
              </a:rPr>
              <a:t>5</a:t>
            </a:r>
            <a:r>
              <a:rPr lang="zh-CN" altLang="en-US" sz="1800" b="0" dirty="0" smtClean="0">
                <a:latin typeface="+mn-ea"/>
                <a:ea typeface="+mn-ea"/>
              </a:rPr>
              <a:t>）响应保证金：</a:t>
            </a:r>
            <a:r>
              <a:rPr lang="zh-CN" altLang="en-US" sz="1800" b="0" dirty="0">
                <a:latin typeface="+mn-ea"/>
                <a:ea typeface="+mn-ea"/>
              </a:rPr>
              <a:t>供应商按照采购文件规定的形式和金额向采购人或采购代理机构递交的，约束供应商按照响应文件规定的有效期履行其义务的担保。</a:t>
            </a:r>
          </a:p>
          <a:p>
            <a:pPr indent="395288" algn="just">
              <a:spcBef>
                <a:spcPts val="900"/>
              </a:spcBef>
              <a:buClr>
                <a:srgbClr val="FF0000"/>
              </a:buClr>
            </a:pPr>
            <a:endParaRPr lang="en-US" altLang="zh-CN" sz="2000" b="0" dirty="0" smtClean="0">
              <a:latin typeface="+mn-ea"/>
              <a:ea typeface="+mn-ea"/>
            </a:endParaRPr>
          </a:p>
          <a:p>
            <a:pPr indent="395288" algn="just">
              <a:spcBef>
                <a:spcPts val="900"/>
              </a:spcBef>
              <a:buClr>
                <a:srgbClr val="FF0000"/>
              </a:buClr>
            </a:pPr>
            <a:endParaRPr lang="en-US" altLang="zh-CN" sz="2000" b="0" dirty="0" smtClean="0">
              <a:latin typeface="+mn-ea"/>
              <a:ea typeface="+mn-ea"/>
            </a:endParaRPr>
          </a:p>
          <a:p>
            <a:pPr indent="395288" algn="just">
              <a:lnSpc>
                <a:spcPct val="150000"/>
              </a:lnSpc>
              <a:spcBef>
                <a:spcPts val="900"/>
              </a:spcBef>
              <a:buClr>
                <a:srgbClr val="FF0000"/>
              </a:buClr>
            </a:pPr>
            <a:endParaRPr lang="en-US" altLang="zh-CN" sz="2000" b="0" dirty="0" smtClean="0">
              <a:latin typeface="+mn-ea"/>
              <a:ea typeface="+mn-ea"/>
            </a:endParaRPr>
          </a:p>
          <a:p>
            <a:pPr indent="395288" algn="just">
              <a:lnSpc>
                <a:spcPct val="150000"/>
              </a:lnSpc>
              <a:spcBef>
                <a:spcPts val="900"/>
              </a:spcBef>
              <a:buClr>
                <a:srgbClr val="FF0000"/>
              </a:buClr>
            </a:pPr>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1605809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457523" y="1063988"/>
            <a:ext cx="8915400"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三、非招标采购术语</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12</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457518" y="1613264"/>
            <a:ext cx="8915403" cy="3615936"/>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pPr indent="395288" algn="just">
              <a:spcBef>
                <a:spcPts val="900"/>
              </a:spcBef>
              <a:buClr>
                <a:srgbClr val="FF0000"/>
              </a:buClr>
            </a:pPr>
            <a:endParaRPr lang="en-US" altLang="zh-CN" sz="2000" b="0" dirty="0" smtClean="0">
              <a:latin typeface="+mn-ea"/>
              <a:ea typeface="+mn-ea"/>
            </a:endParaRPr>
          </a:p>
          <a:p>
            <a:pPr indent="395288" algn="just">
              <a:spcBef>
                <a:spcPts val="900"/>
              </a:spcBef>
              <a:buClr>
                <a:srgbClr val="FF0000"/>
              </a:buClr>
            </a:pPr>
            <a:endParaRPr lang="en-US" altLang="zh-CN" sz="2000" b="0" dirty="0" smtClean="0">
              <a:latin typeface="+mn-ea"/>
              <a:ea typeface="+mn-ea"/>
            </a:endParaRPr>
          </a:p>
          <a:p>
            <a:pPr indent="395288" algn="just">
              <a:spcBef>
                <a:spcPts val="900"/>
              </a:spcBef>
              <a:buClr>
                <a:srgbClr val="FF0000"/>
              </a:buClr>
            </a:pPr>
            <a:endParaRPr lang="en-US" altLang="zh-CN" sz="2000" b="0" dirty="0">
              <a:latin typeface="+mn-ea"/>
              <a:ea typeface="+mn-ea"/>
            </a:endParaRPr>
          </a:p>
          <a:p>
            <a:pPr indent="395288" algn="just">
              <a:spcBef>
                <a:spcPts val="900"/>
              </a:spcBef>
              <a:buClr>
                <a:srgbClr val="FF0000"/>
              </a:buClr>
            </a:pPr>
            <a:r>
              <a:rPr lang="zh-CN" altLang="en-US" sz="2000" b="0" dirty="0" smtClean="0">
                <a:latin typeface="+mn-ea"/>
                <a:ea typeface="+mn-ea"/>
              </a:rPr>
              <a:t>招标</a:t>
            </a:r>
            <a:r>
              <a:rPr lang="en-US" altLang="zh-CN" sz="2000" b="0" dirty="0" smtClean="0">
                <a:latin typeface="+mn-ea"/>
                <a:ea typeface="+mn-ea"/>
              </a:rPr>
              <a:t>——</a:t>
            </a:r>
            <a:r>
              <a:rPr lang="zh-CN" altLang="en-US" sz="2000" b="0" dirty="0" smtClean="0">
                <a:latin typeface="+mn-ea"/>
                <a:ea typeface="+mn-ea"/>
              </a:rPr>
              <a:t>采购                        招标公告</a:t>
            </a:r>
            <a:r>
              <a:rPr lang="en-US" altLang="zh-CN" sz="2000" b="0" dirty="0" smtClean="0">
                <a:latin typeface="+mn-ea"/>
                <a:ea typeface="+mn-ea"/>
              </a:rPr>
              <a:t>——</a:t>
            </a:r>
            <a:r>
              <a:rPr lang="zh-CN" altLang="en-US" sz="2000" b="0" dirty="0" smtClean="0">
                <a:latin typeface="+mn-ea"/>
                <a:ea typeface="+mn-ea"/>
              </a:rPr>
              <a:t>采购公告             </a:t>
            </a:r>
            <a:endParaRPr lang="en-US" altLang="zh-CN" sz="2000" b="0" dirty="0" smtClean="0">
              <a:latin typeface="+mn-ea"/>
              <a:ea typeface="+mn-ea"/>
            </a:endParaRPr>
          </a:p>
          <a:p>
            <a:pPr indent="395288" algn="just">
              <a:spcBef>
                <a:spcPts val="900"/>
              </a:spcBef>
              <a:buClr>
                <a:srgbClr val="FF0000"/>
              </a:buClr>
            </a:pPr>
            <a:r>
              <a:rPr lang="zh-CN" altLang="en-US" sz="1800" b="0" dirty="0" smtClean="0">
                <a:latin typeface="+mn-ea"/>
                <a:ea typeface="+mn-ea"/>
              </a:rPr>
              <a:t>招标人</a:t>
            </a:r>
            <a:r>
              <a:rPr lang="en-US" altLang="zh-CN" sz="1800" b="0" dirty="0" smtClean="0">
                <a:latin typeface="+mn-ea"/>
                <a:ea typeface="+mn-ea"/>
              </a:rPr>
              <a:t>——</a:t>
            </a:r>
            <a:r>
              <a:rPr lang="zh-CN" altLang="en-US" sz="1800" b="0" dirty="0" smtClean="0">
                <a:latin typeface="+mn-ea"/>
                <a:ea typeface="+mn-ea"/>
              </a:rPr>
              <a:t>采购人                        投标邀请</a:t>
            </a:r>
            <a:r>
              <a:rPr lang="en-US" altLang="zh-CN" sz="1800" b="0" dirty="0" smtClean="0">
                <a:latin typeface="+mn-ea"/>
                <a:ea typeface="+mn-ea"/>
              </a:rPr>
              <a:t>——</a:t>
            </a:r>
            <a:r>
              <a:rPr lang="zh-CN" altLang="en-US" sz="1800" b="0" dirty="0" smtClean="0">
                <a:latin typeface="+mn-ea"/>
                <a:ea typeface="+mn-ea"/>
              </a:rPr>
              <a:t>采购邀请书</a:t>
            </a:r>
            <a:endParaRPr lang="en-US" altLang="zh-CN" sz="1800" b="0" dirty="0" smtClean="0">
              <a:latin typeface="+mn-ea"/>
              <a:ea typeface="+mn-ea"/>
            </a:endParaRPr>
          </a:p>
          <a:p>
            <a:pPr indent="395288" algn="just">
              <a:spcBef>
                <a:spcPts val="900"/>
              </a:spcBef>
              <a:buClr>
                <a:srgbClr val="FF0000"/>
              </a:buClr>
            </a:pPr>
            <a:r>
              <a:rPr lang="zh-CN" altLang="en-US" sz="2000" b="0" dirty="0" smtClean="0">
                <a:latin typeface="+mn-ea"/>
                <a:ea typeface="+mn-ea"/>
              </a:rPr>
              <a:t>投标人</a:t>
            </a:r>
            <a:r>
              <a:rPr lang="en-US" altLang="zh-CN" sz="2000" b="0" dirty="0" smtClean="0">
                <a:latin typeface="+mn-ea"/>
                <a:ea typeface="+mn-ea"/>
              </a:rPr>
              <a:t>——</a:t>
            </a:r>
            <a:r>
              <a:rPr lang="zh-CN" altLang="en-US" sz="2000" b="0" dirty="0" smtClean="0">
                <a:latin typeface="+mn-ea"/>
                <a:ea typeface="+mn-ea"/>
              </a:rPr>
              <a:t>供应商                    投标保证金</a:t>
            </a:r>
            <a:r>
              <a:rPr lang="en-US" altLang="zh-CN" sz="2000" b="0" dirty="0" smtClean="0">
                <a:latin typeface="+mn-ea"/>
                <a:ea typeface="+mn-ea"/>
              </a:rPr>
              <a:t>——</a:t>
            </a:r>
            <a:r>
              <a:rPr lang="zh-CN" altLang="en-US" sz="2000" b="0" dirty="0" smtClean="0">
                <a:latin typeface="+mn-ea"/>
                <a:ea typeface="+mn-ea"/>
              </a:rPr>
              <a:t>响应保证金</a:t>
            </a:r>
            <a:endParaRPr lang="en-US" altLang="zh-CN" sz="2000" b="0" dirty="0" smtClean="0">
              <a:latin typeface="+mn-ea"/>
              <a:ea typeface="+mn-ea"/>
            </a:endParaRPr>
          </a:p>
          <a:p>
            <a:pPr indent="395288" algn="just">
              <a:spcBef>
                <a:spcPts val="900"/>
              </a:spcBef>
              <a:buClr>
                <a:srgbClr val="FF0000"/>
              </a:buClr>
            </a:pPr>
            <a:r>
              <a:rPr lang="zh-CN" altLang="en-US" sz="2000" b="0" dirty="0" smtClean="0">
                <a:latin typeface="+mn-ea"/>
                <a:ea typeface="+mn-ea"/>
              </a:rPr>
              <a:t>招标文件</a:t>
            </a:r>
            <a:r>
              <a:rPr lang="en-US" altLang="zh-CN" sz="2000" b="0" dirty="0">
                <a:latin typeface="+mn-ea"/>
                <a:ea typeface="+mn-ea"/>
              </a:rPr>
              <a:t>——</a:t>
            </a:r>
            <a:r>
              <a:rPr lang="zh-CN" altLang="en-US" sz="2000" b="0" dirty="0">
                <a:latin typeface="+mn-ea"/>
                <a:ea typeface="+mn-ea"/>
              </a:rPr>
              <a:t>采购</a:t>
            </a:r>
            <a:r>
              <a:rPr lang="zh-CN" altLang="en-US" sz="2000" b="0" dirty="0" smtClean="0">
                <a:latin typeface="+mn-ea"/>
                <a:ea typeface="+mn-ea"/>
              </a:rPr>
              <a:t>文件                投标</a:t>
            </a:r>
            <a:r>
              <a:rPr lang="zh-CN" altLang="en-US" sz="2000" b="0" dirty="0">
                <a:latin typeface="+mn-ea"/>
                <a:ea typeface="+mn-ea"/>
              </a:rPr>
              <a:t>有效期</a:t>
            </a:r>
            <a:r>
              <a:rPr lang="en-US" altLang="zh-CN" sz="2000" b="0" dirty="0">
                <a:latin typeface="+mn-ea"/>
                <a:ea typeface="+mn-ea"/>
              </a:rPr>
              <a:t>——</a:t>
            </a:r>
            <a:r>
              <a:rPr lang="zh-CN" altLang="en-US" sz="2000" b="0" dirty="0">
                <a:latin typeface="+mn-ea"/>
                <a:ea typeface="+mn-ea"/>
              </a:rPr>
              <a:t>响应文件有效期</a:t>
            </a:r>
            <a:endParaRPr lang="en-US" altLang="zh-CN" sz="2000" b="0" dirty="0">
              <a:latin typeface="+mn-ea"/>
              <a:ea typeface="+mn-ea"/>
            </a:endParaRPr>
          </a:p>
          <a:p>
            <a:pPr indent="395288" algn="just">
              <a:spcBef>
                <a:spcPts val="900"/>
              </a:spcBef>
              <a:buClr>
                <a:srgbClr val="FF0000"/>
              </a:buClr>
            </a:pPr>
            <a:r>
              <a:rPr lang="zh-CN" altLang="en-US" sz="2000" b="0" dirty="0">
                <a:latin typeface="+mn-ea"/>
                <a:ea typeface="+mn-ea"/>
              </a:rPr>
              <a:t>投标文件</a:t>
            </a:r>
            <a:r>
              <a:rPr lang="en-US" altLang="zh-CN" sz="2000" b="0" dirty="0">
                <a:latin typeface="+mn-ea"/>
                <a:ea typeface="+mn-ea"/>
              </a:rPr>
              <a:t>——</a:t>
            </a:r>
            <a:r>
              <a:rPr lang="zh-CN" altLang="en-US" sz="2000" b="0" dirty="0">
                <a:latin typeface="+mn-ea"/>
                <a:ea typeface="+mn-ea"/>
              </a:rPr>
              <a:t>响应</a:t>
            </a:r>
            <a:r>
              <a:rPr lang="zh-CN" altLang="en-US" sz="2000" b="0" dirty="0" smtClean="0">
                <a:latin typeface="+mn-ea"/>
                <a:ea typeface="+mn-ea"/>
              </a:rPr>
              <a:t>文件                中标</a:t>
            </a:r>
            <a:r>
              <a:rPr lang="en-US" altLang="zh-CN" sz="2000" b="0" dirty="0" smtClean="0">
                <a:latin typeface="+mn-ea"/>
                <a:ea typeface="+mn-ea"/>
              </a:rPr>
              <a:t>——</a:t>
            </a:r>
            <a:r>
              <a:rPr lang="zh-CN" altLang="en-US" sz="2000" b="0" dirty="0" smtClean="0">
                <a:latin typeface="+mn-ea"/>
                <a:ea typeface="+mn-ea"/>
              </a:rPr>
              <a:t>成交</a:t>
            </a:r>
            <a:endParaRPr lang="en-US" altLang="zh-CN" sz="2000" b="0" dirty="0" smtClean="0">
              <a:latin typeface="+mn-ea"/>
              <a:ea typeface="+mn-ea"/>
            </a:endParaRPr>
          </a:p>
          <a:p>
            <a:pPr indent="395288" algn="just">
              <a:spcBef>
                <a:spcPts val="900"/>
              </a:spcBef>
              <a:buClr>
                <a:srgbClr val="FF0000"/>
              </a:buClr>
            </a:pPr>
            <a:r>
              <a:rPr lang="zh-CN" altLang="en-US" sz="2000" b="0" dirty="0" smtClean="0">
                <a:latin typeface="+mn-ea"/>
                <a:ea typeface="+mn-ea"/>
              </a:rPr>
              <a:t>评标委员会</a:t>
            </a:r>
            <a:r>
              <a:rPr lang="en-US" altLang="zh-CN" sz="2000" b="0" dirty="0" smtClean="0">
                <a:latin typeface="+mn-ea"/>
                <a:ea typeface="+mn-ea"/>
              </a:rPr>
              <a:t>——</a:t>
            </a:r>
            <a:r>
              <a:rPr lang="zh-CN" altLang="en-US" sz="2000" b="0" dirty="0" smtClean="0">
                <a:latin typeface="+mn-ea"/>
                <a:ea typeface="+mn-ea"/>
              </a:rPr>
              <a:t>评审委员会</a:t>
            </a:r>
            <a:r>
              <a:rPr lang="en-US" altLang="zh-CN" sz="2000" b="0" dirty="0" smtClean="0">
                <a:latin typeface="+mn-ea"/>
                <a:ea typeface="+mn-ea"/>
              </a:rPr>
              <a:t>/</a:t>
            </a:r>
            <a:r>
              <a:rPr lang="zh-CN" altLang="en-US" sz="2000" b="0" dirty="0" smtClean="0">
                <a:latin typeface="+mn-ea"/>
                <a:ea typeface="+mn-ea"/>
              </a:rPr>
              <a:t>谈判小组   中标人</a:t>
            </a:r>
            <a:r>
              <a:rPr lang="en-US" altLang="zh-CN" sz="2000" b="0" dirty="0" smtClean="0">
                <a:latin typeface="+mn-ea"/>
                <a:ea typeface="+mn-ea"/>
              </a:rPr>
              <a:t>——</a:t>
            </a:r>
            <a:r>
              <a:rPr lang="zh-CN" altLang="en-US" sz="2000" b="0" dirty="0" smtClean="0">
                <a:latin typeface="+mn-ea"/>
                <a:ea typeface="+mn-ea"/>
              </a:rPr>
              <a:t>成交供应商</a:t>
            </a:r>
            <a:endParaRPr lang="en-US" altLang="zh-CN" sz="2000" b="0" dirty="0" smtClean="0">
              <a:latin typeface="+mn-ea"/>
              <a:ea typeface="+mn-ea"/>
            </a:endParaRPr>
          </a:p>
          <a:p>
            <a:pPr indent="395288" algn="just">
              <a:spcBef>
                <a:spcPts val="900"/>
              </a:spcBef>
              <a:buClr>
                <a:srgbClr val="FF0000"/>
              </a:buClr>
            </a:pPr>
            <a:r>
              <a:rPr lang="zh-CN" altLang="en-US" sz="2000" b="0" dirty="0" smtClean="0">
                <a:latin typeface="+mn-ea"/>
                <a:ea typeface="+mn-ea"/>
              </a:rPr>
              <a:t>评标</a:t>
            </a:r>
            <a:r>
              <a:rPr lang="en-US" altLang="zh-CN" sz="2000" b="0" dirty="0" smtClean="0">
                <a:latin typeface="+mn-ea"/>
                <a:ea typeface="+mn-ea"/>
              </a:rPr>
              <a:t>——</a:t>
            </a:r>
            <a:r>
              <a:rPr lang="zh-CN" altLang="en-US" sz="2000" b="0" dirty="0" smtClean="0">
                <a:latin typeface="+mn-ea"/>
                <a:ea typeface="+mn-ea"/>
              </a:rPr>
              <a:t>评审</a:t>
            </a:r>
            <a:r>
              <a:rPr lang="en-US" altLang="zh-CN" sz="2000" b="0" dirty="0" smtClean="0">
                <a:latin typeface="+mn-ea"/>
                <a:ea typeface="+mn-ea"/>
              </a:rPr>
              <a:t>/</a:t>
            </a:r>
            <a:r>
              <a:rPr lang="zh-CN" altLang="en-US" sz="2000" b="0" dirty="0" smtClean="0">
                <a:latin typeface="+mn-ea"/>
                <a:ea typeface="+mn-ea"/>
              </a:rPr>
              <a:t>谈判及评审             中标通知书</a:t>
            </a:r>
            <a:r>
              <a:rPr lang="en-US" altLang="zh-CN" sz="2000" b="0" dirty="0" smtClean="0">
                <a:latin typeface="+mn-ea"/>
                <a:ea typeface="+mn-ea"/>
              </a:rPr>
              <a:t>——</a:t>
            </a:r>
            <a:r>
              <a:rPr lang="zh-CN" altLang="en-US" sz="2000" b="0" dirty="0">
                <a:latin typeface="+mn-ea"/>
                <a:ea typeface="+mn-ea"/>
              </a:rPr>
              <a:t>成交通知书</a:t>
            </a:r>
            <a:endParaRPr lang="en-US" altLang="zh-CN" sz="2000" b="0" dirty="0">
              <a:latin typeface="+mn-ea"/>
              <a:ea typeface="+mn-ea"/>
            </a:endParaRPr>
          </a:p>
          <a:p>
            <a:pPr indent="395288" algn="just">
              <a:spcBef>
                <a:spcPts val="900"/>
              </a:spcBef>
              <a:buClr>
                <a:srgbClr val="FF0000"/>
              </a:buClr>
            </a:pPr>
            <a:endParaRPr lang="en-US" altLang="zh-CN" sz="2000" b="0" dirty="0" smtClean="0">
              <a:latin typeface="+mn-ea"/>
              <a:ea typeface="+mn-ea"/>
            </a:endParaRPr>
          </a:p>
          <a:p>
            <a:pPr indent="395288" algn="just">
              <a:spcBef>
                <a:spcPts val="900"/>
              </a:spcBef>
              <a:buClr>
                <a:srgbClr val="FF0000"/>
              </a:buClr>
            </a:pPr>
            <a:endParaRPr lang="en-US" altLang="zh-CN" sz="2000" b="0" dirty="0" smtClean="0">
              <a:latin typeface="+mn-ea"/>
              <a:ea typeface="+mn-ea"/>
            </a:endParaRPr>
          </a:p>
          <a:p>
            <a:pPr indent="395288" algn="just">
              <a:lnSpc>
                <a:spcPct val="150000"/>
              </a:lnSpc>
              <a:spcBef>
                <a:spcPts val="900"/>
              </a:spcBef>
              <a:buClr>
                <a:srgbClr val="FF0000"/>
              </a:buClr>
            </a:pPr>
            <a:endParaRPr lang="en-US" altLang="zh-CN" sz="2000" b="0" dirty="0" smtClean="0">
              <a:latin typeface="+mn-ea"/>
              <a:ea typeface="+mn-ea"/>
            </a:endParaRPr>
          </a:p>
          <a:p>
            <a:pPr indent="395288" algn="just">
              <a:lnSpc>
                <a:spcPct val="150000"/>
              </a:lnSpc>
              <a:spcBef>
                <a:spcPts val="900"/>
              </a:spcBef>
              <a:buClr>
                <a:srgbClr val="FF0000"/>
              </a:buClr>
            </a:pPr>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3069960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704528" y="987607"/>
            <a:ext cx="8706172"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四、评审方法</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13</a:t>
            </a:fld>
            <a:endParaRPr lang="en-US" altLang="zh-CN" dirty="0"/>
          </a:p>
        </p:txBody>
      </p:sp>
      <p:sp>
        <p:nvSpPr>
          <p:cNvPr id="1049713" name="TextBox 2"/>
          <p:cNvSpPr txBox="1">
            <a:spLocks noChangeArrowheads="1"/>
          </p:cNvSpPr>
          <p:nvPr/>
        </p:nvSpPr>
        <p:spPr bwMode="auto">
          <a:xfrm>
            <a:off x="495300" y="587497"/>
            <a:ext cx="3677610"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4</a:t>
            </a:r>
            <a:r>
              <a:rPr lang="zh-CN" altLang="en-US" sz="2000" b="1" dirty="0">
                <a:solidFill>
                  <a:schemeClr val="bg1"/>
                </a:solidFill>
                <a:latin typeface="微软雅黑" pitchFamily="34" charset="-122"/>
                <a:ea typeface="微软雅黑" pitchFamily="34" charset="-122"/>
              </a:rPr>
              <a:t>、直接采购（单一来源采购）</a:t>
            </a:r>
          </a:p>
        </p:txBody>
      </p:sp>
      <p:sp>
        <p:nvSpPr>
          <p:cNvPr id="1049719" name="TextBox 15"/>
          <p:cNvSpPr txBox="1"/>
          <p:nvPr/>
        </p:nvSpPr>
        <p:spPr>
          <a:xfrm flipH="1">
            <a:off x="704528" y="1613962"/>
            <a:ext cx="8352928" cy="4196524"/>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pPr>
              <a:buClr>
                <a:srgbClr val="0058B8"/>
              </a:buClr>
            </a:pPr>
            <a:endParaRPr lang="en-US" altLang="zh-CN" sz="2000" b="0" dirty="0" smtClean="0">
              <a:latin typeface="+mn-ea"/>
              <a:ea typeface="+mn-ea"/>
            </a:endParaRPr>
          </a:p>
          <a:p>
            <a:pPr>
              <a:buClr>
                <a:srgbClr val="0058B8"/>
              </a:buClr>
            </a:pPr>
            <a:r>
              <a:rPr lang="en-US" altLang="zh-CN" sz="2000" b="0" dirty="0" smtClean="0">
                <a:latin typeface="+mn-ea"/>
                <a:ea typeface="+mn-ea"/>
              </a:rPr>
              <a:t>1</a:t>
            </a:r>
            <a:r>
              <a:rPr lang="zh-CN" altLang="en-US" sz="2000" b="0" dirty="0" smtClean="0">
                <a:latin typeface="+mn-ea"/>
                <a:ea typeface="+mn-ea"/>
              </a:rPr>
              <a:t>、最低价法：在</a:t>
            </a:r>
            <a:r>
              <a:rPr lang="zh-CN" altLang="en-US" sz="2000" b="0" dirty="0">
                <a:latin typeface="+mn-ea"/>
                <a:ea typeface="+mn-ea"/>
              </a:rPr>
              <a:t>响应文件满足采购文件实质性要求的前提下，按照供应商经评审的价格由低到高的顺序确定供应商优先次序的评审方法</a:t>
            </a:r>
            <a:r>
              <a:rPr lang="zh-CN" altLang="en-US" sz="2000" b="0" dirty="0" smtClean="0">
                <a:latin typeface="+mn-ea"/>
                <a:ea typeface="+mn-ea"/>
              </a:rPr>
              <a:t>。</a:t>
            </a:r>
            <a:endParaRPr lang="en-US" altLang="zh-CN" sz="2000" b="0" dirty="0" smtClean="0">
              <a:latin typeface="+mn-ea"/>
              <a:ea typeface="+mn-ea"/>
            </a:endParaRPr>
          </a:p>
          <a:p>
            <a:pPr>
              <a:buClr>
                <a:srgbClr val="0058B8"/>
              </a:buClr>
            </a:pPr>
            <a:r>
              <a:rPr lang="zh-CN" altLang="en-US" sz="2000" b="0" dirty="0" smtClean="0">
                <a:latin typeface="+mn-ea"/>
                <a:ea typeface="+mn-ea"/>
              </a:rPr>
              <a:t>最低价</a:t>
            </a:r>
            <a:r>
              <a:rPr lang="zh-CN" altLang="en-US" sz="2000" b="0" dirty="0">
                <a:latin typeface="+mn-ea"/>
                <a:ea typeface="+mn-ea"/>
              </a:rPr>
              <a:t>法适用于技术、服务等标准统一的货物和服务以及具有通用技术标准的工程采购项目</a:t>
            </a:r>
            <a:r>
              <a:rPr lang="zh-CN" altLang="en-US" sz="2000" b="0" dirty="0" smtClean="0">
                <a:latin typeface="+mn-ea"/>
                <a:ea typeface="+mn-ea"/>
              </a:rPr>
              <a:t>。</a:t>
            </a:r>
            <a:endParaRPr lang="en-US" altLang="zh-CN" sz="2000" b="0" dirty="0" smtClean="0">
              <a:latin typeface="+mn-ea"/>
              <a:ea typeface="+mn-ea"/>
            </a:endParaRPr>
          </a:p>
          <a:p>
            <a:pPr>
              <a:buClr>
                <a:srgbClr val="0058B8"/>
              </a:buClr>
            </a:pPr>
            <a:r>
              <a:rPr lang="en-US" altLang="zh-CN" sz="2000" b="0" dirty="0" smtClean="0">
                <a:latin typeface="+mn-ea"/>
                <a:ea typeface="+mn-ea"/>
              </a:rPr>
              <a:t>2</a:t>
            </a:r>
            <a:r>
              <a:rPr lang="zh-CN" altLang="en-US" sz="2000" b="0" dirty="0" smtClean="0">
                <a:latin typeface="+mn-ea"/>
                <a:ea typeface="+mn-ea"/>
              </a:rPr>
              <a:t>、综合</a:t>
            </a:r>
            <a:r>
              <a:rPr lang="zh-CN" altLang="en-US" sz="2000" b="0" dirty="0">
                <a:latin typeface="+mn-ea"/>
                <a:ea typeface="+mn-ea"/>
              </a:rPr>
              <a:t>评分</a:t>
            </a:r>
            <a:r>
              <a:rPr lang="zh-CN" altLang="en-US" sz="2000" b="0" dirty="0" smtClean="0">
                <a:latin typeface="+mn-ea"/>
                <a:ea typeface="+mn-ea"/>
              </a:rPr>
              <a:t>法：在响应</a:t>
            </a:r>
            <a:r>
              <a:rPr lang="zh-CN" altLang="en-US" sz="2000" b="0" dirty="0">
                <a:latin typeface="+mn-ea"/>
                <a:ea typeface="+mn-ea"/>
              </a:rPr>
              <a:t>文件满足采购文件实质性要求的前提下，按照采购文件中规定的各项评价因素和方法对响应文件进行评分后，依据供应商综合得分由高到低的顺序确定供应商优先次序的评审方法</a:t>
            </a:r>
            <a:r>
              <a:rPr lang="zh-CN" altLang="en-US" sz="2000" b="0" dirty="0" smtClean="0">
                <a:latin typeface="+mn-ea"/>
                <a:ea typeface="+mn-ea"/>
              </a:rPr>
              <a:t>。</a:t>
            </a:r>
            <a:endParaRPr lang="en-US" altLang="zh-CN" sz="2000" b="0" dirty="0" smtClean="0">
              <a:latin typeface="+mn-ea"/>
              <a:ea typeface="+mn-ea"/>
            </a:endParaRPr>
          </a:p>
          <a:p>
            <a:pPr>
              <a:buClr>
                <a:srgbClr val="0058B8"/>
              </a:buClr>
            </a:pPr>
            <a:r>
              <a:rPr lang="zh-CN" altLang="en-US" sz="2000" b="0" dirty="0" smtClean="0">
                <a:latin typeface="+mn-ea"/>
                <a:ea typeface="+mn-ea"/>
              </a:rPr>
              <a:t>综合</a:t>
            </a:r>
            <a:r>
              <a:rPr lang="zh-CN" altLang="en-US" sz="2000" b="0" dirty="0">
                <a:latin typeface="+mn-ea"/>
                <a:ea typeface="+mn-ea"/>
              </a:rPr>
              <a:t>评分法通常适用于技术、服务复杂的采购项目</a:t>
            </a:r>
            <a:r>
              <a:rPr lang="zh-CN" altLang="en-US" sz="2000" b="0" dirty="0" smtClean="0">
                <a:latin typeface="+mn-ea"/>
                <a:ea typeface="+mn-ea"/>
              </a:rPr>
              <a:t>。</a:t>
            </a:r>
            <a:endParaRPr lang="en-US" altLang="zh-CN" sz="2000" b="0" dirty="0" smtClean="0">
              <a:latin typeface="+mn-ea"/>
              <a:ea typeface="+mn-ea"/>
            </a:endParaRPr>
          </a:p>
          <a:p>
            <a:pPr>
              <a:buClr>
                <a:srgbClr val="0058B8"/>
              </a:buClr>
            </a:pPr>
            <a:r>
              <a:rPr lang="en-US" altLang="zh-CN" sz="2000" b="0" dirty="0" smtClean="0">
                <a:latin typeface="+mn-ea"/>
                <a:ea typeface="+mn-ea"/>
              </a:rPr>
              <a:t>3</a:t>
            </a:r>
            <a:r>
              <a:rPr lang="zh-CN" altLang="en-US" sz="2000" b="0" dirty="0" smtClean="0">
                <a:latin typeface="+mn-ea"/>
                <a:ea typeface="+mn-ea"/>
              </a:rPr>
              <a:t>、投票法：</a:t>
            </a:r>
            <a:r>
              <a:rPr lang="zh-CN" altLang="en-US" sz="2000" b="0" dirty="0">
                <a:latin typeface="+mn-ea"/>
                <a:ea typeface="+mn-ea"/>
              </a:rPr>
              <a:t>在谈判采购中，谈判小组在响应文件满足采购文件实质性要求的前提下，按照采购文件中规定的各项评价因素对响应文件进行综合评价后，通过投票确定供应商优先次序的评审方法。</a:t>
            </a:r>
          </a:p>
          <a:p>
            <a:pPr>
              <a:buClr>
                <a:srgbClr val="0058B8"/>
              </a:buClr>
            </a:pPr>
            <a:r>
              <a:rPr lang="zh-CN" altLang="en-US" sz="2000" b="0" dirty="0">
                <a:latin typeface="+mn-ea"/>
                <a:ea typeface="+mn-ea"/>
              </a:rPr>
              <a:t>投票法适用于对供应商提交的方案难以量化为分值进行比较，需要谈判小组成员依据自身学识、经验等做出评审结论的项目</a:t>
            </a:r>
            <a:r>
              <a:rPr lang="zh-CN" altLang="en-US" sz="2000" b="0" dirty="0" smtClean="0">
                <a:latin typeface="+mn-ea"/>
                <a:ea typeface="+mn-ea"/>
              </a:rPr>
              <a:t>。</a:t>
            </a:r>
            <a:endParaRPr lang="zh-CN" altLang="en-US" sz="2000" b="0" dirty="0">
              <a:latin typeface="+mn-ea"/>
              <a:ea typeface="+mn-ea"/>
            </a:endParaRPr>
          </a:p>
          <a:p>
            <a:pPr marL="285750" indent="-285750">
              <a:buClr>
                <a:srgbClr val="0058B8"/>
              </a:buClr>
              <a:buFont typeface="Arial" panose="020B0604020202020204" pitchFamily="34" charset="0"/>
              <a:buChar char="•"/>
            </a:pPr>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4231383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704528" y="987607"/>
            <a:ext cx="8706172"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五、操作实务</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14</a:t>
            </a:fld>
            <a:endParaRPr lang="en-US" altLang="zh-CN" dirty="0"/>
          </a:p>
        </p:txBody>
      </p:sp>
      <p:sp>
        <p:nvSpPr>
          <p:cNvPr id="1049713" name="TextBox 2"/>
          <p:cNvSpPr txBox="1">
            <a:spLocks noChangeArrowheads="1"/>
          </p:cNvSpPr>
          <p:nvPr/>
        </p:nvSpPr>
        <p:spPr bwMode="auto">
          <a:xfrm>
            <a:off x="495300" y="587497"/>
            <a:ext cx="3677610"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4</a:t>
            </a:r>
            <a:r>
              <a:rPr lang="zh-CN" altLang="en-US" sz="2000" b="1" dirty="0">
                <a:solidFill>
                  <a:schemeClr val="bg1"/>
                </a:solidFill>
                <a:latin typeface="微软雅黑" pitchFamily="34" charset="-122"/>
                <a:ea typeface="微软雅黑" pitchFamily="34" charset="-122"/>
              </a:rPr>
              <a:t>、直接采购（单一来源采购）</a:t>
            </a:r>
          </a:p>
        </p:txBody>
      </p:sp>
      <p:sp>
        <p:nvSpPr>
          <p:cNvPr id="1049719" name="TextBox 15"/>
          <p:cNvSpPr txBox="1"/>
          <p:nvPr/>
        </p:nvSpPr>
        <p:spPr>
          <a:xfrm flipH="1">
            <a:off x="704528" y="1613962"/>
            <a:ext cx="8352928" cy="3327206"/>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pPr>
              <a:buClr>
                <a:srgbClr val="0058B8"/>
              </a:buClr>
            </a:pPr>
            <a:endParaRPr lang="en-US" altLang="zh-CN" sz="2000" b="0" dirty="0" smtClean="0">
              <a:latin typeface="+mn-ea"/>
              <a:ea typeface="+mn-ea"/>
            </a:endParaRPr>
          </a:p>
          <a:p>
            <a:pPr>
              <a:buClr>
                <a:srgbClr val="0058B8"/>
              </a:buClr>
            </a:pPr>
            <a:endParaRPr lang="en-US" altLang="zh-CN" sz="2000" b="0" dirty="0" smtClean="0">
              <a:latin typeface="+mn-ea"/>
              <a:ea typeface="+mn-ea"/>
            </a:endParaRPr>
          </a:p>
          <a:p>
            <a:pPr>
              <a:buClr>
                <a:srgbClr val="0058B8"/>
              </a:buClr>
            </a:pPr>
            <a:r>
              <a:rPr lang="en-US" altLang="zh-CN" sz="2000" b="0" dirty="0" smtClean="0">
                <a:latin typeface="+mn-ea"/>
                <a:ea typeface="+mn-ea"/>
              </a:rPr>
              <a:t>1</a:t>
            </a:r>
            <a:r>
              <a:rPr lang="zh-CN" altLang="en-US" sz="2000" b="0" dirty="0" smtClean="0">
                <a:latin typeface="+mn-ea"/>
                <a:ea typeface="+mn-ea"/>
              </a:rPr>
              <a:t>、采购流程</a:t>
            </a:r>
            <a:endParaRPr lang="en-US" altLang="zh-CN" sz="2000" b="0" dirty="0" smtClean="0">
              <a:latin typeface="+mn-ea"/>
              <a:ea typeface="+mn-ea"/>
            </a:endParaRPr>
          </a:p>
          <a:p>
            <a:pPr>
              <a:buClr>
                <a:srgbClr val="0058B8"/>
              </a:buClr>
            </a:pPr>
            <a:endParaRPr lang="en-US" altLang="zh-CN" sz="2000" b="0" dirty="0" smtClean="0">
              <a:latin typeface="+mn-ea"/>
              <a:ea typeface="+mn-ea"/>
            </a:endParaRPr>
          </a:p>
          <a:p>
            <a:r>
              <a:rPr lang="en-US" altLang="zh-CN" sz="2000" b="0" dirty="0" smtClean="0">
                <a:latin typeface="+mn-ea"/>
                <a:ea typeface="+mn-ea"/>
              </a:rPr>
              <a:t>1</a:t>
            </a:r>
            <a:r>
              <a:rPr lang="zh-CN" altLang="en-US" sz="2000" b="0" dirty="0" smtClean="0">
                <a:latin typeface="+mn-ea"/>
                <a:ea typeface="+mn-ea"/>
              </a:rPr>
              <a:t>）拟订</a:t>
            </a:r>
            <a:r>
              <a:rPr lang="zh-CN" altLang="en-US" sz="2000" b="0" dirty="0">
                <a:latin typeface="+mn-ea"/>
                <a:ea typeface="+mn-ea"/>
              </a:rPr>
              <a:t>采购</a:t>
            </a:r>
            <a:r>
              <a:rPr lang="zh-CN" altLang="en-US" sz="2000" b="0" dirty="0" smtClean="0">
                <a:latin typeface="+mn-ea"/>
                <a:ea typeface="+mn-ea"/>
              </a:rPr>
              <a:t>方案（前期调研，确定技术或服务标准，供应商情况等）；</a:t>
            </a:r>
            <a:endParaRPr lang="zh-CN" altLang="en-US" sz="2000" b="0" dirty="0">
              <a:latin typeface="+mn-ea"/>
              <a:ea typeface="+mn-ea"/>
            </a:endParaRPr>
          </a:p>
          <a:p>
            <a:r>
              <a:rPr lang="en-US" altLang="zh-CN" sz="2000" b="0" dirty="0" smtClean="0">
                <a:latin typeface="+mn-ea"/>
                <a:ea typeface="+mn-ea"/>
              </a:rPr>
              <a:t>2</a:t>
            </a:r>
            <a:r>
              <a:rPr lang="zh-CN" altLang="en-US" sz="2000" b="0" dirty="0" smtClean="0">
                <a:latin typeface="+mn-ea"/>
                <a:ea typeface="+mn-ea"/>
              </a:rPr>
              <a:t>）编制</a:t>
            </a:r>
            <a:r>
              <a:rPr lang="zh-CN" altLang="en-US" sz="2000" b="0" dirty="0">
                <a:latin typeface="+mn-ea"/>
                <a:ea typeface="+mn-ea"/>
              </a:rPr>
              <a:t>采购</a:t>
            </a:r>
            <a:r>
              <a:rPr lang="zh-CN" altLang="en-US" sz="2000" b="0" dirty="0" smtClean="0">
                <a:latin typeface="+mn-ea"/>
                <a:ea typeface="+mn-ea"/>
              </a:rPr>
              <a:t>文件；</a:t>
            </a:r>
            <a:endParaRPr lang="zh-CN" altLang="en-US" sz="2000" b="0" dirty="0">
              <a:latin typeface="+mn-ea"/>
              <a:ea typeface="+mn-ea"/>
            </a:endParaRPr>
          </a:p>
          <a:p>
            <a:r>
              <a:rPr lang="en-US" altLang="zh-CN" sz="2000" b="0" dirty="0" smtClean="0">
                <a:latin typeface="+mn-ea"/>
                <a:ea typeface="+mn-ea"/>
              </a:rPr>
              <a:t>3</a:t>
            </a:r>
            <a:r>
              <a:rPr lang="zh-CN" altLang="en-US" sz="2000" b="0" dirty="0" smtClean="0">
                <a:latin typeface="+mn-ea"/>
                <a:ea typeface="+mn-ea"/>
              </a:rPr>
              <a:t>）发布</a:t>
            </a:r>
            <a:r>
              <a:rPr lang="zh-CN" altLang="en-US" sz="2000" b="0" dirty="0">
                <a:latin typeface="+mn-ea"/>
                <a:ea typeface="+mn-ea"/>
              </a:rPr>
              <a:t>采购公告</a:t>
            </a:r>
            <a:r>
              <a:rPr lang="zh-CN" altLang="en-US" sz="2000" b="0" dirty="0" smtClean="0">
                <a:latin typeface="+mn-ea"/>
                <a:ea typeface="+mn-ea"/>
              </a:rPr>
              <a:t>或发出采购</a:t>
            </a:r>
            <a:r>
              <a:rPr lang="zh-CN" altLang="en-US" sz="2000" b="0" dirty="0">
                <a:latin typeface="+mn-ea"/>
                <a:ea typeface="+mn-ea"/>
              </a:rPr>
              <a:t>邀请书，或根据项目需要组织资格预审；</a:t>
            </a:r>
          </a:p>
          <a:p>
            <a:r>
              <a:rPr lang="zh-CN" altLang="en-US" sz="2000" b="0" dirty="0" smtClean="0">
                <a:latin typeface="+mn-ea"/>
                <a:ea typeface="+mn-ea"/>
              </a:rPr>
              <a:t>4</a:t>
            </a:r>
            <a:r>
              <a:rPr lang="zh-CN" altLang="en-US" sz="2000" b="0" dirty="0">
                <a:latin typeface="+mn-ea"/>
                <a:ea typeface="+mn-ea"/>
              </a:rPr>
              <a:t>）</a:t>
            </a:r>
            <a:r>
              <a:rPr lang="zh-CN" altLang="en-US" sz="2000" b="0" dirty="0" smtClean="0">
                <a:latin typeface="+mn-ea"/>
                <a:ea typeface="+mn-ea"/>
              </a:rPr>
              <a:t>发售</a:t>
            </a:r>
            <a:r>
              <a:rPr lang="zh-CN" altLang="en-US" sz="2000" b="0" dirty="0">
                <a:latin typeface="+mn-ea"/>
                <a:ea typeface="+mn-ea"/>
              </a:rPr>
              <a:t>采购文件；</a:t>
            </a:r>
          </a:p>
          <a:p>
            <a:r>
              <a:rPr lang="en-US" altLang="zh-CN" sz="2000" b="0" dirty="0" smtClean="0">
                <a:latin typeface="+mn-ea"/>
                <a:ea typeface="+mn-ea"/>
              </a:rPr>
              <a:t>5</a:t>
            </a:r>
            <a:r>
              <a:rPr lang="zh-CN" altLang="en-US" sz="2000" b="0" dirty="0" smtClean="0">
                <a:latin typeface="+mn-ea"/>
                <a:ea typeface="+mn-ea"/>
              </a:rPr>
              <a:t>）组织</a:t>
            </a:r>
            <a:r>
              <a:rPr lang="zh-CN" altLang="en-US" sz="2000" b="0" dirty="0">
                <a:latin typeface="+mn-ea"/>
                <a:ea typeface="+mn-ea"/>
              </a:rPr>
              <a:t>供应商踏勘</a:t>
            </a:r>
            <a:r>
              <a:rPr lang="zh-CN" altLang="en-US" sz="2000" b="0" dirty="0" smtClean="0">
                <a:latin typeface="+mn-ea"/>
                <a:ea typeface="+mn-ea"/>
              </a:rPr>
              <a:t>现场（若有）；</a:t>
            </a:r>
            <a:endParaRPr lang="zh-CN" altLang="en-US" sz="2000" b="0" dirty="0">
              <a:latin typeface="+mn-ea"/>
              <a:ea typeface="+mn-ea"/>
            </a:endParaRPr>
          </a:p>
          <a:p>
            <a:r>
              <a:rPr lang="en-US" altLang="zh-CN" sz="2000" b="0" dirty="0" smtClean="0">
                <a:latin typeface="+mn-ea"/>
                <a:ea typeface="+mn-ea"/>
              </a:rPr>
              <a:t>6</a:t>
            </a:r>
            <a:r>
              <a:rPr lang="zh-CN" altLang="en-US" sz="2000" b="0" dirty="0" smtClean="0">
                <a:latin typeface="+mn-ea"/>
                <a:ea typeface="+mn-ea"/>
              </a:rPr>
              <a:t>）对</a:t>
            </a:r>
            <a:r>
              <a:rPr lang="zh-CN" altLang="en-US" sz="2000" b="0" dirty="0">
                <a:latin typeface="+mn-ea"/>
                <a:ea typeface="+mn-ea"/>
              </a:rPr>
              <a:t>采购文件进行澄清与修改；</a:t>
            </a:r>
          </a:p>
          <a:p>
            <a:r>
              <a:rPr lang="en-US" altLang="zh-CN" sz="2000" b="0" dirty="0" smtClean="0">
                <a:latin typeface="+mn-ea"/>
                <a:ea typeface="+mn-ea"/>
              </a:rPr>
              <a:t>7</a:t>
            </a:r>
            <a:r>
              <a:rPr lang="zh-CN" altLang="en-US" sz="2000" b="0" dirty="0" smtClean="0">
                <a:latin typeface="+mn-ea"/>
                <a:ea typeface="+mn-ea"/>
              </a:rPr>
              <a:t>）组建</a:t>
            </a:r>
            <a:r>
              <a:rPr lang="zh-CN" altLang="en-US" sz="2000" b="0" dirty="0">
                <a:latin typeface="+mn-ea"/>
                <a:ea typeface="+mn-ea"/>
              </a:rPr>
              <a:t>谈判小组或评审小组；</a:t>
            </a:r>
          </a:p>
          <a:p>
            <a:r>
              <a:rPr lang="en-US" altLang="zh-CN" sz="2000" b="0" dirty="0" smtClean="0">
                <a:latin typeface="+mn-ea"/>
                <a:ea typeface="+mn-ea"/>
              </a:rPr>
              <a:t>8</a:t>
            </a:r>
            <a:r>
              <a:rPr lang="zh-CN" altLang="en-US" sz="2000" b="0" dirty="0" smtClean="0">
                <a:latin typeface="+mn-ea"/>
                <a:ea typeface="+mn-ea"/>
              </a:rPr>
              <a:t>）接收</a:t>
            </a:r>
            <a:r>
              <a:rPr lang="zh-CN" altLang="en-US" sz="2000" b="0" dirty="0">
                <a:latin typeface="+mn-ea"/>
                <a:ea typeface="+mn-ea"/>
              </a:rPr>
              <a:t>响应文件和响应</a:t>
            </a:r>
            <a:r>
              <a:rPr lang="zh-CN" altLang="en-US" sz="2000" b="0" dirty="0" smtClean="0">
                <a:latin typeface="+mn-ea"/>
                <a:ea typeface="+mn-ea"/>
              </a:rPr>
              <a:t>保证金；</a:t>
            </a:r>
            <a:endParaRPr lang="zh-CN" altLang="en-US" sz="2000" b="0" dirty="0">
              <a:latin typeface="+mn-ea"/>
              <a:ea typeface="+mn-ea"/>
            </a:endParaRPr>
          </a:p>
          <a:p>
            <a:pPr>
              <a:buClr>
                <a:srgbClr val="0058B8"/>
              </a:buClr>
            </a:pPr>
            <a:endParaRPr lang="en-US" altLang="zh-CN" sz="2000" b="0" dirty="0" smtClean="0">
              <a:latin typeface="+mn-ea"/>
              <a:ea typeface="+mn-ea"/>
            </a:endParaRPr>
          </a:p>
          <a:p>
            <a:pPr marL="285750" indent="-285750">
              <a:buClr>
                <a:srgbClr val="0058B8"/>
              </a:buClr>
              <a:buFont typeface="Arial" panose="020B0604020202020204" pitchFamily="34" charset="0"/>
              <a:buChar char="•"/>
            </a:pPr>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2534564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4" y="987607"/>
            <a:ext cx="856215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五、操作实务</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15</a:t>
            </a:fld>
            <a:endParaRPr lang="en-US" altLang="zh-CN" dirty="0"/>
          </a:p>
        </p:txBody>
      </p:sp>
      <p:sp>
        <p:nvSpPr>
          <p:cNvPr id="1049713" name="TextBox 2"/>
          <p:cNvSpPr txBox="1">
            <a:spLocks noChangeArrowheads="1"/>
          </p:cNvSpPr>
          <p:nvPr/>
        </p:nvSpPr>
        <p:spPr bwMode="auto">
          <a:xfrm>
            <a:off x="495300" y="587497"/>
            <a:ext cx="3677610"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4</a:t>
            </a:r>
            <a:r>
              <a:rPr lang="zh-CN" altLang="en-US" sz="2000" b="1" dirty="0">
                <a:solidFill>
                  <a:schemeClr val="bg1"/>
                </a:solidFill>
                <a:latin typeface="微软雅黑" pitchFamily="34" charset="-122"/>
                <a:ea typeface="微软雅黑" pitchFamily="34" charset="-122"/>
              </a:rPr>
              <a:t>、直接采购（单一来源采购）</a:t>
            </a:r>
          </a:p>
        </p:txBody>
      </p:sp>
      <p:sp>
        <p:nvSpPr>
          <p:cNvPr id="1049719" name="TextBox 15"/>
          <p:cNvSpPr txBox="1"/>
          <p:nvPr/>
        </p:nvSpPr>
        <p:spPr>
          <a:xfrm flipH="1">
            <a:off x="848544" y="1613962"/>
            <a:ext cx="7560840" cy="3903270"/>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pPr>
              <a:buClr>
                <a:srgbClr val="0058B8"/>
              </a:buClr>
            </a:pPr>
            <a:endParaRPr lang="en-US" altLang="zh-CN" sz="2000" b="0" dirty="0" smtClean="0">
              <a:latin typeface="+mn-ea"/>
              <a:ea typeface="+mn-ea"/>
            </a:endParaRPr>
          </a:p>
          <a:p>
            <a:pPr>
              <a:buClr>
                <a:srgbClr val="0058B8"/>
              </a:buClr>
            </a:pPr>
            <a:endParaRPr lang="en-US" altLang="zh-CN" sz="2000" b="0" dirty="0" smtClean="0">
              <a:latin typeface="+mn-ea"/>
              <a:ea typeface="+mn-ea"/>
            </a:endParaRPr>
          </a:p>
          <a:p>
            <a:pPr>
              <a:buClr>
                <a:srgbClr val="0058B8"/>
              </a:buClr>
            </a:pPr>
            <a:r>
              <a:rPr lang="en-US" altLang="zh-CN" sz="2000" b="0" dirty="0" smtClean="0">
                <a:latin typeface="+mn-ea"/>
                <a:ea typeface="+mn-ea"/>
              </a:rPr>
              <a:t>1</a:t>
            </a:r>
            <a:r>
              <a:rPr lang="zh-CN" altLang="en-US" sz="2000" b="0" dirty="0" smtClean="0">
                <a:latin typeface="+mn-ea"/>
                <a:ea typeface="+mn-ea"/>
              </a:rPr>
              <a:t>、采购流程</a:t>
            </a:r>
            <a:endParaRPr lang="en-US" altLang="zh-CN" sz="2000" b="0" dirty="0" smtClean="0">
              <a:latin typeface="+mn-ea"/>
              <a:ea typeface="+mn-ea"/>
            </a:endParaRPr>
          </a:p>
          <a:p>
            <a:pPr>
              <a:buClr>
                <a:srgbClr val="0058B8"/>
              </a:buClr>
            </a:pPr>
            <a:endParaRPr lang="en-US" altLang="zh-CN" sz="2000" b="0" dirty="0" smtClean="0">
              <a:latin typeface="+mn-ea"/>
              <a:ea typeface="+mn-ea"/>
            </a:endParaRPr>
          </a:p>
          <a:p>
            <a:pPr>
              <a:buClr>
                <a:srgbClr val="0058B8"/>
              </a:buClr>
            </a:pPr>
            <a:r>
              <a:rPr lang="en-US" altLang="zh-CN" sz="2000" b="0" dirty="0" smtClean="0">
                <a:latin typeface="+mn-ea"/>
                <a:ea typeface="+mn-ea"/>
              </a:rPr>
              <a:t>9</a:t>
            </a:r>
            <a:r>
              <a:rPr lang="zh-CN" altLang="en-US" sz="2000" b="0" dirty="0" smtClean="0">
                <a:latin typeface="+mn-ea"/>
                <a:ea typeface="+mn-ea"/>
              </a:rPr>
              <a:t>）组织</a:t>
            </a:r>
            <a:r>
              <a:rPr lang="zh-CN" altLang="en-US" sz="2000" b="0" dirty="0">
                <a:latin typeface="+mn-ea"/>
                <a:ea typeface="+mn-ea"/>
              </a:rPr>
              <a:t>开启响应文件；</a:t>
            </a:r>
          </a:p>
          <a:p>
            <a:pPr>
              <a:buClr>
                <a:srgbClr val="0058B8"/>
              </a:buClr>
            </a:pPr>
            <a:r>
              <a:rPr lang="en-US" altLang="zh-CN" sz="2000" b="0" dirty="0" smtClean="0">
                <a:latin typeface="+mn-ea"/>
                <a:ea typeface="+mn-ea"/>
              </a:rPr>
              <a:t>10</a:t>
            </a:r>
            <a:r>
              <a:rPr lang="zh-CN" altLang="en-US" sz="2000" b="0" dirty="0">
                <a:latin typeface="+mn-ea"/>
                <a:ea typeface="+mn-ea"/>
              </a:rPr>
              <a:t>）</a:t>
            </a:r>
            <a:r>
              <a:rPr lang="zh-CN" altLang="en-US" sz="2000" b="0" dirty="0" smtClean="0">
                <a:latin typeface="+mn-ea"/>
                <a:ea typeface="+mn-ea"/>
              </a:rPr>
              <a:t>组织谈判/</a:t>
            </a:r>
            <a:r>
              <a:rPr lang="zh-CN" altLang="en-US" sz="2000" b="0" dirty="0">
                <a:latin typeface="+mn-ea"/>
                <a:ea typeface="+mn-ea"/>
              </a:rPr>
              <a:t>评审；</a:t>
            </a:r>
          </a:p>
          <a:p>
            <a:pPr>
              <a:buClr>
                <a:srgbClr val="0058B8"/>
              </a:buClr>
            </a:pPr>
            <a:r>
              <a:rPr lang="en-US" altLang="zh-CN" sz="2000" b="0" dirty="0" smtClean="0">
                <a:latin typeface="+mn-ea"/>
                <a:ea typeface="+mn-ea"/>
              </a:rPr>
              <a:t>11</a:t>
            </a:r>
            <a:r>
              <a:rPr lang="zh-CN" altLang="en-US" sz="2000" b="0" dirty="0" smtClean="0">
                <a:latin typeface="+mn-ea"/>
                <a:ea typeface="+mn-ea"/>
              </a:rPr>
              <a:t>）公</a:t>
            </a:r>
            <a:r>
              <a:rPr lang="zh-CN" altLang="en-US" sz="2000" b="0" dirty="0">
                <a:latin typeface="+mn-ea"/>
                <a:ea typeface="+mn-ea"/>
              </a:rPr>
              <a:t>示候选成交供应商</a:t>
            </a:r>
            <a:r>
              <a:rPr lang="zh-CN" altLang="en-US" sz="2000" b="0" dirty="0" smtClean="0">
                <a:latin typeface="+mn-ea"/>
                <a:ea typeface="+mn-ea"/>
              </a:rPr>
              <a:t>，确定</a:t>
            </a:r>
            <a:r>
              <a:rPr lang="zh-CN" altLang="en-US" sz="2000" b="0" dirty="0">
                <a:latin typeface="+mn-ea"/>
                <a:ea typeface="+mn-ea"/>
              </a:rPr>
              <a:t>成交供应商；</a:t>
            </a:r>
            <a:endParaRPr lang="en-US" altLang="zh-CN" sz="2000" b="0" dirty="0">
              <a:latin typeface="+mn-ea"/>
              <a:ea typeface="+mn-ea"/>
            </a:endParaRPr>
          </a:p>
          <a:p>
            <a:pPr>
              <a:buClr>
                <a:srgbClr val="0058B8"/>
              </a:buClr>
            </a:pPr>
            <a:r>
              <a:rPr lang="en-US" altLang="zh-CN" sz="2000" b="0" dirty="0" smtClean="0">
                <a:latin typeface="+mn-ea"/>
                <a:ea typeface="+mn-ea"/>
              </a:rPr>
              <a:t>12</a:t>
            </a:r>
            <a:r>
              <a:rPr lang="zh-CN" altLang="en-US" sz="2000" b="0" dirty="0" smtClean="0">
                <a:latin typeface="+mn-ea"/>
                <a:ea typeface="+mn-ea"/>
              </a:rPr>
              <a:t>）发出</a:t>
            </a:r>
            <a:r>
              <a:rPr lang="zh-CN" altLang="en-US" sz="2000" b="0" dirty="0">
                <a:latin typeface="+mn-ea"/>
                <a:ea typeface="+mn-ea"/>
              </a:rPr>
              <a:t>成交通知书；</a:t>
            </a:r>
          </a:p>
          <a:p>
            <a:pPr>
              <a:buClr>
                <a:srgbClr val="0058B8"/>
              </a:buClr>
            </a:pPr>
            <a:r>
              <a:rPr lang="en-US" altLang="zh-CN" sz="2000" b="0" dirty="0" smtClean="0">
                <a:latin typeface="+mn-ea"/>
                <a:ea typeface="+mn-ea"/>
              </a:rPr>
              <a:t>13</a:t>
            </a:r>
            <a:r>
              <a:rPr lang="zh-CN" altLang="en-US" sz="2000" b="0" dirty="0" smtClean="0">
                <a:latin typeface="+mn-ea"/>
                <a:ea typeface="+mn-ea"/>
              </a:rPr>
              <a:t>）发布</a:t>
            </a:r>
            <a:r>
              <a:rPr lang="zh-CN" altLang="en-US" sz="2000" b="0" dirty="0">
                <a:latin typeface="+mn-ea"/>
                <a:ea typeface="+mn-ea"/>
              </a:rPr>
              <a:t>成交公告或发出成交结果通知书</a:t>
            </a:r>
          </a:p>
          <a:p>
            <a:pPr>
              <a:buClr>
                <a:srgbClr val="0058B8"/>
              </a:buClr>
            </a:pPr>
            <a:r>
              <a:rPr lang="en-US" altLang="zh-CN" sz="2000" b="0" dirty="0" smtClean="0">
                <a:latin typeface="+mn-ea"/>
                <a:ea typeface="+mn-ea"/>
              </a:rPr>
              <a:t>14</a:t>
            </a:r>
            <a:r>
              <a:rPr lang="zh-CN" altLang="en-US" sz="2000" b="0" dirty="0" smtClean="0">
                <a:latin typeface="+mn-ea"/>
                <a:ea typeface="+mn-ea"/>
              </a:rPr>
              <a:t>）处理质疑或异议</a:t>
            </a:r>
            <a:r>
              <a:rPr lang="zh-CN" altLang="en-US" sz="2000" b="0" dirty="0">
                <a:latin typeface="+mn-ea"/>
                <a:ea typeface="+mn-ea"/>
              </a:rPr>
              <a:t>；</a:t>
            </a:r>
          </a:p>
          <a:p>
            <a:pPr>
              <a:buClr>
                <a:srgbClr val="0058B8"/>
              </a:buClr>
            </a:pPr>
            <a:r>
              <a:rPr lang="en-US" altLang="zh-CN" sz="2000" b="0" dirty="0" smtClean="0">
                <a:latin typeface="+mn-ea"/>
                <a:ea typeface="+mn-ea"/>
              </a:rPr>
              <a:t>15</a:t>
            </a:r>
            <a:r>
              <a:rPr lang="zh-CN" altLang="en-US" sz="2000" b="0" dirty="0" smtClean="0">
                <a:latin typeface="+mn-ea"/>
                <a:ea typeface="+mn-ea"/>
              </a:rPr>
              <a:t>）完成签订</a:t>
            </a:r>
            <a:r>
              <a:rPr lang="zh-CN" altLang="en-US" sz="2000" b="0" dirty="0">
                <a:latin typeface="+mn-ea"/>
                <a:ea typeface="+mn-ea"/>
              </a:rPr>
              <a:t>合同；</a:t>
            </a:r>
          </a:p>
          <a:p>
            <a:pPr>
              <a:buClr>
                <a:srgbClr val="0058B8"/>
              </a:buClr>
            </a:pPr>
            <a:r>
              <a:rPr lang="en-US" altLang="zh-CN" sz="2000" b="0" dirty="0" smtClean="0">
                <a:latin typeface="+mn-ea"/>
                <a:ea typeface="+mn-ea"/>
              </a:rPr>
              <a:t>16</a:t>
            </a:r>
            <a:r>
              <a:rPr lang="zh-CN" altLang="en-US" sz="2000" b="0" dirty="0" smtClean="0">
                <a:latin typeface="+mn-ea"/>
                <a:ea typeface="+mn-ea"/>
              </a:rPr>
              <a:t>）退还</a:t>
            </a:r>
            <a:r>
              <a:rPr lang="zh-CN" altLang="en-US" sz="2000" b="0" dirty="0">
                <a:latin typeface="+mn-ea"/>
                <a:ea typeface="+mn-ea"/>
              </a:rPr>
              <a:t>响应保证金；</a:t>
            </a:r>
          </a:p>
          <a:p>
            <a:pPr>
              <a:buClr>
                <a:srgbClr val="0058B8"/>
              </a:buClr>
            </a:pPr>
            <a:r>
              <a:rPr lang="en-US" altLang="zh-CN" sz="2000" b="0" dirty="0" smtClean="0">
                <a:latin typeface="+mn-ea"/>
                <a:ea typeface="+mn-ea"/>
              </a:rPr>
              <a:t>17</a:t>
            </a:r>
            <a:r>
              <a:rPr lang="zh-CN" altLang="en-US" sz="2000" b="0" dirty="0" smtClean="0">
                <a:latin typeface="+mn-ea"/>
                <a:ea typeface="+mn-ea"/>
              </a:rPr>
              <a:t>）编制采购评审报告</a:t>
            </a:r>
            <a:r>
              <a:rPr lang="zh-CN" altLang="en-US" sz="2000" b="0" dirty="0">
                <a:latin typeface="+mn-ea"/>
                <a:ea typeface="+mn-ea"/>
              </a:rPr>
              <a:t>；</a:t>
            </a:r>
          </a:p>
          <a:p>
            <a:pPr>
              <a:buClr>
                <a:srgbClr val="0058B8"/>
              </a:buClr>
            </a:pPr>
            <a:r>
              <a:rPr lang="en-US" altLang="zh-CN" sz="2000" b="0" dirty="0" smtClean="0">
                <a:latin typeface="+mn-ea"/>
                <a:ea typeface="+mn-ea"/>
              </a:rPr>
              <a:t>18</a:t>
            </a:r>
            <a:r>
              <a:rPr lang="zh-CN" altLang="en-US" sz="2000" b="0" dirty="0" smtClean="0">
                <a:latin typeface="+mn-ea"/>
                <a:ea typeface="+mn-ea"/>
              </a:rPr>
              <a:t>）采购全过程资料归档。</a:t>
            </a:r>
            <a:endParaRPr lang="zh-CN" altLang="en-US" sz="2000" b="0" dirty="0">
              <a:latin typeface="+mn-ea"/>
              <a:ea typeface="+mn-ea"/>
            </a:endParaRPr>
          </a:p>
          <a:p>
            <a:pPr>
              <a:buClr>
                <a:srgbClr val="0058B8"/>
              </a:buClr>
            </a:pPr>
            <a:endParaRPr lang="en-US" altLang="zh-CN" sz="2000" b="0" dirty="0" smtClean="0">
              <a:latin typeface="+mn-ea"/>
              <a:ea typeface="+mn-ea"/>
            </a:endParaRPr>
          </a:p>
          <a:p>
            <a:pPr marL="285750" indent="-285750">
              <a:buClr>
                <a:srgbClr val="0058B8"/>
              </a:buClr>
              <a:buFont typeface="Arial" panose="020B0604020202020204" pitchFamily="34" charset="0"/>
              <a:buChar char="•"/>
            </a:pPr>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389641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3" y="1154248"/>
            <a:ext cx="853902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五、操作实务</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16</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848541" y="1958829"/>
            <a:ext cx="7848874" cy="3342379"/>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r>
              <a:rPr lang="en-US" altLang="zh-CN" sz="2000" b="0" dirty="0" smtClean="0">
                <a:latin typeface="+mn-ea"/>
                <a:ea typeface="+mn-ea"/>
              </a:rPr>
              <a:t>1</a:t>
            </a:r>
            <a:r>
              <a:rPr lang="zh-CN" altLang="en-US" sz="2000" b="0" dirty="0" smtClean="0">
                <a:latin typeface="+mn-ea"/>
                <a:ea typeface="+mn-ea"/>
              </a:rPr>
              <a:t>、</a:t>
            </a:r>
            <a:r>
              <a:rPr lang="zh-CN" altLang="en-US" sz="2000" b="0" dirty="0">
                <a:latin typeface="+mn-ea"/>
                <a:ea typeface="+mn-ea"/>
              </a:rPr>
              <a:t>前置准备工作，落实采购基本</a:t>
            </a:r>
            <a:r>
              <a:rPr lang="zh-CN" altLang="en-US" sz="2000" b="0" dirty="0" smtClean="0">
                <a:latin typeface="+mn-ea"/>
                <a:ea typeface="+mn-ea"/>
              </a:rPr>
              <a:t>条件：</a:t>
            </a:r>
            <a:endParaRPr lang="en-US" altLang="zh-CN" sz="2000" b="0" dirty="0" smtClean="0">
              <a:latin typeface="+mn-ea"/>
              <a:ea typeface="+mn-ea"/>
            </a:endParaRPr>
          </a:p>
          <a:p>
            <a:endParaRPr lang="en-US" altLang="zh-CN" sz="2000" b="0" dirty="0" smtClean="0">
              <a:latin typeface="+mn-ea"/>
              <a:ea typeface="+mn-ea"/>
            </a:endParaRPr>
          </a:p>
          <a:p>
            <a:r>
              <a:rPr lang="en-US" altLang="zh-CN" sz="2000" b="0" dirty="0" smtClean="0">
                <a:latin typeface="+mn-ea"/>
                <a:ea typeface="+mn-ea"/>
              </a:rPr>
              <a:t>1</a:t>
            </a:r>
            <a:r>
              <a:rPr lang="zh-CN" altLang="en-US" sz="2000" b="0" dirty="0" smtClean="0">
                <a:latin typeface="+mn-ea"/>
                <a:ea typeface="+mn-ea"/>
              </a:rPr>
              <a:t>）确认前期</a:t>
            </a:r>
            <a:r>
              <a:rPr lang="zh-CN" altLang="en-US" sz="2000" b="0" dirty="0">
                <a:latin typeface="+mn-ea"/>
                <a:ea typeface="+mn-ea"/>
              </a:rPr>
              <a:t>工作完成情况以及相关资料和证明文件，如立项批复、采购内容核准意见、规划许可等；</a:t>
            </a:r>
          </a:p>
          <a:p>
            <a:r>
              <a:rPr lang="en-US" altLang="zh-CN" sz="2000" b="0" dirty="0" smtClean="0">
                <a:latin typeface="+mn-ea"/>
                <a:ea typeface="+mn-ea"/>
              </a:rPr>
              <a:t>2</a:t>
            </a:r>
            <a:r>
              <a:rPr lang="zh-CN" altLang="en-US" sz="2000" b="0" dirty="0" smtClean="0">
                <a:latin typeface="+mn-ea"/>
                <a:ea typeface="+mn-ea"/>
              </a:rPr>
              <a:t>）采购</a:t>
            </a:r>
            <a:r>
              <a:rPr lang="zh-CN" altLang="en-US" sz="2000" b="0" dirty="0">
                <a:latin typeface="+mn-ea"/>
                <a:ea typeface="+mn-ea"/>
              </a:rPr>
              <a:t>项目相关技术经济资料，如采购任务说明、技术规格与要求、设计文件以及相关</a:t>
            </a:r>
            <a:r>
              <a:rPr lang="zh-CN" altLang="en-US" sz="2000" b="0" dirty="0" smtClean="0">
                <a:latin typeface="+mn-ea"/>
                <a:ea typeface="+mn-ea"/>
              </a:rPr>
              <a:t>资料均已齐备；</a:t>
            </a:r>
            <a:endParaRPr lang="zh-CN" altLang="en-US" sz="2000" b="0" dirty="0">
              <a:latin typeface="+mn-ea"/>
              <a:ea typeface="+mn-ea"/>
            </a:endParaRPr>
          </a:p>
          <a:p>
            <a:r>
              <a:rPr lang="en-US" altLang="zh-CN" sz="2000" b="0" dirty="0" smtClean="0">
                <a:latin typeface="+mn-ea"/>
                <a:ea typeface="+mn-ea"/>
              </a:rPr>
              <a:t>3</a:t>
            </a:r>
            <a:r>
              <a:rPr lang="zh-CN" altLang="en-US" sz="2000" b="0" dirty="0" smtClean="0">
                <a:latin typeface="+mn-ea"/>
                <a:ea typeface="+mn-ea"/>
              </a:rPr>
              <a:t>）采购</a:t>
            </a:r>
            <a:r>
              <a:rPr lang="zh-CN" altLang="en-US" sz="2000" b="0" dirty="0">
                <a:latin typeface="+mn-ea"/>
                <a:ea typeface="+mn-ea"/>
              </a:rPr>
              <a:t>项目所需</a:t>
            </a:r>
            <a:r>
              <a:rPr lang="zh-CN" altLang="en-US" sz="2000" b="0" dirty="0" smtClean="0">
                <a:latin typeface="+mn-ea"/>
                <a:ea typeface="+mn-ea"/>
              </a:rPr>
              <a:t>资金已经落实；</a:t>
            </a:r>
            <a:endParaRPr lang="zh-CN" altLang="en-US" sz="2000" b="0" dirty="0">
              <a:latin typeface="+mn-ea"/>
              <a:ea typeface="+mn-ea"/>
            </a:endParaRPr>
          </a:p>
          <a:p>
            <a:r>
              <a:rPr lang="en-US" altLang="zh-CN" sz="2000" b="0" dirty="0" smtClean="0">
                <a:latin typeface="+mn-ea"/>
                <a:ea typeface="+mn-ea"/>
              </a:rPr>
              <a:t>4</a:t>
            </a:r>
            <a:r>
              <a:rPr lang="zh-CN" altLang="en-US" sz="2000" b="0" dirty="0" smtClean="0">
                <a:latin typeface="+mn-ea"/>
                <a:ea typeface="+mn-ea"/>
              </a:rPr>
              <a:t>）采购</a:t>
            </a:r>
            <a:r>
              <a:rPr lang="zh-CN" altLang="en-US" sz="2000" b="0" dirty="0">
                <a:latin typeface="+mn-ea"/>
                <a:ea typeface="+mn-ea"/>
              </a:rPr>
              <a:t>人对采购项目实施的初步设想和要求，如采购包划分、项目完成期限</a:t>
            </a:r>
            <a:r>
              <a:rPr lang="zh-CN" altLang="en-US" sz="2000" b="0" dirty="0" smtClean="0">
                <a:latin typeface="+mn-ea"/>
                <a:ea typeface="+mn-ea"/>
              </a:rPr>
              <a:t>、技术及服务要求、合同</a:t>
            </a:r>
            <a:r>
              <a:rPr lang="zh-CN" altLang="en-US" sz="2000" b="0" dirty="0">
                <a:latin typeface="+mn-ea"/>
                <a:ea typeface="+mn-ea"/>
              </a:rPr>
              <a:t>关键条款等方面的建议和</a:t>
            </a:r>
            <a:r>
              <a:rPr lang="zh-CN" altLang="en-US" sz="2000" b="0" dirty="0" smtClean="0">
                <a:latin typeface="+mn-ea"/>
                <a:ea typeface="+mn-ea"/>
              </a:rPr>
              <a:t>要求等。</a:t>
            </a:r>
            <a:endParaRPr lang="zh-CN" altLang="en-US"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201837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3" y="1154248"/>
            <a:ext cx="853902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五、操作实务</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17</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848541" y="1958829"/>
            <a:ext cx="7848874" cy="2838323"/>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r>
              <a:rPr lang="en-US" altLang="zh-CN" sz="2000" b="0" dirty="0" smtClean="0">
                <a:latin typeface="+mn-ea"/>
                <a:ea typeface="+mn-ea"/>
              </a:rPr>
              <a:t>2</a:t>
            </a:r>
            <a:r>
              <a:rPr lang="zh-CN" altLang="en-US" sz="2000" b="0" dirty="0" smtClean="0">
                <a:latin typeface="+mn-ea"/>
                <a:ea typeface="+mn-ea"/>
              </a:rPr>
              <a:t>、拟定采购方案（编制依据）：</a:t>
            </a:r>
            <a:endParaRPr lang="en-US" altLang="zh-CN" sz="2000" b="0" dirty="0" smtClean="0">
              <a:latin typeface="+mn-ea"/>
              <a:ea typeface="+mn-ea"/>
            </a:endParaRPr>
          </a:p>
          <a:p>
            <a:endParaRPr lang="zh-CN" altLang="en-US" sz="2000" b="0" dirty="0">
              <a:latin typeface="+mn-ea"/>
              <a:ea typeface="+mn-ea"/>
            </a:endParaRPr>
          </a:p>
          <a:p>
            <a:r>
              <a:rPr lang="en-US" altLang="zh-CN" sz="2000" b="0" dirty="0">
                <a:latin typeface="+mn-ea"/>
                <a:ea typeface="+mn-ea"/>
              </a:rPr>
              <a:t>(1)</a:t>
            </a:r>
            <a:r>
              <a:rPr lang="zh-CN" altLang="en-US" sz="2000" b="0" dirty="0">
                <a:latin typeface="+mn-ea"/>
                <a:ea typeface="+mn-ea"/>
              </a:rPr>
              <a:t>相关法律法规；</a:t>
            </a:r>
          </a:p>
          <a:p>
            <a:r>
              <a:rPr lang="en-US" altLang="zh-CN" sz="2000" b="0" dirty="0">
                <a:latin typeface="+mn-ea"/>
                <a:ea typeface="+mn-ea"/>
              </a:rPr>
              <a:t>(2)</a:t>
            </a:r>
            <a:r>
              <a:rPr lang="zh-CN" altLang="en-US" sz="2000" b="0" dirty="0">
                <a:latin typeface="+mn-ea"/>
                <a:ea typeface="+mn-ea"/>
              </a:rPr>
              <a:t>采购项目的采购需求；</a:t>
            </a:r>
          </a:p>
          <a:p>
            <a:r>
              <a:rPr lang="en-US" altLang="zh-CN" sz="2000" b="0" dirty="0">
                <a:latin typeface="+mn-ea"/>
                <a:ea typeface="+mn-ea"/>
              </a:rPr>
              <a:t>(3)</a:t>
            </a:r>
            <a:r>
              <a:rPr lang="zh-CN" altLang="en-US" sz="2000" b="0" dirty="0">
                <a:latin typeface="+mn-ea"/>
                <a:ea typeface="+mn-ea"/>
              </a:rPr>
              <a:t>采购人对采购工作的初步要求；</a:t>
            </a:r>
          </a:p>
          <a:p>
            <a:r>
              <a:rPr lang="en-US" altLang="zh-CN" sz="2000" b="0" dirty="0">
                <a:latin typeface="+mn-ea"/>
                <a:ea typeface="+mn-ea"/>
              </a:rPr>
              <a:t>(4)</a:t>
            </a:r>
            <a:r>
              <a:rPr lang="zh-CN" altLang="en-US" sz="2000" b="0" dirty="0">
                <a:latin typeface="+mn-ea"/>
                <a:ea typeface="+mn-ea"/>
              </a:rPr>
              <a:t>相关市场竞争态势分析等。</a:t>
            </a: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3425038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3" y="1154248"/>
            <a:ext cx="853902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五、操作实务</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18</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495299" y="1958829"/>
            <a:ext cx="8706170" cy="3198363"/>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r>
              <a:rPr lang="en-US" altLang="zh-CN" sz="2000" b="0" dirty="0" smtClean="0">
                <a:latin typeface="+mn-ea"/>
                <a:ea typeface="+mn-ea"/>
              </a:rPr>
              <a:t>2</a:t>
            </a:r>
            <a:r>
              <a:rPr lang="zh-CN" altLang="en-US" sz="2000" b="0" dirty="0" smtClean="0">
                <a:latin typeface="+mn-ea"/>
                <a:ea typeface="+mn-ea"/>
              </a:rPr>
              <a:t>、拟定采购方案（主要内容）：</a:t>
            </a:r>
            <a:endParaRPr lang="en-US" altLang="zh-CN" sz="2000" b="0" dirty="0">
              <a:latin typeface="+mn-ea"/>
              <a:ea typeface="+mn-ea"/>
            </a:endParaRPr>
          </a:p>
          <a:p>
            <a:endParaRPr lang="zh-CN" altLang="en-US" sz="2000" b="0" dirty="0">
              <a:latin typeface="+mn-ea"/>
              <a:ea typeface="+mn-ea"/>
            </a:endParaRPr>
          </a:p>
          <a:p>
            <a:r>
              <a:rPr lang="en-US" altLang="zh-CN" sz="2000" b="0" dirty="0" smtClean="0">
                <a:latin typeface="+mn-ea"/>
                <a:ea typeface="+mn-ea"/>
              </a:rPr>
              <a:t>1</a:t>
            </a:r>
            <a:r>
              <a:rPr lang="zh-CN" altLang="en-US" sz="2000" b="0" dirty="0" smtClean="0">
                <a:latin typeface="+mn-ea"/>
                <a:ea typeface="+mn-ea"/>
              </a:rPr>
              <a:t>）采购</a:t>
            </a:r>
            <a:r>
              <a:rPr lang="zh-CN" altLang="en-US" sz="2000" b="0" dirty="0">
                <a:latin typeface="+mn-ea"/>
                <a:ea typeface="+mn-ea"/>
              </a:rPr>
              <a:t>项目概况；</a:t>
            </a:r>
            <a:r>
              <a:rPr lang="en-US" altLang="zh-CN" sz="2000" b="0" dirty="0">
                <a:latin typeface="+mn-ea"/>
                <a:ea typeface="+mn-ea"/>
              </a:rPr>
              <a:t>   </a:t>
            </a:r>
            <a:r>
              <a:rPr lang="en-US" altLang="zh-CN" sz="2000" b="0" dirty="0" smtClean="0">
                <a:latin typeface="+mn-ea"/>
                <a:ea typeface="+mn-ea"/>
              </a:rPr>
              <a:t>            2</a:t>
            </a:r>
            <a:r>
              <a:rPr lang="zh-CN" altLang="en-US" sz="2000" b="0" dirty="0" smtClean="0">
                <a:latin typeface="+mn-ea"/>
                <a:ea typeface="+mn-ea"/>
              </a:rPr>
              <a:t>）采购</a:t>
            </a:r>
            <a:r>
              <a:rPr lang="zh-CN" altLang="en-US" sz="2000" b="0" dirty="0">
                <a:latin typeface="+mn-ea"/>
                <a:ea typeface="+mn-ea"/>
              </a:rPr>
              <a:t>内容范围和采购包划分方案；</a:t>
            </a:r>
          </a:p>
          <a:p>
            <a:r>
              <a:rPr lang="en-US" altLang="zh-CN" sz="2000" b="0" dirty="0" smtClean="0">
                <a:latin typeface="+mn-ea"/>
                <a:ea typeface="+mn-ea"/>
              </a:rPr>
              <a:t>3</a:t>
            </a:r>
            <a:r>
              <a:rPr lang="zh-CN" altLang="en-US" sz="2000" b="0" dirty="0" smtClean="0">
                <a:latin typeface="+mn-ea"/>
                <a:ea typeface="+mn-ea"/>
              </a:rPr>
              <a:t>）采购</a:t>
            </a:r>
            <a:r>
              <a:rPr lang="zh-CN" altLang="en-US" sz="2000" b="0" dirty="0">
                <a:latin typeface="+mn-ea"/>
                <a:ea typeface="+mn-ea"/>
              </a:rPr>
              <a:t>方式；</a:t>
            </a:r>
            <a:r>
              <a:rPr lang="en-US" altLang="zh-CN" sz="2000" b="0" dirty="0">
                <a:latin typeface="+mn-ea"/>
                <a:ea typeface="+mn-ea"/>
              </a:rPr>
              <a:t>   </a:t>
            </a:r>
            <a:r>
              <a:rPr lang="en-US" altLang="zh-CN" sz="2000" b="0" dirty="0" smtClean="0">
                <a:latin typeface="+mn-ea"/>
                <a:ea typeface="+mn-ea"/>
              </a:rPr>
              <a:t>                4</a:t>
            </a:r>
            <a:r>
              <a:rPr lang="zh-CN" altLang="en-US" sz="2000" b="0" dirty="0" smtClean="0">
                <a:latin typeface="+mn-ea"/>
                <a:ea typeface="+mn-ea"/>
              </a:rPr>
              <a:t>）资格</a:t>
            </a:r>
            <a:r>
              <a:rPr lang="zh-CN" altLang="en-US" sz="2000" b="0" dirty="0">
                <a:latin typeface="+mn-ea"/>
                <a:ea typeface="+mn-ea"/>
              </a:rPr>
              <a:t>审查方式；</a:t>
            </a:r>
          </a:p>
          <a:p>
            <a:r>
              <a:rPr lang="en-US" altLang="zh-CN" sz="2000" b="0" dirty="0" smtClean="0">
                <a:latin typeface="+mn-ea"/>
                <a:ea typeface="+mn-ea"/>
              </a:rPr>
              <a:t>5</a:t>
            </a:r>
            <a:r>
              <a:rPr lang="zh-CN" altLang="en-US" sz="2000" b="0" dirty="0" smtClean="0">
                <a:latin typeface="+mn-ea"/>
                <a:ea typeface="+mn-ea"/>
              </a:rPr>
              <a:t>）项目</a:t>
            </a:r>
            <a:r>
              <a:rPr lang="zh-CN" altLang="en-US" sz="2000" b="0" dirty="0">
                <a:latin typeface="+mn-ea"/>
                <a:ea typeface="+mn-ea"/>
              </a:rPr>
              <a:t>特点以及难点分析；</a:t>
            </a:r>
            <a:r>
              <a:rPr lang="en-US" altLang="zh-CN" sz="2000" b="0" dirty="0">
                <a:latin typeface="+mn-ea"/>
                <a:ea typeface="+mn-ea"/>
              </a:rPr>
              <a:t> </a:t>
            </a:r>
            <a:r>
              <a:rPr lang="en-US" altLang="zh-CN" sz="2000" b="0" dirty="0" smtClean="0">
                <a:latin typeface="+mn-ea"/>
                <a:ea typeface="+mn-ea"/>
              </a:rPr>
              <a:t>      6</a:t>
            </a:r>
            <a:r>
              <a:rPr lang="zh-CN" altLang="en-US" sz="2000" b="0" dirty="0" smtClean="0">
                <a:latin typeface="+mn-ea"/>
                <a:ea typeface="+mn-ea"/>
              </a:rPr>
              <a:t>）供应</a:t>
            </a:r>
            <a:r>
              <a:rPr lang="zh-CN" altLang="en-US" sz="2000" b="0" dirty="0">
                <a:latin typeface="+mn-ea"/>
                <a:ea typeface="+mn-ea"/>
              </a:rPr>
              <a:t>商资格条件、评审</a:t>
            </a:r>
            <a:r>
              <a:rPr lang="zh-CN" altLang="en-US" sz="2000" b="0" dirty="0" smtClean="0">
                <a:latin typeface="+mn-ea"/>
                <a:ea typeface="+mn-ea"/>
              </a:rPr>
              <a:t>办法等事项；</a:t>
            </a:r>
            <a:endParaRPr lang="en-US" altLang="zh-CN" sz="2000" b="0" dirty="0">
              <a:latin typeface="+mn-ea"/>
              <a:ea typeface="+mn-ea"/>
            </a:endParaRPr>
          </a:p>
          <a:p>
            <a:r>
              <a:rPr lang="en-US" altLang="zh-CN" sz="2000" b="0" dirty="0" smtClean="0">
                <a:latin typeface="+mn-ea"/>
                <a:ea typeface="+mn-ea"/>
              </a:rPr>
              <a:t>7</a:t>
            </a:r>
            <a:r>
              <a:rPr lang="zh-CN" altLang="en-US" sz="2000" b="0" dirty="0" smtClean="0">
                <a:latin typeface="+mn-ea"/>
                <a:ea typeface="+mn-ea"/>
              </a:rPr>
              <a:t>）项目</a:t>
            </a:r>
            <a:r>
              <a:rPr lang="zh-CN" altLang="en-US" sz="2000" b="0" dirty="0">
                <a:latin typeface="+mn-ea"/>
                <a:ea typeface="+mn-ea"/>
              </a:rPr>
              <a:t>质量、进度、价格</a:t>
            </a:r>
            <a:r>
              <a:rPr lang="zh-CN" altLang="en-US" sz="2000" b="0" dirty="0" smtClean="0">
                <a:latin typeface="+mn-ea"/>
                <a:ea typeface="+mn-ea"/>
              </a:rPr>
              <a:t>目标；</a:t>
            </a:r>
            <a:r>
              <a:rPr lang="en-US" altLang="zh-CN" sz="2000" b="0" dirty="0" smtClean="0">
                <a:latin typeface="+mn-ea"/>
                <a:ea typeface="+mn-ea"/>
              </a:rPr>
              <a:t>   8</a:t>
            </a:r>
            <a:r>
              <a:rPr lang="zh-CN" altLang="en-US" sz="2000" b="0" dirty="0" smtClean="0">
                <a:latin typeface="+mn-ea"/>
                <a:ea typeface="+mn-ea"/>
              </a:rPr>
              <a:t>）采购</a:t>
            </a:r>
            <a:r>
              <a:rPr lang="zh-CN" altLang="en-US" sz="2000" b="0" dirty="0">
                <a:latin typeface="+mn-ea"/>
                <a:ea typeface="+mn-ea"/>
              </a:rPr>
              <a:t>程序以及时间计划；</a:t>
            </a:r>
          </a:p>
          <a:p>
            <a:r>
              <a:rPr lang="en-US" altLang="zh-CN" sz="2000" b="0" dirty="0" smtClean="0">
                <a:latin typeface="+mn-ea"/>
                <a:ea typeface="+mn-ea"/>
              </a:rPr>
              <a:t>9</a:t>
            </a:r>
            <a:r>
              <a:rPr lang="zh-CN" altLang="en-US" sz="2000" b="0" dirty="0" smtClean="0">
                <a:latin typeface="+mn-ea"/>
                <a:ea typeface="+mn-ea"/>
              </a:rPr>
              <a:t>）项目</a:t>
            </a:r>
            <a:r>
              <a:rPr lang="zh-CN" altLang="en-US" sz="2000" b="0" dirty="0">
                <a:latin typeface="+mn-ea"/>
                <a:ea typeface="+mn-ea"/>
              </a:rPr>
              <a:t>组人员构成以及分工；</a:t>
            </a:r>
            <a:r>
              <a:rPr lang="en-US" altLang="zh-CN" sz="2000" b="0" dirty="0">
                <a:latin typeface="+mn-ea"/>
                <a:ea typeface="+mn-ea"/>
              </a:rPr>
              <a:t>    </a:t>
            </a:r>
            <a:r>
              <a:rPr lang="en-US" altLang="zh-CN" sz="2000" b="0" dirty="0" smtClean="0">
                <a:latin typeface="+mn-ea"/>
                <a:ea typeface="+mn-ea"/>
              </a:rPr>
              <a:t>10</a:t>
            </a:r>
            <a:r>
              <a:rPr lang="zh-CN" altLang="en-US" sz="2000" b="0" dirty="0" smtClean="0">
                <a:latin typeface="+mn-ea"/>
                <a:ea typeface="+mn-ea"/>
              </a:rPr>
              <a:t>）工作</a:t>
            </a:r>
            <a:r>
              <a:rPr lang="zh-CN" altLang="en-US" sz="2000" b="0" dirty="0">
                <a:latin typeface="+mn-ea"/>
                <a:ea typeface="+mn-ea"/>
              </a:rPr>
              <a:t>责任分解计划；</a:t>
            </a:r>
          </a:p>
          <a:p>
            <a:r>
              <a:rPr lang="en-US" altLang="zh-CN" sz="2000" b="0" dirty="0" smtClean="0">
                <a:latin typeface="+mn-ea"/>
                <a:ea typeface="+mn-ea"/>
              </a:rPr>
              <a:t>11</a:t>
            </a:r>
            <a:r>
              <a:rPr lang="zh-CN" altLang="en-US" sz="2000" b="0" dirty="0" smtClean="0">
                <a:latin typeface="+mn-ea"/>
                <a:ea typeface="+mn-ea"/>
              </a:rPr>
              <a:t>）采购工作质量</a:t>
            </a:r>
            <a:r>
              <a:rPr lang="zh-CN" altLang="en-US" sz="2000" b="0" dirty="0">
                <a:latin typeface="+mn-ea"/>
                <a:ea typeface="+mn-ea"/>
              </a:rPr>
              <a:t>保障措施；</a:t>
            </a:r>
            <a:r>
              <a:rPr lang="en-US" altLang="zh-CN" sz="2000" b="0" dirty="0">
                <a:latin typeface="+mn-ea"/>
                <a:ea typeface="+mn-ea"/>
              </a:rPr>
              <a:t>    </a:t>
            </a:r>
            <a:r>
              <a:rPr lang="en-US" altLang="zh-CN" sz="2000" b="0" dirty="0" smtClean="0">
                <a:latin typeface="+mn-ea"/>
                <a:ea typeface="+mn-ea"/>
              </a:rPr>
              <a:t> 12</a:t>
            </a:r>
            <a:r>
              <a:rPr lang="zh-CN" altLang="en-US" sz="2000" b="0" dirty="0" smtClean="0">
                <a:latin typeface="+mn-ea"/>
                <a:ea typeface="+mn-ea"/>
              </a:rPr>
              <a:t>）采购工作进度</a:t>
            </a:r>
            <a:r>
              <a:rPr lang="zh-CN" altLang="en-US" sz="2000" b="0" dirty="0">
                <a:latin typeface="+mn-ea"/>
                <a:ea typeface="+mn-ea"/>
              </a:rPr>
              <a:t>保障措施；</a:t>
            </a:r>
          </a:p>
          <a:p>
            <a:r>
              <a:rPr lang="en-US" altLang="zh-CN" sz="2000" b="0" dirty="0" smtClean="0">
                <a:latin typeface="+mn-ea"/>
                <a:ea typeface="+mn-ea"/>
              </a:rPr>
              <a:t>13</a:t>
            </a:r>
            <a:r>
              <a:rPr lang="zh-CN" altLang="en-US" sz="2000" b="0" dirty="0" smtClean="0">
                <a:latin typeface="+mn-ea"/>
                <a:ea typeface="+mn-ea"/>
              </a:rPr>
              <a:t>）项目</a:t>
            </a:r>
            <a:r>
              <a:rPr lang="zh-CN" altLang="en-US" sz="2000" b="0" dirty="0">
                <a:latin typeface="+mn-ea"/>
                <a:ea typeface="+mn-ea"/>
              </a:rPr>
              <a:t>风险分析以及应对措施；</a:t>
            </a:r>
            <a:r>
              <a:rPr lang="en-US" altLang="zh-CN" sz="2000" b="0" dirty="0">
                <a:latin typeface="+mn-ea"/>
                <a:ea typeface="+mn-ea"/>
              </a:rPr>
              <a:t> </a:t>
            </a:r>
            <a:r>
              <a:rPr lang="en-US" altLang="zh-CN" sz="2000" b="0" dirty="0" smtClean="0">
                <a:latin typeface="+mn-ea"/>
                <a:ea typeface="+mn-ea"/>
              </a:rPr>
              <a:t>14</a:t>
            </a:r>
            <a:r>
              <a:rPr lang="zh-CN" altLang="en-US" sz="2000" b="0" dirty="0" smtClean="0">
                <a:latin typeface="+mn-ea"/>
                <a:ea typeface="+mn-ea"/>
              </a:rPr>
              <a:t>）其他与采购项目有关的事项。</a:t>
            </a:r>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1948352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3" y="1154248"/>
            <a:ext cx="853902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五、操作实务</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19</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776535" y="1958829"/>
            <a:ext cx="8208912" cy="3685015"/>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r>
              <a:rPr lang="en-US" altLang="zh-CN" sz="2000" b="0" dirty="0" smtClean="0">
                <a:latin typeface="+mn-ea"/>
                <a:ea typeface="+mn-ea"/>
              </a:rPr>
              <a:t>2</a:t>
            </a:r>
            <a:r>
              <a:rPr lang="zh-CN" altLang="en-US" sz="2000" b="0" dirty="0" smtClean="0">
                <a:latin typeface="+mn-ea"/>
                <a:ea typeface="+mn-ea"/>
              </a:rPr>
              <a:t>、拟定采购方案（注意事项）：</a:t>
            </a:r>
            <a:endParaRPr lang="en-US" altLang="zh-CN" sz="2000" b="0" dirty="0">
              <a:latin typeface="+mn-ea"/>
              <a:ea typeface="+mn-ea"/>
            </a:endParaRPr>
          </a:p>
          <a:p>
            <a:endParaRPr lang="zh-CN" altLang="en-US" sz="2000" b="0" dirty="0">
              <a:latin typeface="+mn-ea"/>
              <a:ea typeface="+mn-ea"/>
            </a:endParaRPr>
          </a:p>
          <a:p>
            <a:r>
              <a:rPr lang="zh-CN" altLang="en-US" sz="2000" b="0" dirty="0" smtClean="0">
                <a:latin typeface="+mn-ea"/>
                <a:ea typeface="+mn-ea"/>
              </a:rPr>
              <a:t>应</a:t>
            </a:r>
            <a:r>
              <a:rPr lang="zh-CN" altLang="en-US" sz="2000" b="0" dirty="0">
                <a:latin typeface="+mn-ea"/>
                <a:ea typeface="+mn-ea"/>
              </a:rPr>
              <a:t>充分考虑采购项目特点和供应商市场竞争情况，避免因判断失误导致采购失败，并重点关注以下因素：</a:t>
            </a:r>
          </a:p>
          <a:p>
            <a:r>
              <a:rPr lang="en-US" altLang="zh-CN" sz="2000" b="0" dirty="0" smtClean="0">
                <a:latin typeface="+mn-ea"/>
                <a:ea typeface="+mn-ea"/>
              </a:rPr>
              <a:t>1</a:t>
            </a:r>
            <a:r>
              <a:rPr lang="zh-CN" altLang="en-US" sz="2000" b="0" dirty="0" smtClean="0">
                <a:latin typeface="+mn-ea"/>
                <a:ea typeface="+mn-ea"/>
              </a:rPr>
              <a:t>）采购</a:t>
            </a:r>
            <a:r>
              <a:rPr lang="zh-CN" altLang="en-US" sz="2000" b="0" dirty="0">
                <a:latin typeface="+mn-ea"/>
                <a:ea typeface="+mn-ea"/>
              </a:rPr>
              <a:t>包的划分应充分考虑采购项目各专业的衔接与配合以及项目建设管理的实际需要，避免造成采购工作范围的重叠或遗漏；</a:t>
            </a:r>
          </a:p>
          <a:p>
            <a:r>
              <a:rPr lang="en-US" altLang="zh-CN" sz="2000" b="0" dirty="0" smtClean="0">
                <a:latin typeface="+mn-ea"/>
                <a:ea typeface="+mn-ea"/>
              </a:rPr>
              <a:t>2</a:t>
            </a:r>
            <a:r>
              <a:rPr lang="zh-CN" altLang="en-US" sz="2000" b="0" dirty="0" smtClean="0">
                <a:latin typeface="+mn-ea"/>
                <a:ea typeface="+mn-ea"/>
              </a:rPr>
              <a:t>）采购</a:t>
            </a:r>
            <a:r>
              <a:rPr lang="zh-CN" altLang="en-US" sz="2000" b="0" dirty="0">
                <a:latin typeface="+mn-ea"/>
                <a:ea typeface="+mn-ea"/>
              </a:rPr>
              <a:t>工作进度计划应合理可行，满足项目实施总进度计划以及法律法规要求；</a:t>
            </a:r>
          </a:p>
          <a:p>
            <a:r>
              <a:rPr lang="en-US" altLang="zh-CN" sz="2000" b="0" dirty="0" smtClean="0">
                <a:latin typeface="+mn-ea"/>
                <a:ea typeface="+mn-ea"/>
              </a:rPr>
              <a:t>3</a:t>
            </a:r>
            <a:r>
              <a:rPr lang="zh-CN" altLang="en-US" sz="2000" b="0" dirty="0" smtClean="0">
                <a:latin typeface="+mn-ea"/>
                <a:ea typeface="+mn-ea"/>
              </a:rPr>
              <a:t>）合同</a:t>
            </a:r>
            <a:r>
              <a:rPr lang="zh-CN" altLang="en-US" sz="2000" b="0" dirty="0">
                <a:latin typeface="+mn-ea"/>
                <a:ea typeface="+mn-ea"/>
              </a:rPr>
              <a:t>计价和抗风险类型应充分考虑采购项目的技术、经济特点，以及采购人对项目风险的管理能力和意愿。</a:t>
            </a: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937359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8" name="圆角矩形 30"/>
          <p:cNvSpPr/>
          <p:nvPr/>
        </p:nvSpPr>
        <p:spPr>
          <a:xfrm>
            <a:off x="4944616" y="2144750"/>
            <a:ext cx="514350" cy="511175"/>
          </a:xfrm>
          <a:prstGeom prst="roundRect">
            <a:avLst/>
          </a:prstGeom>
          <a:solidFill>
            <a:srgbClr val="0058B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defTabSz="1219627" eaLnBrk="1" fontAlgn="auto" hangingPunct="1">
              <a:spcBef>
                <a:spcPts val="0"/>
              </a:spcBef>
              <a:spcAft>
                <a:spcPts val="0"/>
              </a:spcAft>
            </a:pPr>
            <a:r>
              <a:rPr lang="en-US" altLang="zh-CN" sz="3600" dirty="0">
                <a:solidFill>
                  <a:prstClr val="white"/>
                </a:solidFill>
                <a:ea typeface="Arial Unicode MS" panose="020B0604020202020204" pitchFamily="34" charset="-122"/>
                <a:cs typeface="Arial Unicode MS" panose="020B0604020202020204" pitchFamily="34" charset="-122"/>
              </a:rPr>
              <a:t>2</a:t>
            </a:r>
            <a:endParaRPr lang="zh-CN" altLang="en-US" sz="3600" dirty="0">
              <a:solidFill>
                <a:prstClr val="white"/>
              </a:solidFill>
              <a:ea typeface="Arial Unicode MS" panose="020B0604020202020204" pitchFamily="34" charset="-122"/>
              <a:cs typeface="Arial Unicode MS" panose="020B0604020202020204" pitchFamily="34" charset="-122"/>
            </a:endParaRPr>
          </a:p>
        </p:txBody>
      </p:sp>
      <p:sp>
        <p:nvSpPr>
          <p:cNvPr id="1048859" name="圆角矩形 16"/>
          <p:cNvSpPr/>
          <p:nvPr/>
        </p:nvSpPr>
        <p:spPr>
          <a:xfrm>
            <a:off x="5868608" y="2176537"/>
            <a:ext cx="2617157" cy="511175"/>
          </a:xfrm>
          <a:prstGeom prst="roundRect">
            <a:avLst/>
          </a:prstGeom>
          <a:solidFill>
            <a:srgbClr val="0058B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defTabSz="1219627" eaLnBrk="1" fontAlgn="auto" hangingPunct="1">
              <a:spcBef>
                <a:spcPts val="0"/>
              </a:spcBef>
              <a:spcAft>
                <a:spcPts val="0"/>
              </a:spcAft>
            </a:pPr>
            <a:r>
              <a:rPr lang="zh-CN" altLang="en-US" sz="2000" dirty="0" smtClean="0">
                <a:solidFill>
                  <a:prstClr val="white"/>
                </a:solidFill>
                <a:latin typeface="微软雅黑" panose="020B0503020204020204" pitchFamily="34" charset="-122"/>
                <a:ea typeface="微软雅黑" panose="020B0503020204020204" pitchFamily="34" charset="-122"/>
                <a:cs typeface="Arial Unicode MS" panose="020B0604020202020204" pitchFamily="34" charset="-122"/>
              </a:rPr>
              <a:t>采购邀请方式</a:t>
            </a:r>
            <a:endParaRPr lang="zh-CN" altLang="en-US" sz="2000" dirty="0">
              <a:solidFill>
                <a:prstClr val="white"/>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1048860" name="圆角矩形 32"/>
          <p:cNvSpPr/>
          <p:nvPr/>
        </p:nvSpPr>
        <p:spPr>
          <a:xfrm>
            <a:off x="4944616" y="2936756"/>
            <a:ext cx="514350" cy="511175"/>
          </a:xfrm>
          <a:prstGeom prst="roundRect">
            <a:avLst/>
          </a:prstGeom>
          <a:solidFill>
            <a:srgbClr val="0058B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defTabSz="1219627" eaLnBrk="1" fontAlgn="auto" hangingPunct="1">
              <a:spcBef>
                <a:spcPts val="0"/>
              </a:spcBef>
              <a:spcAft>
                <a:spcPts val="0"/>
              </a:spcAft>
            </a:pPr>
            <a:r>
              <a:rPr lang="en-US" altLang="zh-CN" sz="3600" dirty="0">
                <a:solidFill>
                  <a:prstClr val="white"/>
                </a:solidFill>
                <a:ea typeface="Arial Unicode MS" panose="020B0604020202020204" pitchFamily="34" charset="-122"/>
                <a:cs typeface="Arial Unicode MS" panose="020B0604020202020204" pitchFamily="34" charset="-122"/>
              </a:rPr>
              <a:t>3</a:t>
            </a:r>
            <a:endParaRPr lang="zh-CN" altLang="en-US" sz="3600" dirty="0">
              <a:solidFill>
                <a:prstClr val="white"/>
              </a:solidFill>
              <a:ea typeface="Arial Unicode MS" panose="020B0604020202020204" pitchFamily="34" charset="-122"/>
              <a:cs typeface="Arial Unicode MS" panose="020B0604020202020204" pitchFamily="34" charset="-122"/>
            </a:endParaRPr>
          </a:p>
        </p:txBody>
      </p:sp>
      <p:sp>
        <p:nvSpPr>
          <p:cNvPr id="1048861" name="圆角矩形 17"/>
          <p:cNvSpPr/>
          <p:nvPr/>
        </p:nvSpPr>
        <p:spPr>
          <a:xfrm>
            <a:off x="5886067" y="2936755"/>
            <a:ext cx="2599698" cy="511175"/>
          </a:xfrm>
          <a:prstGeom prst="roundRect">
            <a:avLst/>
          </a:prstGeom>
          <a:solidFill>
            <a:srgbClr val="0058B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defTabSz="1219627" eaLnBrk="1" fontAlgn="auto" hangingPunct="1">
              <a:spcBef>
                <a:spcPts val="0"/>
              </a:spcBef>
              <a:spcAft>
                <a:spcPts val="0"/>
              </a:spcAft>
            </a:pPr>
            <a:r>
              <a:rPr lang="zh-CN" altLang="en-US" sz="2000" dirty="0" smtClean="0">
                <a:solidFill>
                  <a:prstClr val="white"/>
                </a:solidFill>
                <a:latin typeface="微软雅黑" panose="020B0503020204020204" pitchFamily="34" charset="-122"/>
                <a:ea typeface="微软雅黑" panose="020B0503020204020204" pitchFamily="34" charset="-122"/>
                <a:cs typeface="Arial Unicode MS" panose="020B0604020202020204" pitchFamily="34" charset="-122"/>
              </a:rPr>
              <a:t>非招标采购术语</a:t>
            </a:r>
            <a:endParaRPr lang="zh-CN" altLang="en-US" sz="2000" dirty="0">
              <a:solidFill>
                <a:prstClr val="white"/>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1048862" name="圆角矩形 35"/>
          <p:cNvSpPr/>
          <p:nvPr/>
        </p:nvSpPr>
        <p:spPr>
          <a:xfrm>
            <a:off x="4953000" y="3728762"/>
            <a:ext cx="514350" cy="542146"/>
          </a:xfrm>
          <a:prstGeom prst="roundRect">
            <a:avLst/>
          </a:prstGeom>
          <a:solidFill>
            <a:srgbClr val="0058B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defTabSz="1219627" eaLnBrk="1" fontAlgn="auto" hangingPunct="1">
              <a:spcBef>
                <a:spcPts val="0"/>
              </a:spcBef>
              <a:spcAft>
                <a:spcPts val="0"/>
              </a:spcAft>
            </a:pPr>
            <a:r>
              <a:rPr lang="en-US" altLang="zh-CN" sz="3600" dirty="0">
                <a:solidFill>
                  <a:prstClr val="white"/>
                </a:solidFill>
                <a:ea typeface="Arial Unicode MS" panose="020B0604020202020204" pitchFamily="34" charset="-122"/>
                <a:cs typeface="Arial Unicode MS" panose="020B0604020202020204" pitchFamily="34" charset="-122"/>
              </a:rPr>
              <a:t>4</a:t>
            </a:r>
            <a:endParaRPr lang="zh-CN" altLang="en-US" sz="3600" dirty="0">
              <a:solidFill>
                <a:prstClr val="white"/>
              </a:solidFill>
              <a:ea typeface="Arial Unicode MS" panose="020B0604020202020204" pitchFamily="34" charset="-122"/>
              <a:cs typeface="Arial Unicode MS" panose="020B0604020202020204" pitchFamily="34" charset="-122"/>
            </a:endParaRPr>
          </a:p>
        </p:txBody>
      </p:sp>
      <p:sp>
        <p:nvSpPr>
          <p:cNvPr id="1048863" name="圆角矩形 24"/>
          <p:cNvSpPr/>
          <p:nvPr/>
        </p:nvSpPr>
        <p:spPr>
          <a:xfrm>
            <a:off x="5886067" y="3717459"/>
            <a:ext cx="2599698" cy="527514"/>
          </a:xfrm>
          <a:prstGeom prst="roundRect">
            <a:avLst/>
          </a:prstGeom>
          <a:solidFill>
            <a:srgbClr val="0058B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defTabSz="1219627" eaLnBrk="1" fontAlgn="auto" hangingPunct="1">
              <a:spcBef>
                <a:spcPts val="0"/>
              </a:spcBef>
              <a:spcAft>
                <a:spcPts val="0"/>
              </a:spcAft>
            </a:pPr>
            <a:r>
              <a:rPr lang="zh-CN" altLang="en-US" sz="2000" dirty="0" smtClean="0">
                <a:solidFill>
                  <a:prstClr val="white"/>
                </a:solidFill>
                <a:latin typeface="微软雅黑" panose="020B0503020204020204" pitchFamily="34" charset="-122"/>
                <a:ea typeface="微软雅黑" panose="020B0503020204020204" pitchFamily="34" charset="-122"/>
                <a:cs typeface="Arial Unicode MS" panose="020B0604020202020204" pitchFamily="34" charset="-122"/>
              </a:rPr>
              <a:t>评审方法</a:t>
            </a:r>
            <a:endParaRPr lang="zh-CN" altLang="en-US" sz="2000" dirty="0">
              <a:solidFill>
                <a:prstClr val="white"/>
              </a:solidFill>
              <a:latin typeface="微软雅黑" panose="020B0503020204020204" pitchFamily="34" charset="-122"/>
              <a:ea typeface="微软雅黑" panose="020B0503020204020204" pitchFamily="34" charset="-122"/>
              <a:cs typeface="Arial Unicode MS" panose="020B0604020202020204" pitchFamily="34" charset="-122"/>
            </a:endParaRPr>
          </a:p>
        </p:txBody>
      </p:sp>
      <p:pic>
        <p:nvPicPr>
          <p:cNvPr id="2" name="图片 1"/>
          <p:cNvPicPr>
            <a:picLocks noChangeAspect="1"/>
          </p:cNvPicPr>
          <p:nvPr/>
        </p:nvPicPr>
        <p:blipFill>
          <a:blip r:embed="rId2"/>
          <a:stretch>
            <a:fillRect/>
          </a:stretch>
        </p:blipFill>
        <p:spPr>
          <a:xfrm>
            <a:off x="0" y="-16122"/>
            <a:ext cx="9906000" cy="1037378"/>
          </a:xfrm>
          <a:prstGeom prst="rect">
            <a:avLst/>
          </a:prstGeom>
        </p:spPr>
      </p:pic>
      <p:sp>
        <p:nvSpPr>
          <p:cNvPr id="30" name="文本框 29"/>
          <p:cNvSpPr txBox="1"/>
          <p:nvPr/>
        </p:nvSpPr>
        <p:spPr>
          <a:xfrm>
            <a:off x="3797454" y="1628800"/>
            <a:ext cx="861774" cy="4176463"/>
          </a:xfrm>
          <a:prstGeom prst="rect">
            <a:avLst/>
          </a:prstGeom>
          <a:noFill/>
        </p:spPr>
        <p:txBody>
          <a:bodyPr vert="eaVert" wrap="square" rtlCol="0">
            <a:spAutoFit/>
          </a:bodyPr>
          <a:lstStyle/>
          <a:p>
            <a:pPr defTabSz="457200"/>
            <a:r>
              <a:rPr lang="zh-CN" altLang="en-US" sz="4400" b="1" spc="75" dirty="0">
                <a:solidFill>
                  <a:srgbClr val="002060"/>
                </a:solidFill>
                <a:latin typeface="+mn-ea"/>
                <a:ea typeface="+mn-ea"/>
                <a:cs typeface="经典繁毛楷" panose="02010609000101010101" pitchFamily="49" charset="-122"/>
              </a:rPr>
              <a:t>主 </a:t>
            </a:r>
            <a:r>
              <a:rPr lang="zh-CN" altLang="en-US" sz="4400" b="1" spc="75" dirty="0" smtClean="0">
                <a:solidFill>
                  <a:srgbClr val="002060"/>
                </a:solidFill>
                <a:latin typeface="+mn-ea"/>
                <a:ea typeface="+mn-ea"/>
                <a:cs typeface="经典繁毛楷" panose="02010609000101010101" pitchFamily="49" charset="-122"/>
              </a:rPr>
              <a:t> 要  内  容</a:t>
            </a:r>
            <a:endParaRPr lang="zh-CN" altLang="en-US" sz="4400" b="1" spc="75" dirty="0">
              <a:solidFill>
                <a:srgbClr val="002060"/>
              </a:solidFill>
              <a:latin typeface="+mn-ea"/>
              <a:ea typeface="+mn-ea"/>
              <a:cs typeface="经典繁毛楷" panose="02010609000101010101" pitchFamily="49" charset="-122"/>
            </a:endParaRPr>
          </a:p>
        </p:txBody>
      </p:sp>
      <p:sp>
        <p:nvSpPr>
          <p:cNvPr id="32" name="圆角矩形 30"/>
          <p:cNvSpPr/>
          <p:nvPr/>
        </p:nvSpPr>
        <p:spPr>
          <a:xfrm>
            <a:off x="4944616" y="1328355"/>
            <a:ext cx="514350" cy="511175"/>
          </a:xfrm>
          <a:prstGeom prst="roundRect">
            <a:avLst/>
          </a:prstGeom>
          <a:solidFill>
            <a:srgbClr val="0058B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defTabSz="1219627" eaLnBrk="1" fontAlgn="auto" hangingPunct="1">
              <a:spcBef>
                <a:spcPts val="0"/>
              </a:spcBef>
              <a:spcAft>
                <a:spcPts val="0"/>
              </a:spcAft>
            </a:pPr>
            <a:r>
              <a:rPr lang="en-US" altLang="zh-CN" sz="3600" dirty="0">
                <a:solidFill>
                  <a:prstClr val="white"/>
                </a:solidFill>
                <a:ea typeface="Arial Unicode MS" panose="020B0604020202020204" pitchFamily="34" charset="-122"/>
                <a:cs typeface="Arial Unicode MS" panose="020B0604020202020204" pitchFamily="34" charset="-122"/>
              </a:rPr>
              <a:t>1</a:t>
            </a:r>
            <a:endParaRPr lang="zh-CN" altLang="en-US" sz="3600" dirty="0">
              <a:solidFill>
                <a:prstClr val="white"/>
              </a:solidFill>
              <a:ea typeface="Arial Unicode MS" panose="020B0604020202020204" pitchFamily="34" charset="-122"/>
              <a:cs typeface="Arial Unicode MS" panose="020B0604020202020204" pitchFamily="34" charset="-122"/>
            </a:endParaRPr>
          </a:p>
        </p:txBody>
      </p:sp>
      <p:sp>
        <p:nvSpPr>
          <p:cNvPr id="33" name="圆角矩形 16"/>
          <p:cNvSpPr/>
          <p:nvPr/>
        </p:nvSpPr>
        <p:spPr>
          <a:xfrm>
            <a:off x="5878094" y="1324512"/>
            <a:ext cx="2577211" cy="511175"/>
          </a:xfrm>
          <a:prstGeom prst="roundRect">
            <a:avLst/>
          </a:prstGeom>
          <a:solidFill>
            <a:srgbClr val="0058B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defTabSz="1219627" eaLnBrk="1" fontAlgn="auto" hangingPunct="1">
              <a:spcBef>
                <a:spcPts val="0"/>
              </a:spcBef>
              <a:spcAft>
                <a:spcPts val="0"/>
              </a:spcAft>
            </a:pPr>
            <a:r>
              <a:rPr lang="zh-CN" altLang="en-US" sz="2000" dirty="0" smtClean="0">
                <a:solidFill>
                  <a:prstClr val="white"/>
                </a:solidFill>
                <a:latin typeface="微软雅黑" panose="020B0503020204020204" pitchFamily="34" charset="-122"/>
                <a:ea typeface="微软雅黑" panose="020B0503020204020204" pitchFamily="34" charset="-122"/>
                <a:cs typeface="Arial Unicode MS" panose="020B0604020202020204" pitchFamily="34" charset="-122"/>
              </a:rPr>
              <a:t>非招标采购方式</a:t>
            </a:r>
            <a:endParaRPr lang="zh-CN" altLang="en-US" sz="2000" dirty="0">
              <a:solidFill>
                <a:prstClr val="white"/>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3" name="标题 2"/>
          <p:cNvSpPr>
            <a:spLocks noGrp="1"/>
          </p:cNvSpPr>
          <p:nvPr>
            <p:ph type="title"/>
          </p:nvPr>
        </p:nvSpPr>
        <p:spPr/>
        <p:txBody>
          <a:bodyPr/>
          <a:lstStyle/>
          <a:p>
            <a:endParaRPr lang="zh-CN" altLang="en-US" dirty="0"/>
          </a:p>
        </p:txBody>
      </p:sp>
      <p:sp>
        <p:nvSpPr>
          <p:cNvPr id="16" name="圆角矩形 16"/>
          <p:cNvSpPr/>
          <p:nvPr/>
        </p:nvSpPr>
        <p:spPr>
          <a:xfrm>
            <a:off x="5904362" y="4516442"/>
            <a:ext cx="2617157" cy="569972"/>
          </a:xfrm>
          <a:prstGeom prst="roundRect">
            <a:avLst/>
          </a:prstGeom>
          <a:solidFill>
            <a:srgbClr val="0058B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defTabSz="1219627" eaLnBrk="1" fontAlgn="auto" hangingPunct="1">
              <a:spcBef>
                <a:spcPts val="0"/>
              </a:spcBef>
              <a:spcAft>
                <a:spcPts val="0"/>
              </a:spcAft>
            </a:pPr>
            <a:r>
              <a:rPr lang="zh-CN" altLang="en-US" sz="2000" dirty="0" smtClean="0">
                <a:solidFill>
                  <a:prstClr val="white"/>
                </a:solidFill>
                <a:latin typeface="微软雅黑" panose="020B0503020204020204" pitchFamily="34" charset="-122"/>
                <a:ea typeface="微软雅黑" panose="020B0503020204020204" pitchFamily="34" charset="-122"/>
                <a:cs typeface="Arial Unicode MS" panose="020B0604020202020204" pitchFamily="34" charset="-122"/>
              </a:rPr>
              <a:t>操作实务</a:t>
            </a:r>
            <a:endParaRPr lang="zh-CN" altLang="en-US" sz="2000" dirty="0">
              <a:solidFill>
                <a:prstClr val="white"/>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15" name="圆角矩形 35"/>
          <p:cNvSpPr/>
          <p:nvPr/>
        </p:nvSpPr>
        <p:spPr>
          <a:xfrm>
            <a:off x="4954141" y="5367453"/>
            <a:ext cx="514350" cy="517417"/>
          </a:xfrm>
          <a:prstGeom prst="roundRect">
            <a:avLst/>
          </a:prstGeom>
          <a:solidFill>
            <a:srgbClr val="0058B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defTabSz="1219627" eaLnBrk="1" fontAlgn="auto" hangingPunct="1">
              <a:spcBef>
                <a:spcPts val="0"/>
              </a:spcBef>
              <a:spcAft>
                <a:spcPts val="0"/>
              </a:spcAft>
            </a:pPr>
            <a:r>
              <a:rPr lang="en-US" altLang="zh-CN" sz="3600" dirty="0" smtClean="0">
                <a:solidFill>
                  <a:prstClr val="white"/>
                </a:solidFill>
                <a:ea typeface="Arial Unicode MS" panose="020B0604020202020204" pitchFamily="34" charset="-122"/>
                <a:cs typeface="Arial Unicode MS" panose="020B0604020202020204" pitchFamily="34" charset="-122"/>
              </a:rPr>
              <a:t>6</a:t>
            </a:r>
            <a:endParaRPr lang="zh-CN" altLang="en-US" sz="3600" dirty="0">
              <a:solidFill>
                <a:prstClr val="white"/>
              </a:solidFill>
              <a:ea typeface="Arial Unicode MS" panose="020B0604020202020204" pitchFamily="34" charset="-122"/>
              <a:cs typeface="Arial Unicode MS" panose="020B0604020202020204" pitchFamily="34" charset="-122"/>
            </a:endParaRPr>
          </a:p>
        </p:txBody>
      </p:sp>
      <p:sp>
        <p:nvSpPr>
          <p:cNvPr id="18" name="圆角矩形 16"/>
          <p:cNvSpPr/>
          <p:nvPr/>
        </p:nvSpPr>
        <p:spPr>
          <a:xfrm>
            <a:off x="5868607" y="5341175"/>
            <a:ext cx="2617157" cy="569972"/>
          </a:xfrm>
          <a:prstGeom prst="roundRect">
            <a:avLst/>
          </a:prstGeom>
          <a:solidFill>
            <a:srgbClr val="0058B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defTabSz="1219627" eaLnBrk="1" fontAlgn="auto" hangingPunct="1">
              <a:spcBef>
                <a:spcPts val="0"/>
              </a:spcBef>
              <a:spcAft>
                <a:spcPts val="0"/>
              </a:spcAft>
            </a:pPr>
            <a:r>
              <a:rPr lang="zh-CN" altLang="en-US" sz="2000" dirty="0" smtClean="0">
                <a:solidFill>
                  <a:prstClr val="white"/>
                </a:solidFill>
                <a:latin typeface="微软雅黑" panose="020B0503020204020204" pitchFamily="34" charset="-122"/>
                <a:ea typeface="微软雅黑" panose="020B0503020204020204" pitchFamily="34" charset="-122"/>
                <a:cs typeface="Arial Unicode MS" panose="020B0604020202020204" pitchFamily="34" charset="-122"/>
              </a:rPr>
              <a:t>注意事项</a:t>
            </a:r>
            <a:endParaRPr lang="zh-CN" altLang="en-US" sz="2000" dirty="0">
              <a:solidFill>
                <a:prstClr val="white"/>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19" name="圆角矩形 35"/>
          <p:cNvSpPr/>
          <p:nvPr/>
        </p:nvSpPr>
        <p:spPr>
          <a:xfrm>
            <a:off x="4944616" y="4551739"/>
            <a:ext cx="514350" cy="517417"/>
          </a:xfrm>
          <a:prstGeom prst="roundRect">
            <a:avLst/>
          </a:prstGeom>
          <a:solidFill>
            <a:srgbClr val="0058B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defTabSz="1219627" eaLnBrk="1" fontAlgn="auto" hangingPunct="1">
              <a:spcBef>
                <a:spcPts val="0"/>
              </a:spcBef>
              <a:spcAft>
                <a:spcPts val="0"/>
              </a:spcAft>
            </a:pPr>
            <a:r>
              <a:rPr lang="en-US" altLang="zh-CN" sz="3600" dirty="0" smtClean="0">
                <a:solidFill>
                  <a:prstClr val="white"/>
                </a:solidFill>
                <a:ea typeface="Arial Unicode MS" panose="020B0604020202020204" pitchFamily="34" charset="-122"/>
                <a:cs typeface="Arial Unicode MS" panose="020B0604020202020204" pitchFamily="34" charset="-122"/>
              </a:rPr>
              <a:t>5</a:t>
            </a:r>
            <a:endParaRPr lang="zh-CN" altLang="en-US" sz="3600" dirty="0">
              <a:solidFill>
                <a:prstClr val="white"/>
              </a:solidFill>
              <a:ea typeface="Arial Unicode MS" panose="020B0604020202020204" pitchFamily="34" charset="-122"/>
              <a:cs typeface="Arial Unicode MS" panose="020B0604020202020204" pitchFamily="34"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3" y="1154248"/>
            <a:ext cx="853902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五、操作实务</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20</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704528" y="1772816"/>
            <a:ext cx="8208912" cy="4176464"/>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endParaRPr lang="en-US" altLang="zh-CN" sz="2000" b="0" dirty="0" smtClean="0">
              <a:latin typeface="+mn-ea"/>
              <a:ea typeface="+mn-ea"/>
            </a:endParaRPr>
          </a:p>
          <a:p>
            <a:r>
              <a:rPr lang="en-US" altLang="zh-CN" sz="2000" b="0" dirty="0" smtClean="0">
                <a:latin typeface="+mn-ea"/>
                <a:ea typeface="+mn-ea"/>
              </a:rPr>
              <a:t>3</a:t>
            </a:r>
            <a:r>
              <a:rPr lang="zh-CN" altLang="en-US" sz="2000" b="0" dirty="0" smtClean="0">
                <a:latin typeface="+mn-ea"/>
                <a:ea typeface="+mn-ea"/>
              </a:rPr>
              <a:t>、编制采购文件：</a:t>
            </a:r>
            <a:endParaRPr lang="en-US" altLang="zh-CN" sz="2000" b="0" dirty="0">
              <a:latin typeface="+mn-ea"/>
              <a:ea typeface="+mn-ea"/>
            </a:endParaRPr>
          </a:p>
          <a:p>
            <a:endParaRPr lang="zh-CN" altLang="en-US" sz="2000" b="0" dirty="0">
              <a:latin typeface="+mn-ea"/>
              <a:ea typeface="+mn-ea"/>
            </a:endParaRPr>
          </a:p>
          <a:p>
            <a:r>
              <a:rPr lang="zh-CN" altLang="en-US" sz="2000" b="0" dirty="0" smtClean="0">
                <a:latin typeface="+mn-ea"/>
                <a:ea typeface="+mn-ea"/>
              </a:rPr>
              <a:t>不同</a:t>
            </a:r>
            <a:r>
              <a:rPr lang="zh-CN" altLang="en-US" sz="2000" b="0" dirty="0">
                <a:latin typeface="+mn-ea"/>
                <a:ea typeface="+mn-ea"/>
              </a:rPr>
              <a:t>采购</a:t>
            </a:r>
            <a:r>
              <a:rPr lang="zh-CN" altLang="en-US" sz="2000" b="0" dirty="0" smtClean="0">
                <a:latin typeface="+mn-ea"/>
                <a:ea typeface="+mn-ea"/>
              </a:rPr>
              <a:t>方式、不同标的物的</a:t>
            </a:r>
            <a:r>
              <a:rPr lang="zh-CN" altLang="en-US" sz="2000" b="0" dirty="0">
                <a:latin typeface="+mn-ea"/>
                <a:ea typeface="+mn-ea"/>
              </a:rPr>
              <a:t>采购</a:t>
            </a:r>
            <a:r>
              <a:rPr lang="zh-CN" altLang="en-US" sz="2000" b="0" dirty="0" smtClean="0">
                <a:latin typeface="+mn-ea"/>
                <a:ea typeface="+mn-ea"/>
              </a:rPr>
              <a:t>文件都具有其独特性要求：</a:t>
            </a:r>
          </a:p>
          <a:p>
            <a:r>
              <a:rPr lang="en-US" altLang="zh-CN" sz="2000" b="0" dirty="0" smtClean="0">
                <a:latin typeface="+mn-ea"/>
                <a:ea typeface="+mn-ea"/>
              </a:rPr>
              <a:t>1</a:t>
            </a:r>
            <a:r>
              <a:rPr lang="zh-CN" altLang="en-US" sz="2000" b="0" dirty="0" smtClean="0">
                <a:latin typeface="+mn-ea"/>
                <a:ea typeface="+mn-ea"/>
              </a:rPr>
              <a:t>）采购文件应符合采购项目具体特点以及采购实际需求，不得通过设置与采购项目具体特点和实际需要不相适应的资格条件、技术要求等，歧视或排斥潜在供应商；</a:t>
            </a:r>
          </a:p>
          <a:p>
            <a:r>
              <a:rPr lang="en-US" altLang="zh-CN" sz="2000" b="0" dirty="0" smtClean="0">
                <a:latin typeface="+mn-ea"/>
                <a:ea typeface="+mn-ea"/>
              </a:rPr>
              <a:t>2</a:t>
            </a:r>
            <a:r>
              <a:rPr lang="zh-CN" altLang="en-US" sz="2000" b="0" dirty="0" smtClean="0">
                <a:latin typeface="+mn-ea"/>
                <a:ea typeface="+mn-ea"/>
              </a:rPr>
              <a:t>）采购</a:t>
            </a:r>
            <a:r>
              <a:rPr lang="zh-CN" altLang="en-US" sz="2000" b="0" dirty="0">
                <a:latin typeface="+mn-ea"/>
                <a:ea typeface="+mn-ea"/>
              </a:rPr>
              <a:t>文件内容应完整、严谨、规范，避免文件前后不一致、条款存在歧义或重大漏洞等现象；</a:t>
            </a:r>
          </a:p>
          <a:p>
            <a:r>
              <a:rPr lang="en-US" altLang="zh-CN" sz="2000" b="0" dirty="0" smtClean="0">
                <a:latin typeface="+mn-ea"/>
                <a:ea typeface="+mn-ea"/>
              </a:rPr>
              <a:t>3</a:t>
            </a:r>
            <a:r>
              <a:rPr lang="zh-CN" altLang="en-US" sz="2000" b="0" dirty="0" smtClean="0">
                <a:latin typeface="+mn-ea"/>
                <a:ea typeface="+mn-ea"/>
              </a:rPr>
              <a:t>）应</a:t>
            </a:r>
            <a:r>
              <a:rPr lang="zh-CN" altLang="en-US" sz="2000" b="0" dirty="0">
                <a:latin typeface="+mn-ea"/>
                <a:ea typeface="+mn-ea"/>
              </a:rPr>
              <a:t>充分了解和动态掌握采购项目的市场竞争情况，针对项目实际特点，在保证公平竞争及择优匹配交易对象的基础上，拟订供应商需要满足的资格条件和评审</a:t>
            </a:r>
            <a:r>
              <a:rPr lang="zh-CN" altLang="en-US" sz="2000" b="0" dirty="0" smtClean="0">
                <a:latin typeface="+mn-ea"/>
                <a:ea typeface="+mn-ea"/>
              </a:rPr>
              <a:t>办法；</a:t>
            </a:r>
            <a:endParaRPr lang="en-US" altLang="zh-CN" sz="2000" b="0" dirty="0" smtClean="0">
              <a:latin typeface="+mn-ea"/>
              <a:ea typeface="+mn-ea"/>
            </a:endParaRPr>
          </a:p>
          <a:p>
            <a:r>
              <a:rPr lang="en-US" altLang="zh-CN" sz="2000" b="0" dirty="0" smtClean="0">
                <a:latin typeface="+mn-ea"/>
                <a:ea typeface="+mn-ea"/>
              </a:rPr>
              <a:t>4</a:t>
            </a:r>
            <a:r>
              <a:rPr lang="zh-CN" altLang="en-US" sz="2000" b="0" dirty="0" smtClean="0">
                <a:latin typeface="+mn-ea"/>
                <a:ea typeface="+mn-ea"/>
              </a:rPr>
              <a:t>）采购</a:t>
            </a:r>
            <a:r>
              <a:rPr lang="zh-CN" altLang="en-US" sz="2000" b="0" dirty="0">
                <a:latin typeface="+mn-ea"/>
                <a:ea typeface="+mn-ea"/>
              </a:rPr>
              <a:t>文件应对响应文件的签署、装订、包装、标识、密封</a:t>
            </a:r>
            <a:r>
              <a:rPr lang="zh-CN" altLang="en-US" sz="2000" b="0" dirty="0" smtClean="0">
                <a:latin typeface="+mn-ea"/>
                <a:ea typeface="+mn-ea"/>
              </a:rPr>
              <a:t>等均应提出</a:t>
            </a:r>
            <a:r>
              <a:rPr lang="zh-CN" altLang="en-US" sz="2000" b="0" dirty="0">
                <a:latin typeface="+mn-ea"/>
                <a:ea typeface="+mn-ea"/>
              </a:rPr>
              <a:t>明确要求。</a:t>
            </a:r>
            <a:endParaRPr lang="en-US" altLang="zh-CN" sz="2000" b="0" dirty="0">
              <a:latin typeface="+mn-ea"/>
              <a:ea typeface="+mn-ea"/>
            </a:endParaRPr>
          </a:p>
          <a:p>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1456149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3" y="1154248"/>
            <a:ext cx="853902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五、操作实务</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21</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704528" y="1772816"/>
            <a:ext cx="8208912" cy="4176464"/>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endParaRPr lang="en-US" altLang="zh-CN" sz="2000" b="0" dirty="0" smtClean="0">
              <a:latin typeface="+mn-ea"/>
              <a:ea typeface="+mn-ea"/>
            </a:endParaRPr>
          </a:p>
          <a:p>
            <a:endParaRPr lang="en-US" altLang="zh-CN" sz="2000" b="0" dirty="0" smtClean="0">
              <a:latin typeface="+mn-ea"/>
              <a:ea typeface="+mn-ea"/>
            </a:endParaRPr>
          </a:p>
          <a:p>
            <a:r>
              <a:rPr lang="en-US" altLang="zh-CN" sz="2000" b="0" dirty="0" smtClean="0">
                <a:latin typeface="+mn-ea"/>
                <a:ea typeface="+mn-ea"/>
              </a:rPr>
              <a:t>4</a:t>
            </a:r>
            <a:r>
              <a:rPr lang="zh-CN" altLang="en-US" sz="2000" b="0" dirty="0" smtClean="0">
                <a:latin typeface="+mn-ea"/>
                <a:ea typeface="+mn-ea"/>
              </a:rPr>
              <a:t>、发布采购公告</a:t>
            </a:r>
            <a:r>
              <a:rPr lang="en-US" altLang="zh-CN" sz="2000" b="0" dirty="0" smtClean="0">
                <a:latin typeface="+mn-ea"/>
                <a:ea typeface="+mn-ea"/>
              </a:rPr>
              <a:t>/</a:t>
            </a:r>
            <a:r>
              <a:rPr lang="zh-CN" altLang="en-US" sz="2000" b="0" dirty="0" smtClean="0">
                <a:latin typeface="+mn-ea"/>
                <a:ea typeface="+mn-ea"/>
              </a:rPr>
              <a:t>采购邀请书：</a:t>
            </a:r>
            <a:endParaRPr lang="en-US" altLang="zh-CN" sz="2000" b="0" dirty="0">
              <a:latin typeface="+mn-ea"/>
              <a:ea typeface="+mn-ea"/>
            </a:endParaRPr>
          </a:p>
          <a:p>
            <a:r>
              <a:rPr lang="en-US" altLang="zh-CN" sz="2000" b="0" dirty="0" smtClean="0">
                <a:latin typeface="+mn-ea"/>
                <a:ea typeface="+mn-ea"/>
              </a:rPr>
              <a:t>1</a:t>
            </a:r>
            <a:r>
              <a:rPr lang="zh-CN" altLang="en-US" sz="2000" b="0" dirty="0" smtClean="0">
                <a:latin typeface="+mn-ea"/>
                <a:ea typeface="+mn-ea"/>
              </a:rPr>
              <a:t>）采用</a:t>
            </a:r>
            <a:r>
              <a:rPr lang="zh-CN" altLang="en-US" sz="2000" b="0" dirty="0">
                <a:latin typeface="+mn-ea"/>
                <a:ea typeface="+mn-ea"/>
              </a:rPr>
              <a:t>公告方式邀请供应商的</a:t>
            </a:r>
            <a:r>
              <a:rPr lang="zh-CN" altLang="en-US" sz="2000" b="0" dirty="0" smtClean="0">
                <a:latin typeface="+mn-ea"/>
                <a:ea typeface="+mn-ea"/>
              </a:rPr>
              <a:t>，应</a:t>
            </a:r>
            <a:r>
              <a:rPr lang="zh-CN" altLang="en-US" sz="2000" b="0" dirty="0">
                <a:latin typeface="+mn-ea"/>
                <a:ea typeface="+mn-ea"/>
              </a:rPr>
              <a:t>在本规范规定的采购信息发布媒介上发布采购公告，邀请不特定的供应商参加采购</a:t>
            </a:r>
            <a:r>
              <a:rPr lang="zh-CN" altLang="en-US" sz="2000" b="0" dirty="0" smtClean="0">
                <a:latin typeface="+mn-ea"/>
                <a:ea typeface="+mn-ea"/>
              </a:rPr>
              <a:t>活动；</a:t>
            </a:r>
            <a:endParaRPr lang="en-US" altLang="zh-CN" sz="2000" b="0" dirty="0">
              <a:latin typeface="+mn-ea"/>
              <a:ea typeface="+mn-ea"/>
            </a:endParaRPr>
          </a:p>
          <a:p>
            <a:r>
              <a:rPr lang="en-US" altLang="zh-CN" sz="2000" b="0" dirty="0" smtClean="0">
                <a:latin typeface="+mn-ea"/>
                <a:ea typeface="+mn-ea"/>
              </a:rPr>
              <a:t>2</a:t>
            </a:r>
            <a:r>
              <a:rPr lang="zh-CN" altLang="en-US" sz="2000" b="0" dirty="0" smtClean="0">
                <a:latin typeface="+mn-ea"/>
                <a:ea typeface="+mn-ea"/>
              </a:rPr>
              <a:t>）采用</a:t>
            </a:r>
            <a:r>
              <a:rPr lang="zh-CN" altLang="en-US" sz="2000" b="0" dirty="0">
                <a:latin typeface="+mn-ea"/>
                <a:ea typeface="+mn-ea"/>
              </a:rPr>
              <a:t>直接发出采购邀请书的方式邀请供应商的</a:t>
            </a:r>
            <a:r>
              <a:rPr lang="zh-CN" altLang="en-US" sz="2000" b="0" dirty="0" smtClean="0">
                <a:latin typeface="+mn-ea"/>
                <a:ea typeface="+mn-ea"/>
              </a:rPr>
              <a:t>，应</a:t>
            </a:r>
            <a:r>
              <a:rPr lang="zh-CN" altLang="en-US" sz="2000" b="0" dirty="0">
                <a:latin typeface="+mn-ea"/>
                <a:ea typeface="+mn-ea"/>
              </a:rPr>
              <a:t>基于对拟采购项目的市场供求关系以及竞争情况的分析研判，选择邀请符合采购项目要求的特定供应商参加采购</a:t>
            </a:r>
            <a:r>
              <a:rPr lang="zh-CN" altLang="en-US" sz="2000" b="0" dirty="0" smtClean="0">
                <a:latin typeface="+mn-ea"/>
                <a:ea typeface="+mn-ea"/>
              </a:rPr>
              <a:t>活动；</a:t>
            </a:r>
            <a:endParaRPr lang="en-US" altLang="zh-CN" sz="2000" b="0" dirty="0">
              <a:latin typeface="+mn-ea"/>
              <a:ea typeface="+mn-ea"/>
            </a:endParaRPr>
          </a:p>
          <a:p>
            <a:r>
              <a:rPr lang="en-US" altLang="zh-CN" sz="2000" b="0" dirty="0" smtClean="0">
                <a:latin typeface="+mn-ea"/>
                <a:ea typeface="+mn-ea"/>
              </a:rPr>
              <a:t>3</a:t>
            </a:r>
            <a:r>
              <a:rPr lang="zh-CN" altLang="en-US" sz="2000" b="0" dirty="0" smtClean="0">
                <a:latin typeface="+mn-ea"/>
                <a:ea typeface="+mn-ea"/>
              </a:rPr>
              <a:t>）采购</a:t>
            </a:r>
            <a:r>
              <a:rPr lang="zh-CN" altLang="en-US" sz="2000" b="0" dirty="0">
                <a:latin typeface="+mn-ea"/>
                <a:ea typeface="+mn-ea"/>
              </a:rPr>
              <a:t>文件中包括的采购</a:t>
            </a:r>
            <a:r>
              <a:rPr lang="zh-CN" altLang="en-US" sz="2000" b="0" dirty="0" smtClean="0">
                <a:latin typeface="+mn-ea"/>
                <a:ea typeface="+mn-ea"/>
              </a:rPr>
              <a:t>公告内容</a:t>
            </a:r>
            <a:r>
              <a:rPr lang="zh-CN" altLang="en-US" sz="2000" b="0" dirty="0">
                <a:latin typeface="+mn-ea"/>
                <a:ea typeface="+mn-ea"/>
              </a:rPr>
              <a:t>，应当与采购代理机构在不同媒介上发布的采购公告内容保持完全</a:t>
            </a:r>
            <a:r>
              <a:rPr lang="zh-CN" altLang="en-US" sz="2000" b="0" dirty="0" smtClean="0">
                <a:latin typeface="+mn-ea"/>
                <a:ea typeface="+mn-ea"/>
              </a:rPr>
              <a:t>一致；</a:t>
            </a:r>
            <a:endParaRPr lang="en-US" altLang="zh-CN" sz="2000" b="0" dirty="0" smtClean="0">
              <a:latin typeface="+mn-ea"/>
              <a:ea typeface="+mn-ea"/>
            </a:endParaRPr>
          </a:p>
          <a:p>
            <a:r>
              <a:rPr lang="en-US" altLang="zh-CN" sz="2000" b="0" dirty="0" smtClean="0">
                <a:latin typeface="+mn-ea"/>
                <a:ea typeface="+mn-ea"/>
              </a:rPr>
              <a:t>4</a:t>
            </a:r>
            <a:r>
              <a:rPr lang="zh-CN" altLang="en-US" sz="2000" b="0" dirty="0" smtClean="0">
                <a:latin typeface="+mn-ea"/>
                <a:ea typeface="+mn-ea"/>
              </a:rPr>
              <a:t>）采购</a:t>
            </a:r>
            <a:r>
              <a:rPr lang="zh-CN" altLang="en-US" sz="2000" b="0" dirty="0">
                <a:latin typeface="+mn-ea"/>
                <a:ea typeface="+mn-ea"/>
              </a:rPr>
              <a:t>公告发布后需要更正公告内容，且更正的内容可能影响供应商参加竞争的，采购代理机构应在采购公告原发布媒介上发布更正</a:t>
            </a:r>
            <a:r>
              <a:rPr lang="zh-CN" altLang="en-US" sz="2000" b="0" dirty="0" smtClean="0">
                <a:latin typeface="+mn-ea"/>
                <a:ea typeface="+mn-ea"/>
              </a:rPr>
              <a:t>公告。</a:t>
            </a:r>
            <a:endParaRPr lang="en-US" altLang="zh-CN" sz="2000" b="0" dirty="0" smtClean="0">
              <a:latin typeface="+mn-ea"/>
              <a:ea typeface="+mn-ea"/>
            </a:endParaRPr>
          </a:p>
          <a:p>
            <a:r>
              <a:rPr lang="en-US" altLang="zh-CN" sz="2000" b="0" dirty="0" smtClean="0">
                <a:latin typeface="+mn-ea"/>
                <a:ea typeface="+mn-ea"/>
              </a:rPr>
              <a:t>5</a:t>
            </a:r>
            <a:r>
              <a:rPr lang="zh-CN" altLang="en-US" sz="2000" b="0" dirty="0" smtClean="0">
                <a:latin typeface="+mn-ea"/>
                <a:ea typeface="+mn-ea"/>
              </a:rPr>
              <a:t>）可</a:t>
            </a:r>
            <a:r>
              <a:rPr lang="zh-CN" altLang="en-US" sz="2000" b="0" dirty="0">
                <a:latin typeface="+mn-ea"/>
                <a:ea typeface="+mn-ea"/>
              </a:rPr>
              <a:t>根据采购项目的具体情况，在发售采购文件之前，确定是否对供应商进行资格预审。其中潜在供应商数量较多、项目技术需求复杂或编制响应文件的时间、经济成本较高的采购项目一般可以进行资格预审</a:t>
            </a:r>
            <a:r>
              <a:rPr lang="zh-CN" altLang="en-US" sz="2000" b="0" dirty="0" smtClean="0">
                <a:latin typeface="+mn-ea"/>
                <a:ea typeface="+mn-ea"/>
              </a:rPr>
              <a:t>。</a:t>
            </a:r>
            <a:endParaRPr lang="en-US" altLang="zh-CN" sz="2000" dirty="0"/>
          </a:p>
          <a:p>
            <a:endParaRPr lang="en-US" altLang="zh-CN" sz="2000" dirty="0"/>
          </a:p>
          <a:p>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2205551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3" y="1154248"/>
            <a:ext cx="853902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五、操作实务</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22</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776536" y="1772816"/>
            <a:ext cx="8136904" cy="4176464"/>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endParaRPr lang="en-US" altLang="zh-CN" sz="2000" b="0" dirty="0" smtClean="0">
              <a:latin typeface="+mn-ea"/>
              <a:ea typeface="+mn-ea"/>
            </a:endParaRPr>
          </a:p>
          <a:p>
            <a:endParaRPr lang="en-US" altLang="zh-CN" sz="2000" b="0" dirty="0" smtClean="0">
              <a:latin typeface="+mn-ea"/>
              <a:ea typeface="+mn-ea"/>
            </a:endParaRPr>
          </a:p>
          <a:p>
            <a:r>
              <a:rPr lang="en-US" altLang="zh-CN" sz="2000" b="0" dirty="0" smtClean="0">
                <a:latin typeface="+mn-ea"/>
                <a:ea typeface="+mn-ea"/>
              </a:rPr>
              <a:t>5</a:t>
            </a:r>
            <a:r>
              <a:rPr lang="zh-CN" altLang="en-US" sz="2000" b="0" dirty="0" smtClean="0">
                <a:latin typeface="+mn-ea"/>
                <a:ea typeface="+mn-ea"/>
              </a:rPr>
              <a:t>、发售采购文件：</a:t>
            </a:r>
            <a:endParaRPr lang="en-US" altLang="zh-CN" sz="2000" b="0" dirty="0" smtClean="0">
              <a:latin typeface="+mn-ea"/>
              <a:ea typeface="+mn-ea"/>
            </a:endParaRPr>
          </a:p>
          <a:p>
            <a:endParaRPr lang="en-US" altLang="zh-CN" sz="2000" b="0" dirty="0">
              <a:latin typeface="+mn-ea"/>
              <a:ea typeface="+mn-ea"/>
            </a:endParaRPr>
          </a:p>
          <a:p>
            <a:r>
              <a:rPr lang="en-US" altLang="zh-CN" sz="2000" b="0" dirty="0" smtClean="0">
                <a:latin typeface="+mn-ea"/>
                <a:ea typeface="+mn-ea"/>
              </a:rPr>
              <a:t>1</a:t>
            </a:r>
            <a:r>
              <a:rPr lang="zh-CN" altLang="en-US" sz="2000" b="0" dirty="0" smtClean="0">
                <a:latin typeface="+mn-ea"/>
                <a:ea typeface="+mn-ea"/>
              </a:rPr>
              <a:t>）应</a:t>
            </a:r>
            <a:r>
              <a:rPr lang="zh-CN" altLang="en-US" sz="2000" b="0" dirty="0">
                <a:latin typeface="+mn-ea"/>
                <a:ea typeface="+mn-ea"/>
              </a:rPr>
              <a:t>按照采购公告或采购邀请书规定的时间、地点和方式，安排专人负责发售采购文件。采购文件发售时间截止后，如领取、购买采购文件的供应商数量未达到采购文件中要求的供应商数量</a:t>
            </a:r>
            <a:r>
              <a:rPr lang="zh-CN" altLang="en-US" sz="2000" b="0" dirty="0" smtClean="0">
                <a:latin typeface="+mn-ea"/>
                <a:ea typeface="+mn-ea"/>
              </a:rPr>
              <a:t>，可适当</a:t>
            </a:r>
            <a:r>
              <a:rPr lang="zh-CN" altLang="en-US" sz="2000" b="0" dirty="0">
                <a:latin typeface="+mn-ea"/>
                <a:ea typeface="+mn-ea"/>
              </a:rPr>
              <a:t>延长采购文件发售期限</a:t>
            </a:r>
            <a:r>
              <a:rPr lang="zh-CN" altLang="en-US" sz="2000" b="0" dirty="0" smtClean="0">
                <a:latin typeface="+mn-ea"/>
                <a:ea typeface="+mn-ea"/>
              </a:rPr>
              <a:t>。</a:t>
            </a:r>
          </a:p>
          <a:p>
            <a:r>
              <a:rPr lang="en-US" altLang="zh-CN" sz="2000" b="0" dirty="0" smtClean="0">
                <a:latin typeface="+mn-ea"/>
                <a:ea typeface="+mn-ea"/>
              </a:rPr>
              <a:t>2</a:t>
            </a:r>
            <a:r>
              <a:rPr lang="zh-CN" altLang="en-US" sz="2000" b="0" dirty="0" smtClean="0">
                <a:latin typeface="+mn-ea"/>
                <a:ea typeface="+mn-ea"/>
              </a:rPr>
              <a:t>）不得以任何不合理方式限制供应商领取、购买采购文件。</a:t>
            </a:r>
          </a:p>
          <a:p>
            <a:r>
              <a:rPr lang="en-US" altLang="zh-CN" sz="2000" b="0" dirty="0" smtClean="0">
                <a:latin typeface="+mn-ea"/>
                <a:ea typeface="+mn-ea"/>
              </a:rPr>
              <a:t>3</a:t>
            </a:r>
            <a:r>
              <a:rPr lang="zh-CN" altLang="en-US" sz="2000" b="0" dirty="0" smtClean="0">
                <a:latin typeface="+mn-ea"/>
                <a:ea typeface="+mn-ea"/>
              </a:rPr>
              <a:t>）不得</a:t>
            </a:r>
            <a:r>
              <a:rPr lang="zh-CN" altLang="en-US" sz="2000" b="0" dirty="0">
                <a:latin typeface="+mn-ea"/>
                <a:ea typeface="+mn-ea"/>
              </a:rPr>
              <a:t>向除采购人外的其他人透露已领取、购买采购文件的供应商的名称、数量以及可能影响公平竞争的有关采购活动的其他情况。</a:t>
            </a:r>
            <a:endParaRPr lang="en-US" altLang="zh-CN" sz="2000" b="0" dirty="0">
              <a:latin typeface="+mn-ea"/>
              <a:ea typeface="+mn-ea"/>
            </a:endParaRPr>
          </a:p>
          <a:p>
            <a:endParaRPr lang="en-US" altLang="zh-CN" sz="2000" b="0" dirty="0">
              <a:latin typeface="+mn-ea"/>
              <a:ea typeface="+mn-ea"/>
            </a:endParaRPr>
          </a:p>
          <a:p>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2895420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3" y="1154248"/>
            <a:ext cx="853902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五、操作实务</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23</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848540" y="1703523"/>
            <a:ext cx="7992889" cy="4173749"/>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endParaRPr lang="en-US" altLang="zh-CN" sz="2000" b="0" dirty="0" smtClean="0">
              <a:latin typeface="+mn-ea"/>
              <a:ea typeface="+mn-ea"/>
            </a:endParaRPr>
          </a:p>
          <a:p>
            <a:endParaRPr lang="en-US" altLang="zh-CN" sz="2000" b="0" dirty="0" smtClean="0">
              <a:latin typeface="+mn-ea"/>
              <a:ea typeface="+mn-ea"/>
            </a:endParaRPr>
          </a:p>
          <a:p>
            <a:r>
              <a:rPr lang="en-US" altLang="zh-CN" sz="2000" b="0" dirty="0" smtClean="0">
                <a:latin typeface="+mn-ea"/>
                <a:ea typeface="+mn-ea"/>
              </a:rPr>
              <a:t>6</a:t>
            </a:r>
            <a:r>
              <a:rPr lang="zh-CN" altLang="en-US" sz="2000" b="0" dirty="0" smtClean="0">
                <a:latin typeface="+mn-ea"/>
                <a:ea typeface="+mn-ea"/>
              </a:rPr>
              <a:t>、组织现场踏勘：</a:t>
            </a:r>
            <a:endParaRPr lang="en-US" altLang="zh-CN" sz="2000" b="0" dirty="0" smtClean="0">
              <a:latin typeface="+mn-ea"/>
              <a:ea typeface="+mn-ea"/>
            </a:endParaRPr>
          </a:p>
          <a:p>
            <a:endParaRPr lang="en-US" altLang="zh-CN" sz="2000" b="0" dirty="0">
              <a:latin typeface="+mn-ea"/>
              <a:ea typeface="+mn-ea"/>
            </a:endParaRPr>
          </a:p>
          <a:p>
            <a:r>
              <a:rPr lang="en-US" altLang="zh-CN" sz="2000" b="0" dirty="0" smtClean="0">
                <a:latin typeface="+mn-ea"/>
                <a:ea typeface="+mn-ea"/>
              </a:rPr>
              <a:t>1</a:t>
            </a:r>
            <a:r>
              <a:rPr lang="zh-CN" altLang="en-US" sz="2000" b="0" dirty="0" smtClean="0">
                <a:latin typeface="+mn-ea"/>
                <a:ea typeface="+mn-ea"/>
              </a:rPr>
              <a:t>）根据</a:t>
            </a:r>
            <a:r>
              <a:rPr lang="zh-CN" altLang="en-US" sz="2000" b="0" dirty="0">
                <a:latin typeface="+mn-ea"/>
                <a:ea typeface="+mn-ea"/>
              </a:rPr>
              <a:t>采购项目特点和实际需要，拟组织供应商踏勘现场的</a:t>
            </a:r>
            <a:r>
              <a:rPr lang="zh-CN" altLang="en-US" sz="2000" b="0" dirty="0" smtClean="0">
                <a:latin typeface="+mn-ea"/>
                <a:ea typeface="+mn-ea"/>
              </a:rPr>
              <a:t>，应</a:t>
            </a:r>
            <a:r>
              <a:rPr lang="zh-CN" altLang="en-US" sz="2000" b="0" dirty="0">
                <a:latin typeface="+mn-ea"/>
                <a:ea typeface="+mn-ea"/>
              </a:rPr>
              <a:t>在采购文件中明确踏勘现场的时间、地点和相关注意事项</a:t>
            </a:r>
            <a:r>
              <a:rPr lang="zh-CN" altLang="en-US" sz="2000" b="0" dirty="0" smtClean="0">
                <a:latin typeface="+mn-ea"/>
                <a:ea typeface="+mn-ea"/>
              </a:rPr>
              <a:t>。</a:t>
            </a:r>
            <a:endParaRPr lang="zh-CN" altLang="en-US" sz="2000" b="0" dirty="0">
              <a:latin typeface="+mn-ea"/>
              <a:ea typeface="+mn-ea"/>
            </a:endParaRPr>
          </a:p>
          <a:p>
            <a:r>
              <a:rPr lang="en-US" altLang="zh-CN" sz="2000" b="0" dirty="0" smtClean="0">
                <a:latin typeface="+mn-ea"/>
                <a:ea typeface="+mn-ea"/>
              </a:rPr>
              <a:t>2</a:t>
            </a:r>
            <a:r>
              <a:rPr lang="zh-CN" altLang="en-US" sz="2000" b="0" dirty="0" smtClean="0">
                <a:latin typeface="+mn-ea"/>
                <a:ea typeface="+mn-ea"/>
              </a:rPr>
              <a:t>）项目</a:t>
            </a:r>
            <a:r>
              <a:rPr lang="zh-CN" altLang="en-US" sz="2000" b="0" dirty="0">
                <a:latin typeface="+mn-ea"/>
                <a:ea typeface="+mn-ea"/>
              </a:rPr>
              <a:t>现场的一般组织程序如下</a:t>
            </a:r>
            <a:r>
              <a:rPr lang="zh-CN" altLang="en-US" sz="2000" b="0" dirty="0" smtClean="0">
                <a:latin typeface="+mn-ea"/>
                <a:ea typeface="+mn-ea"/>
              </a:rPr>
              <a:t>：</a:t>
            </a:r>
            <a:endParaRPr lang="en-US" altLang="zh-CN" sz="2000" b="0" dirty="0" smtClean="0">
              <a:latin typeface="+mn-ea"/>
              <a:ea typeface="+mn-ea"/>
            </a:endParaRPr>
          </a:p>
          <a:p>
            <a:r>
              <a:rPr lang="zh-CN" altLang="en-US" sz="2000" b="0" dirty="0" smtClean="0">
                <a:latin typeface="+mn-ea"/>
                <a:ea typeface="+mn-ea"/>
              </a:rPr>
              <a:t>①</a:t>
            </a:r>
            <a:r>
              <a:rPr lang="zh-CN" altLang="en-US" sz="2000" b="0" dirty="0">
                <a:latin typeface="+mn-ea"/>
                <a:ea typeface="+mn-ea"/>
              </a:rPr>
              <a:t>按采购文件中规定的时间和地点</a:t>
            </a:r>
            <a:r>
              <a:rPr lang="zh-CN" altLang="en-US" sz="2000" b="0" dirty="0" smtClean="0">
                <a:latin typeface="+mn-ea"/>
                <a:ea typeface="+mn-ea"/>
              </a:rPr>
              <a:t>组织</a:t>
            </a:r>
            <a:r>
              <a:rPr lang="zh-CN" altLang="en-US" sz="2000" b="0" dirty="0">
                <a:latin typeface="+mn-ea"/>
                <a:ea typeface="+mn-ea"/>
              </a:rPr>
              <a:t>供应商前往项目现场；</a:t>
            </a:r>
          </a:p>
          <a:p>
            <a:r>
              <a:rPr lang="zh-CN" altLang="en-US" sz="2000" b="0" dirty="0">
                <a:latin typeface="+mn-ea"/>
                <a:ea typeface="+mn-ea"/>
              </a:rPr>
              <a:t>②</a:t>
            </a:r>
            <a:r>
              <a:rPr lang="zh-CN" altLang="en-US" sz="2000" b="0" dirty="0" smtClean="0">
                <a:latin typeface="+mn-ea"/>
                <a:ea typeface="+mn-ea"/>
              </a:rPr>
              <a:t>组织</a:t>
            </a:r>
            <a:r>
              <a:rPr lang="zh-CN" altLang="en-US" sz="2000" b="0" dirty="0">
                <a:latin typeface="+mn-ea"/>
                <a:ea typeface="+mn-ea"/>
              </a:rPr>
              <a:t>介绍与实施采购项目有关的现场内外实施条件和有关情况；</a:t>
            </a:r>
          </a:p>
          <a:p>
            <a:r>
              <a:rPr lang="zh-CN" altLang="en-US" sz="2000" b="0" dirty="0">
                <a:latin typeface="+mn-ea"/>
                <a:ea typeface="+mn-ea"/>
              </a:rPr>
              <a:t>③</a:t>
            </a:r>
            <a:r>
              <a:rPr lang="zh-CN" altLang="en-US" sz="2000" b="0" dirty="0" smtClean="0">
                <a:latin typeface="+mn-ea"/>
                <a:ea typeface="+mn-ea"/>
              </a:rPr>
              <a:t>供应</a:t>
            </a:r>
            <a:r>
              <a:rPr lang="zh-CN" altLang="en-US" sz="2000" b="0" dirty="0">
                <a:latin typeface="+mn-ea"/>
                <a:ea typeface="+mn-ea"/>
              </a:rPr>
              <a:t>商踏勘项目现场</a:t>
            </a:r>
            <a:r>
              <a:rPr lang="zh-CN" altLang="en-US" sz="2000" b="0" dirty="0" smtClean="0">
                <a:latin typeface="+mn-ea"/>
                <a:ea typeface="+mn-ea"/>
              </a:rPr>
              <a:t>。</a:t>
            </a:r>
            <a:endParaRPr lang="en-US" altLang="zh-CN" sz="2000" b="0" dirty="0" smtClean="0">
              <a:latin typeface="+mn-ea"/>
              <a:ea typeface="+mn-ea"/>
            </a:endParaRPr>
          </a:p>
          <a:p>
            <a:r>
              <a:rPr lang="en-US" altLang="zh-CN" sz="2000" b="0" dirty="0" smtClean="0">
                <a:latin typeface="+mn-ea"/>
                <a:ea typeface="+mn-ea"/>
              </a:rPr>
              <a:t>3</a:t>
            </a:r>
            <a:r>
              <a:rPr lang="zh-CN" altLang="en-US" sz="2000" b="0" dirty="0" smtClean="0">
                <a:latin typeface="+mn-ea"/>
                <a:ea typeface="+mn-ea"/>
              </a:rPr>
              <a:t>）对</a:t>
            </a:r>
            <a:r>
              <a:rPr lang="zh-CN" altLang="en-US" sz="2000" b="0" dirty="0">
                <a:latin typeface="+mn-ea"/>
                <a:ea typeface="+mn-ea"/>
              </a:rPr>
              <a:t>供应商在踏勘现场过程中提出的问题，需要做出有约束力答复的，应通过采购文件的澄清与修改予以答复。</a:t>
            </a:r>
          </a:p>
          <a:p>
            <a:r>
              <a:rPr lang="en-US" altLang="zh-CN" sz="2000" b="0" dirty="0" smtClean="0">
                <a:latin typeface="+mn-ea"/>
                <a:ea typeface="+mn-ea"/>
              </a:rPr>
              <a:t>4</a:t>
            </a:r>
            <a:r>
              <a:rPr lang="zh-CN" altLang="en-US" sz="2000" b="0" dirty="0" smtClean="0">
                <a:latin typeface="+mn-ea"/>
                <a:ea typeface="+mn-ea"/>
              </a:rPr>
              <a:t>）在</a:t>
            </a:r>
            <a:r>
              <a:rPr lang="zh-CN" altLang="en-US" sz="2000" b="0" dirty="0">
                <a:latin typeface="+mn-ea"/>
                <a:ea typeface="+mn-ea"/>
              </a:rPr>
              <a:t>踏勘现场过程</a:t>
            </a:r>
            <a:r>
              <a:rPr lang="zh-CN" altLang="en-US" sz="2000" b="0" dirty="0" smtClean="0">
                <a:latin typeface="+mn-ea"/>
                <a:ea typeface="+mn-ea"/>
              </a:rPr>
              <a:t>中避免泄露</a:t>
            </a:r>
            <a:r>
              <a:rPr lang="zh-CN" altLang="en-US" sz="2000" b="0" dirty="0">
                <a:latin typeface="+mn-ea"/>
                <a:ea typeface="+mn-ea"/>
              </a:rPr>
              <a:t>供应商名称、数量以及可能影响公平竞争的其他信息，并不得组织单个或部分供应商踏勘现场</a:t>
            </a:r>
            <a:r>
              <a:rPr lang="zh-CN" altLang="en-US" sz="2000" b="0" dirty="0" smtClean="0">
                <a:latin typeface="+mn-ea"/>
                <a:ea typeface="+mn-ea"/>
              </a:rPr>
              <a:t>。</a:t>
            </a:r>
            <a:endParaRPr lang="en-US" altLang="zh-CN" sz="2000" b="0" dirty="0">
              <a:latin typeface="+mn-ea"/>
              <a:ea typeface="+mn-ea"/>
            </a:endParaRPr>
          </a:p>
          <a:p>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31805631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3" y="1154248"/>
            <a:ext cx="853902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五、操作实务</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24</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880962" y="1703523"/>
            <a:ext cx="7992889" cy="3813709"/>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endParaRPr lang="en-US" altLang="zh-CN" sz="2000" b="0" dirty="0" smtClean="0">
              <a:latin typeface="+mn-ea"/>
              <a:ea typeface="+mn-ea"/>
            </a:endParaRPr>
          </a:p>
          <a:p>
            <a:endParaRPr lang="en-US" altLang="zh-CN" sz="2000" b="0" dirty="0" smtClean="0">
              <a:latin typeface="+mn-ea"/>
              <a:ea typeface="+mn-ea"/>
            </a:endParaRPr>
          </a:p>
          <a:p>
            <a:r>
              <a:rPr lang="en-US" altLang="zh-CN" sz="2000" b="0" dirty="0" smtClean="0">
                <a:latin typeface="+mn-ea"/>
                <a:ea typeface="+mn-ea"/>
              </a:rPr>
              <a:t>7</a:t>
            </a:r>
            <a:r>
              <a:rPr lang="zh-CN" altLang="en-US" sz="2000" b="0" dirty="0" smtClean="0">
                <a:latin typeface="+mn-ea"/>
                <a:ea typeface="+mn-ea"/>
              </a:rPr>
              <a:t>、</a:t>
            </a:r>
            <a:r>
              <a:rPr lang="zh-CN" altLang="en-US" sz="2000" b="0" dirty="0">
                <a:latin typeface="+mn-ea"/>
                <a:ea typeface="+mn-ea"/>
              </a:rPr>
              <a:t>采购文件澄清与</a:t>
            </a:r>
            <a:r>
              <a:rPr lang="zh-CN" altLang="en-US" sz="2000" b="0" dirty="0" smtClean="0">
                <a:latin typeface="+mn-ea"/>
                <a:ea typeface="+mn-ea"/>
              </a:rPr>
              <a:t>修改：</a:t>
            </a:r>
            <a:endParaRPr lang="en-US" altLang="zh-CN" sz="2000" b="0" dirty="0">
              <a:latin typeface="+mn-ea"/>
              <a:ea typeface="+mn-ea"/>
            </a:endParaRPr>
          </a:p>
          <a:p>
            <a:endParaRPr lang="en-US" altLang="zh-CN" sz="2000" b="0" dirty="0">
              <a:latin typeface="+mn-ea"/>
              <a:ea typeface="+mn-ea"/>
            </a:endParaRPr>
          </a:p>
          <a:p>
            <a:r>
              <a:rPr lang="en-US" altLang="zh-CN" sz="2000" b="0" dirty="0">
                <a:latin typeface="+mn-ea"/>
                <a:ea typeface="+mn-ea"/>
              </a:rPr>
              <a:t>1</a:t>
            </a:r>
            <a:r>
              <a:rPr lang="zh-CN" altLang="en-US" sz="2000" b="0" dirty="0">
                <a:latin typeface="+mn-ea"/>
                <a:ea typeface="+mn-ea"/>
              </a:rPr>
              <a:t>）提交响应文件截止之日前</a:t>
            </a:r>
            <a:r>
              <a:rPr lang="zh-CN" altLang="en-US" sz="2000" b="0" dirty="0" smtClean="0">
                <a:latin typeface="+mn-ea"/>
                <a:ea typeface="+mn-ea"/>
              </a:rPr>
              <a:t>，澄清</a:t>
            </a:r>
            <a:r>
              <a:rPr lang="zh-CN" altLang="en-US" sz="2000" b="0" dirty="0">
                <a:latin typeface="+mn-ea"/>
                <a:ea typeface="+mn-ea"/>
              </a:rPr>
              <a:t>或修改的内容作为采购文件的组成部分</a:t>
            </a:r>
            <a:r>
              <a:rPr lang="zh-CN" altLang="en-US" sz="2000" b="0" dirty="0" smtClean="0">
                <a:latin typeface="+mn-ea"/>
                <a:ea typeface="+mn-ea"/>
              </a:rPr>
              <a:t>。以</a:t>
            </a:r>
            <a:r>
              <a:rPr lang="zh-CN" altLang="en-US" sz="2000" b="0" dirty="0">
                <a:latin typeface="+mn-ea"/>
                <a:ea typeface="+mn-ea"/>
              </a:rPr>
              <a:t>发出通知书或者按采购文件约定发布公告的方式，通知所有收到采购文件的供应商</a:t>
            </a:r>
            <a:r>
              <a:rPr lang="zh-CN" altLang="en-US" sz="2000" b="0" dirty="0" smtClean="0">
                <a:latin typeface="+mn-ea"/>
                <a:ea typeface="+mn-ea"/>
              </a:rPr>
              <a:t>。并保证供应</a:t>
            </a:r>
            <a:r>
              <a:rPr lang="zh-CN" altLang="en-US" sz="2000" b="0" dirty="0">
                <a:latin typeface="+mn-ea"/>
                <a:ea typeface="+mn-ea"/>
              </a:rPr>
              <a:t>商有足够时间修改和补充其响应文件并参加采购活动；否则，应顺延提交响应文件的截止</a:t>
            </a:r>
            <a:r>
              <a:rPr lang="zh-CN" altLang="en-US" sz="2000" b="0" dirty="0" smtClean="0">
                <a:latin typeface="+mn-ea"/>
                <a:ea typeface="+mn-ea"/>
              </a:rPr>
              <a:t>时间；</a:t>
            </a:r>
            <a:endParaRPr lang="zh-CN" altLang="en-US" sz="2000" b="0" dirty="0">
              <a:latin typeface="+mn-ea"/>
              <a:ea typeface="+mn-ea"/>
            </a:endParaRPr>
          </a:p>
          <a:p>
            <a:r>
              <a:rPr lang="en-US" altLang="zh-CN" sz="2000" b="0" dirty="0" smtClean="0">
                <a:latin typeface="+mn-ea"/>
                <a:ea typeface="+mn-ea"/>
              </a:rPr>
              <a:t>2</a:t>
            </a:r>
            <a:r>
              <a:rPr lang="zh-CN" altLang="en-US" sz="2000" b="0" dirty="0" smtClean="0">
                <a:latin typeface="+mn-ea"/>
                <a:ea typeface="+mn-ea"/>
              </a:rPr>
              <a:t>）采购</a:t>
            </a:r>
            <a:r>
              <a:rPr lang="zh-CN" altLang="en-US" sz="2000" b="0" dirty="0">
                <a:latin typeface="+mn-ea"/>
                <a:ea typeface="+mn-ea"/>
              </a:rPr>
              <a:t>文件的澄清或修改内容必须同时提供给所有获取采购文件的供应商</a:t>
            </a:r>
            <a:r>
              <a:rPr lang="zh-CN" altLang="en-US" sz="2000" b="0" dirty="0" smtClean="0">
                <a:latin typeface="+mn-ea"/>
                <a:ea typeface="+mn-ea"/>
              </a:rPr>
              <a:t>，并要求</a:t>
            </a:r>
            <a:r>
              <a:rPr lang="zh-CN" altLang="en-US" sz="2000" b="0" dirty="0">
                <a:latin typeface="+mn-ea"/>
                <a:ea typeface="+mn-ea"/>
              </a:rPr>
              <a:t>供应商在收悉澄清或修改文件后予以回函</a:t>
            </a:r>
            <a:r>
              <a:rPr lang="zh-CN" altLang="en-US" sz="2000" b="0" dirty="0" smtClean="0">
                <a:latin typeface="+mn-ea"/>
                <a:ea typeface="+mn-ea"/>
              </a:rPr>
              <a:t>确认</a:t>
            </a:r>
            <a:r>
              <a:rPr lang="zh-CN" altLang="en-US" sz="2000" b="0" dirty="0">
                <a:latin typeface="+mn-ea"/>
                <a:ea typeface="+mn-ea"/>
              </a:rPr>
              <a:t>；</a:t>
            </a:r>
            <a:endParaRPr lang="en-US" altLang="zh-CN" sz="2000" b="0" dirty="0" smtClean="0">
              <a:latin typeface="+mn-ea"/>
              <a:ea typeface="+mn-ea"/>
            </a:endParaRPr>
          </a:p>
          <a:p>
            <a:r>
              <a:rPr lang="en-US" altLang="zh-CN" sz="2000" b="0" dirty="0" smtClean="0">
                <a:latin typeface="+mn-ea"/>
                <a:ea typeface="+mn-ea"/>
              </a:rPr>
              <a:t>3</a:t>
            </a:r>
            <a:r>
              <a:rPr lang="zh-CN" altLang="en-US" sz="2000" b="0" dirty="0" smtClean="0">
                <a:latin typeface="+mn-ea"/>
                <a:ea typeface="+mn-ea"/>
              </a:rPr>
              <a:t>）</a:t>
            </a:r>
            <a:r>
              <a:rPr lang="zh-CN" altLang="en-US" sz="2000" b="0" dirty="0">
                <a:latin typeface="+mn-ea"/>
                <a:ea typeface="+mn-ea"/>
              </a:rPr>
              <a:t>采购文件的澄清或修改内容中，不得指明澄清和修改事项的来源，不得泄露已购买采购文件的供应商的名称、数量以及可能影响公平竞争的其他</a:t>
            </a:r>
            <a:r>
              <a:rPr lang="zh-CN" altLang="en-US" sz="2000" b="0" dirty="0" smtClean="0">
                <a:latin typeface="+mn-ea"/>
                <a:ea typeface="+mn-ea"/>
              </a:rPr>
              <a:t>信息。</a:t>
            </a:r>
            <a:endParaRPr lang="en-US" altLang="zh-CN" sz="2000" b="0" dirty="0" smtClean="0">
              <a:latin typeface="+mn-ea"/>
              <a:ea typeface="+mn-ea"/>
            </a:endParaRPr>
          </a:p>
          <a:p>
            <a:endParaRPr lang="zh-CN" altLang="en-US" sz="2000" b="0" dirty="0">
              <a:latin typeface="+mn-ea"/>
              <a:ea typeface="+mn-ea"/>
            </a:endParaRPr>
          </a:p>
          <a:p>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1721393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3" y="1154248"/>
            <a:ext cx="853902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五、操作实务</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25</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719311" y="1703523"/>
            <a:ext cx="7992889" cy="3813709"/>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endParaRPr lang="en-US" altLang="zh-CN" sz="2000" b="0" dirty="0" smtClean="0">
              <a:latin typeface="+mn-ea"/>
              <a:ea typeface="+mn-ea"/>
            </a:endParaRPr>
          </a:p>
          <a:p>
            <a:endParaRPr lang="en-US" altLang="zh-CN" sz="2000" b="0" dirty="0" smtClean="0">
              <a:latin typeface="+mn-ea"/>
              <a:ea typeface="+mn-ea"/>
            </a:endParaRPr>
          </a:p>
          <a:p>
            <a:r>
              <a:rPr lang="en-US" altLang="zh-CN" sz="2000" b="0" dirty="0">
                <a:latin typeface="+mn-ea"/>
                <a:ea typeface="+mn-ea"/>
              </a:rPr>
              <a:t>8</a:t>
            </a:r>
            <a:r>
              <a:rPr lang="zh-CN" altLang="en-US" sz="2000" b="0" dirty="0" smtClean="0">
                <a:latin typeface="+mn-ea"/>
                <a:ea typeface="+mn-ea"/>
              </a:rPr>
              <a:t>、</a:t>
            </a:r>
            <a:r>
              <a:rPr lang="zh-CN" altLang="en-US" sz="2000" b="0" dirty="0">
                <a:latin typeface="+mn-ea"/>
                <a:ea typeface="+mn-ea"/>
              </a:rPr>
              <a:t>组建谈判小组或评审小组</a:t>
            </a:r>
            <a:r>
              <a:rPr lang="zh-CN" altLang="en-US" sz="2000" b="0" dirty="0" smtClean="0">
                <a:latin typeface="+mn-ea"/>
                <a:ea typeface="+mn-ea"/>
              </a:rPr>
              <a:t>：根据不同的采购方式、不同的采购标的物，结合采购文件的具体要求，组建谈判小组或评审小组。</a:t>
            </a:r>
            <a:endParaRPr lang="en-US" altLang="zh-CN" sz="2000" b="0" dirty="0" smtClean="0">
              <a:latin typeface="+mn-ea"/>
              <a:ea typeface="+mn-ea"/>
            </a:endParaRPr>
          </a:p>
          <a:p>
            <a:endParaRPr lang="en-US" altLang="zh-CN" sz="2000" b="0" dirty="0" smtClean="0">
              <a:latin typeface="+mn-ea"/>
              <a:ea typeface="+mn-ea"/>
            </a:endParaRPr>
          </a:p>
          <a:p>
            <a:r>
              <a:rPr lang="en-US" altLang="zh-CN" sz="2000" b="0" dirty="0" smtClean="0">
                <a:latin typeface="+mn-ea"/>
                <a:ea typeface="+mn-ea"/>
              </a:rPr>
              <a:t>9</a:t>
            </a:r>
            <a:r>
              <a:rPr lang="zh-CN" altLang="en-US" sz="2000" b="0" dirty="0" smtClean="0">
                <a:latin typeface="+mn-ea"/>
                <a:ea typeface="+mn-ea"/>
              </a:rPr>
              <a:t>、收取响应保证金</a:t>
            </a:r>
            <a:endParaRPr lang="en-US" altLang="zh-CN" sz="2000" b="0" dirty="0" smtClean="0">
              <a:latin typeface="+mn-ea"/>
              <a:ea typeface="+mn-ea"/>
            </a:endParaRPr>
          </a:p>
          <a:p>
            <a:r>
              <a:rPr lang="en-US" altLang="zh-CN" sz="2000" b="0" dirty="0" smtClean="0">
                <a:latin typeface="+mn-ea"/>
                <a:ea typeface="+mn-ea"/>
              </a:rPr>
              <a:t>1</a:t>
            </a:r>
            <a:r>
              <a:rPr lang="zh-CN" altLang="en-US" sz="2000" b="0" dirty="0" smtClean="0">
                <a:latin typeface="+mn-ea"/>
                <a:ea typeface="+mn-ea"/>
              </a:rPr>
              <a:t>）依据</a:t>
            </a:r>
            <a:r>
              <a:rPr lang="zh-CN" altLang="en-US" sz="2000" b="0" dirty="0">
                <a:latin typeface="+mn-ea"/>
                <a:ea typeface="+mn-ea"/>
              </a:rPr>
              <a:t>采购项目特点和实际需要，采购文件应明确是否要求供应商提交响应保证金</a:t>
            </a:r>
            <a:r>
              <a:rPr lang="zh-CN" altLang="en-US" sz="2000" b="0" dirty="0" smtClean="0">
                <a:latin typeface="+mn-ea"/>
                <a:ea typeface="+mn-ea"/>
              </a:rPr>
              <a:t>。要求</a:t>
            </a:r>
            <a:r>
              <a:rPr lang="zh-CN" altLang="en-US" sz="2000" b="0" dirty="0">
                <a:latin typeface="+mn-ea"/>
                <a:ea typeface="+mn-ea"/>
              </a:rPr>
              <a:t>供应商提交响应保证金的，应在采购文件中明确响应保证金的金额、形式、退还响应保证金的时间和方法以及其他需要供应商了解和注意的事项。</a:t>
            </a:r>
          </a:p>
          <a:p>
            <a:r>
              <a:rPr lang="en-US" altLang="zh-CN" sz="2000" b="0" dirty="0" smtClean="0">
                <a:latin typeface="+mn-ea"/>
                <a:ea typeface="+mn-ea"/>
              </a:rPr>
              <a:t>2</a:t>
            </a:r>
            <a:r>
              <a:rPr lang="zh-CN" altLang="en-US" sz="2000" b="0" dirty="0" smtClean="0">
                <a:latin typeface="+mn-ea"/>
                <a:ea typeface="+mn-ea"/>
              </a:rPr>
              <a:t>）应</a:t>
            </a:r>
            <a:r>
              <a:rPr lang="zh-CN" altLang="en-US" sz="2000" b="0" dirty="0">
                <a:latin typeface="+mn-ea"/>
                <a:ea typeface="+mn-ea"/>
              </a:rPr>
              <a:t>妥善保管响应保证金，不得侵占</a:t>
            </a:r>
            <a:r>
              <a:rPr lang="zh-CN" altLang="en-US" sz="2000" b="0">
                <a:latin typeface="+mn-ea"/>
                <a:ea typeface="+mn-ea"/>
              </a:rPr>
              <a:t>或</a:t>
            </a:r>
            <a:r>
              <a:rPr lang="zh-CN" altLang="en-US" sz="2000" b="0" smtClean="0">
                <a:latin typeface="+mn-ea"/>
                <a:ea typeface="+mn-ea"/>
              </a:rPr>
              <a:t>挪用</a:t>
            </a:r>
            <a:r>
              <a:rPr lang="zh-CN" altLang="en-US" sz="2000" b="0">
                <a:latin typeface="+mn-ea"/>
                <a:ea typeface="+mn-ea"/>
              </a:rPr>
              <a:t>。</a:t>
            </a:r>
            <a:endParaRPr lang="zh-CN" altLang="en-US" sz="2000" b="0" dirty="0">
              <a:latin typeface="+mn-ea"/>
              <a:ea typeface="+mn-ea"/>
            </a:endParaRPr>
          </a:p>
          <a:p>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3889084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3" y="1154248"/>
            <a:ext cx="853902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五、操作实务</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26</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719311" y="1703523"/>
            <a:ext cx="7992889" cy="3813709"/>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endParaRPr lang="en-US" altLang="zh-CN" sz="2000" b="0" dirty="0" smtClean="0">
              <a:latin typeface="+mn-ea"/>
              <a:ea typeface="+mn-ea"/>
            </a:endParaRPr>
          </a:p>
          <a:p>
            <a:endParaRPr lang="en-US" altLang="zh-CN" sz="2000" b="0" dirty="0" smtClean="0">
              <a:latin typeface="+mn-ea"/>
              <a:ea typeface="+mn-ea"/>
            </a:endParaRPr>
          </a:p>
          <a:p>
            <a:r>
              <a:rPr lang="en-US" altLang="zh-CN" sz="2000" b="0" dirty="0" smtClean="0">
                <a:latin typeface="+mn-ea"/>
                <a:ea typeface="+mn-ea"/>
              </a:rPr>
              <a:t>10</a:t>
            </a:r>
            <a:r>
              <a:rPr lang="zh-CN" altLang="en-US" sz="2000" b="0" dirty="0" smtClean="0">
                <a:latin typeface="+mn-ea"/>
                <a:ea typeface="+mn-ea"/>
              </a:rPr>
              <a:t>、开启响应文件（电子采购），线上生成报价一览表；。</a:t>
            </a:r>
            <a:endParaRPr lang="en-US" altLang="zh-CN" sz="2000" b="0" dirty="0" smtClean="0">
              <a:latin typeface="+mn-ea"/>
              <a:ea typeface="+mn-ea"/>
            </a:endParaRPr>
          </a:p>
          <a:p>
            <a:r>
              <a:rPr lang="en-US" altLang="zh-CN" sz="2000" b="0" dirty="0" smtClean="0">
                <a:latin typeface="+mn-ea"/>
                <a:ea typeface="+mn-ea"/>
              </a:rPr>
              <a:t>11</a:t>
            </a:r>
            <a:r>
              <a:rPr lang="zh-CN" altLang="en-US" sz="2000" b="0" dirty="0" smtClean="0">
                <a:latin typeface="+mn-ea"/>
                <a:ea typeface="+mn-ea"/>
              </a:rPr>
              <a:t>、组织谈判</a:t>
            </a:r>
            <a:r>
              <a:rPr lang="en-US" altLang="zh-CN" sz="2000" b="0" dirty="0" smtClean="0">
                <a:latin typeface="+mn-ea"/>
                <a:ea typeface="+mn-ea"/>
              </a:rPr>
              <a:t>/</a:t>
            </a:r>
            <a:r>
              <a:rPr lang="zh-CN" altLang="en-US" sz="2000" b="0" dirty="0" smtClean="0">
                <a:latin typeface="+mn-ea"/>
                <a:ea typeface="+mn-ea"/>
              </a:rPr>
              <a:t>评审（按照采购文件规定的方法和程序）；</a:t>
            </a:r>
            <a:endParaRPr lang="en-US" altLang="zh-CN" sz="2000" b="0" dirty="0" smtClean="0">
              <a:latin typeface="+mn-ea"/>
              <a:ea typeface="+mn-ea"/>
            </a:endParaRPr>
          </a:p>
          <a:p>
            <a:r>
              <a:rPr lang="en-US" altLang="zh-CN" sz="2000" b="0" dirty="0" smtClean="0">
                <a:latin typeface="+mn-ea"/>
                <a:ea typeface="+mn-ea"/>
              </a:rPr>
              <a:t>12</a:t>
            </a:r>
            <a:r>
              <a:rPr lang="zh-CN" altLang="en-US" sz="2000" b="0" dirty="0" smtClean="0">
                <a:latin typeface="+mn-ea"/>
                <a:ea typeface="+mn-ea"/>
              </a:rPr>
              <a:t>、采购结果公示或通知（有</a:t>
            </a:r>
            <a:r>
              <a:rPr lang="en-US" altLang="zh-CN" sz="2000" b="0" dirty="0" smtClean="0">
                <a:latin typeface="+mn-ea"/>
                <a:ea typeface="+mn-ea"/>
              </a:rPr>
              <a:t>/</a:t>
            </a:r>
            <a:r>
              <a:rPr lang="zh-CN" altLang="en-US" sz="2000" b="0" dirty="0" smtClean="0">
                <a:latin typeface="+mn-ea"/>
                <a:ea typeface="+mn-ea"/>
              </a:rPr>
              <a:t>无 成交供应商候选人）：</a:t>
            </a:r>
            <a:r>
              <a:rPr lang="zh-CN" altLang="en-US" sz="2000" b="0" dirty="0">
                <a:latin typeface="+mn-ea"/>
                <a:ea typeface="+mn-ea"/>
              </a:rPr>
              <a:t>国有资金占控股或主导地位的采购项目和属于依法必须招标范围但符合规定免于招标的项目(依法保密的采购项目除外)，应公示候选成交供应商，</a:t>
            </a:r>
            <a:endParaRPr lang="en-US" altLang="zh-CN" sz="2000" b="0" dirty="0">
              <a:latin typeface="+mn-ea"/>
              <a:ea typeface="+mn-ea"/>
            </a:endParaRPr>
          </a:p>
          <a:p>
            <a:r>
              <a:rPr lang="en-US" altLang="zh-CN" sz="2000" b="0" dirty="0" smtClean="0">
                <a:latin typeface="+mn-ea"/>
                <a:ea typeface="+mn-ea"/>
              </a:rPr>
              <a:t>13</a:t>
            </a:r>
            <a:r>
              <a:rPr lang="zh-CN" altLang="en-US" sz="2000" b="0" dirty="0" smtClean="0">
                <a:latin typeface="+mn-ea"/>
                <a:ea typeface="+mn-ea"/>
              </a:rPr>
              <a:t>、公示</a:t>
            </a:r>
            <a:r>
              <a:rPr lang="en-US" altLang="zh-CN" sz="2000" b="0" dirty="0" smtClean="0">
                <a:latin typeface="+mn-ea"/>
                <a:ea typeface="+mn-ea"/>
              </a:rPr>
              <a:t>/</a:t>
            </a:r>
            <a:r>
              <a:rPr lang="zh-CN" altLang="en-US" sz="2000" b="0" dirty="0" smtClean="0">
                <a:latin typeface="+mn-ea"/>
                <a:ea typeface="+mn-ea"/>
              </a:rPr>
              <a:t>通知的主要内容：</a:t>
            </a:r>
            <a:endParaRPr lang="en-US" altLang="zh-CN" sz="2000" b="0" dirty="0" smtClean="0">
              <a:latin typeface="+mn-ea"/>
              <a:ea typeface="+mn-ea"/>
            </a:endParaRPr>
          </a:p>
          <a:p>
            <a:r>
              <a:rPr lang="en-US" altLang="zh-CN" sz="2000" b="0" dirty="0" smtClean="0">
                <a:latin typeface="+mn-ea"/>
                <a:ea typeface="+mn-ea"/>
              </a:rPr>
              <a:t>1</a:t>
            </a:r>
            <a:r>
              <a:rPr lang="zh-CN" altLang="en-US" sz="2000" b="0" dirty="0" smtClean="0">
                <a:latin typeface="+mn-ea"/>
                <a:ea typeface="+mn-ea"/>
              </a:rPr>
              <a:t>）一般</a:t>
            </a:r>
            <a:r>
              <a:rPr lang="zh-CN" altLang="en-US" sz="2000" b="0" dirty="0">
                <a:latin typeface="+mn-ea"/>
                <a:ea typeface="+mn-ea"/>
              </a:rPr>
              <a:t>应包括采购标的、采购方式、候选成交供应商名称等；相关成交信息不宜公开的，应在成交公示中说明</a:t>
            </a:r>
            <a:r>
              <a:rPr lang="zh-CN" altLang="en-US" sz="2000" b="0" dirty="0" smtClean="0">
                <a:latin typeface="+mn-ea"/>
                <a:ea typeface="+mn-ea"/>
              </a:rPr>
              <a:t>理由；</a:t>
            </a:r>
            <a:endParaRPr lang="en-US" altLang="zh-CN" sz="2000" b="0" dirty="0" smtClean="0">
              <a:latin typeface="+mn-ea"/>
              <a:ea typeface="+mn-ea"/>
            </a:endParaRPr>
          </a:p>
          <a:p>
            <a:r>
              <a:rPr lang="en-US" altLang="zh-CN" sz="2000" b="0" dirty="0" smtClean="0">
                <a:latin typeface="+mn-ea"/>
                <a:ea typeface="+mn-ea"/>
              </a:rPr>
              <a:t>2</a:t>
            </a:r>
            <a:r>
              <a:rPr lang="zh-CN" altLang="en-US" sz="2000" b="0" dirty="0" smtClean="0">
                <a:latin typeface="+mn-ea"/>
                <a:ea typeface="+mn-ea"/>
              </a:rPr>
              <a:t>）否决所有供应商响应文件的理由及依据。</a:t>
            </a:r>
            <a:endParaRPr lang="en-US" altLang="zh-CN" sz="2000" b="0" dirty="0" smtClean="0">
              <a:latin typeface="+mn-ea"/>
              <a:ea typeface="+mn-ea"/>
            </a:endParaRPr>
          </a:p>
          <a:p>
            <a:endParaRPr lang="zh-CN" altLang="en-US" sz="2000" b="0" dirty="0">
              <a:latin typeface="+mn-ea"/>
              <a:ea typeface="+mn-ea"/>
            </a:endParaRPr>
          </a:p>
          <a:p>
            <a:endParaRPr lang="en-US" altLang="zh-CN" sz="2000" b="0" dirty="0" smtClean="0">
              <a:latin typeface="+mn-ea"/>
              <a:ea typeface="+mn-ea"/>
            </a:endParaRPr>
          </a:p>
          <a:p>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29426159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3" y="1154248"/>
            <a:ext cx="853902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五、操作实务</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27</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719311" y="1703523"/>
            <a:ext cx="7992889" cy="3813709"/>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endParaRPr lang="en-US" altLang="zh-CN" sz="2000" b="0" dirty="0" smtClean="0">
              <a:latin typeface="+mn-ea"/>
              <a:ea typeface="+mn-ea"/>
            </a:endParaRPr>
          </a:p>
          <a:p>
            <a:endParaRPr lang="en-US" altLang="zh-CN" sz="2000" b="0" dirty="0" smtClean="0">
              <a:latin typeface="+mn-ea"/>
              <a:ea typeface="+mn-ea"/>
            </a:endParaRPr>
          </a:p>
          <a:p>
            <a:r>
              <a:rPr lang="en-US" altLang="zh-CN" sz="2000" b="0" dirty="0" smtClean="0">
                <a:latin typeface="+mn-ea"/>
                <a:ea typeface="+mn-ea"/>
              </a:rPr>
              <a:t>14</a:t>
            </a:r>
            <a:r>
              <a:rPr lang="zh-CN" altLang="en-US" sz="2000" b="0" dirty="0" smtClean="0">
                <a:latin typeface="+mn-ea"/>
                <a:ea typeface="+mn-ea"/>
              </a:rPr>
              <a:t>、发出成交通知书</a:t>
            </a:r>
            <a:endParaRPr lang="en-US" altLang="zh-CN" sz="2000" b="0" dirty="0" smtClean="0">
              <a:latin typeface="+mn-ea"/>
              <a:ea typeface="+mn-ea"/>
            </a:endParaRPr>
          </a:p>
          <a:p>
            <a:r>
              <a:rPr lang="en-US" altLang="zh-CN" sz="2000" b="0" dirty="0">
                <a:latin typeface="+mn-ea"/>
                <a:ea typeface="+mn-ea"/>
              </a:rPr>
              <a:t>1</a:t>
            </a:r>
            <a:r>
              <a:rPr lang="zh-CN" altLang="en-US" sz="2000" b="0" dirty="0">
                <a:latin typeface="+mn-ea"/>
                <a:ea typeface="+mn-ea"/>
              </a:rPr>
              <a:t>）确定成交供应商后，应在响应文件的有效期内及时向成交供应商发出成交通知书</a:t>
            </a:r>
            <a:r>
              <a:rPr lang="zh-CN" altLang="en-US" sz="2000" b="0" dirty="0" smtClean="0">
                <a:latin typeface="+mn-ea"/>
                <a:ea typeface="+mn-ea"/>
              </a:rPr>
              <a:t>。</a:t>
            </a:r>
            <a:endParaRPr lang="en-US" altLang="zh-CN" sz="2000" b="0" dirty="0" smtClean="0">
              <a:latin typeface="+mn-ea"/>
              <a:ea typeface="+mn-ea"/>
            </a:endParaRPr>
          </a:p>
          <a:p>
            <a:r>
              <a:rPr lang="en-US" altLang="zh-CN" sz="2000" b="0" dirty="0" smtClean="0">
                <a:latin typeface="+mn-ea"/>
                <a:ea typeface="+mn-ea"/>
              </a:rPr>
              <a:t>2</a:t>
            </a:r>
            <a:r>
              <a:rPr lang="zh-CN" altLang="en-US" sz="2000" b="0" dirty="0" smtClean="0">
                <a:latin typeface="+mn-ea"/>
                <a:ea typeface="+mn-ea"/>
              </a:rPr>
              <a:t>）成交</a:t>
            </a:r>
            <a:r>
              <a:rPr lang="zh-CN" altLang="en-US" sz="2000" b="0" dirty="0">
                <a:latin typeface="+mn-ea"/>
                <a:ea typeface="+mn-ea"/>
              </a:rPr>
              <a:t>通知书应告知供应商已经成交，并明确采购项目成交价款、履约期限以及签订采购合同的时间和地点等内容</a:t>
            </a:r>
            <a:r>
              <a:rPr lang="zh-CN" altLang="en-US" sz="2000" b="0" dirty="0" smtClean="0">
                <a:latin typeface="+mn-ea"/>
                <a:ea typeface="+mn-ea"/>
              </a:rPr>
              <a:t>。一般项目签订合同的周期是</a:t>
            </a:r>
            <a:r>
              <a:rPr lang="en-US" altLang="zh-CN" sz="2000" b="0" dirty="0" smtClean="0">
                <a:latin typeface="+mn-ea"/>
                <a:ea typeface="+mn-ea"/>
              </a:rPr>
              <a:t>30</a:t>
            </a:r>
            <a:r>
              <a:rPr lang="zh-CN" altLang="en-US" sz="2000" b="0" dirty="0" smtClean="0">
                <a:latin typeface="+mn-ea"/>
                <a:ea typeface="+mn-ea"/>
              </a:rPr>
              <a:t>天内。</a:t>
            </a:r>
            <a:endParaRPr lang="en-US" altLang="zh-CN" sz="2000" b="0" dirty="0" smtClean="0">
              <a:latin typeface="+mn-ea"/>
              <a:ea typeface="+mn-ea"/>
            </a:endParaRPr>
          </a:p>
          <a:p>
            <a:r>
              <a:rPr lang="en-US" altLang="zh-CN" sz="2000" b="0" dirty="0" smtClean="0">
                <a:latin typeface="+mn-ea"/>
                <a:ea typeface="+mn-ea"/>
              </a:rPr>
              <a:t>3</a:t>
            </a:r>
            <a:r>
              <a:rPr lang="zh-CN" altLang="en-US" sz="2000" b="0" dirty="0" smtClean="0">
                <a:latin typeface="+mn-ea"/>
                <a:ea typeface="+mn-ea"/>
              </a:rPr>
              <a:t>）除</a:t>
            </a:r>
            <a:r>
              <a:rPr lang="zh-CN" altLang="en-US" sz="2000" b="0" dirty="0">
                <a:latin typeface="+mn-ea"/>
                <a:ea typeface="+mn-ea"/>
              </a:rPr>
              <a:t>不可抗力等因素外，成交通知书发出后，采购人改变成交结果或成交供应商拒绝签订合同的，应承担相应的法律责任。</a:t>
            </a:r>
          </a:p>
          <a:p>
            <a:endParaRPr lang="zh-CN" altLang="en-US" sz="2000" b="0" dirty="0">
              <a:latin typeface="+mn-ea"/>
              <a:ea typeface="+mn-ea"/>
            </a:endParaRPr>
          </a:p>
          <a:p>
            <a:endParaRPr lang="en-US" altLang="zh-CN" sz="2000" b="0" dirty="0" smtClean="0">
              <a:latin typeface="+mn-ea"/>
              <a:ea typeface="+mn-ea"/>
            </a:endParaRPr>
          </a:p>
          <a:p>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2227648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3" y="1154248"/>
            <a:ext cx="853902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五、操作实务</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28</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719311" y="1703523"/>
            <a:ext cx="7992889" cy="3813709"/>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endParaRPr lang="en-US" altLang="zh-CN" sz="2000" b="0" dirty="0" smtClean="0">
              <a:latin typeface="+mn-ea"/>
              <a:ea typeface="+mn-ea"/>
            </a:endParaRPr>
          </a:p>
          <a:p>
            <a:endParaRPr lang="en-US" altLang="zh-CN" sz="2000" b="0" dirty="0" smtClean="0">
              <a:latin typeface="+mn-ea"/>
              <a:ea typeface="+mn-ea"/>
            </a:endParaRPr>
          </a:p>
          <a:p>
            <a:r>
              <a:rPr lang="en-US" altLang="zh-CN" sz="2000" b="0" dirty="0" smtClean="0">
                <a:latin typeface="+mn-ea"/>
                <a:ea typeface="+mn-ea"/>
              </a:rPr>
              <a:t>15</a:t>
            </a:r>
            <a:r>
              <a:rPr lang="zh-CN" altLang="en-US" sz="2000" b="0" dirty="0" smtClean="0">
                <a:latin typeface="+mn-ea"/>
                <a:ea typeface="+mn-ea"/>
              </a:rPr>
              <a:t>、告知成交结果</a:t>
            </a:r>
            <a:endParaRPr lang="en-US" altLang="zh-CN" sz="2000" b="0" dirty="0" smtClean="0">
              <a:latin typeface="+mn-ea"/>
              <a:ea typeface="+mn-ea"/>
            </a:endParaRPr>
          </a:p>
          <a:p>
            <a:r>
              <a:rPr lang="en-US" altLang="zh-CN" sz="2000" b="0" dirty="0" smtClean="0">
                <a:latin typeface="+mn-ea"/>
                <a:ea typeface="+mn-ea"/>
              </a:rPr>
              <a:t>1</a:t>
            </a:r>
            <a:r>
              <a:rPr lang="zh-CN" altLang="en-US" sz="2000" b="0" dirty="0" smtClean="0">
                <a:latin typeface="+mn-ea"/>
                <a:ea typeface="+mn-ea"/>
              </a:rPr>
              <a:t>）在</a:t>
            </a:r>
            <a:r>
              <a:rPr lang="zh-CN" altLang="en-US" sz="2000" b="0" dirty="0">
                <a:latin typeface="+mn-ea"/>
                <a:ea typeface="+mn-ea"/>
              </a:rPr>
              <a:t>发出成交通知书的同时，应当发布成交公告或向所有未成交的供应商发出成交结果通知书，告知成交结果。</a:t>
            </a:r>
          </a:p>
          <a:p>
            <a:r>
              <a:rPr lang="en-US" altLang="zh-CN" sz="2000" b="0" dirty="0" smtClean="0">
                <a:latin typeface="+mn-ea"/>
                <a:ea typeface="+mn-ea"/>
              </a:rPr>
              <a:t>2</a:t>
            </a:r>
            <a:r>
              <a:rPr lang="zh-CN" altLang="en-US" sz="2000" b="0" dirty="0" smtClean="0">
                <a:latin typeface="+mn-ea"/>
                <a:ea typeface="+mn-ea"/>
              </a:rPr>
              <a:t>）国有资金占控股或主导地位的采购项目和属于依法必须招标范围但符合规定免于招标的项目(依法保密的采购项目除外)，应发布成交公告，公告媒介应符合本规范的规定。</a:t>
            </a:r>
          </a:p>
          <a:p>
            <a:r>
              <a:rPr lang="en-US" altLang="zh-CN" sz="2000" b="0" dirty="0" smtClean="0">
                <a:latin typeface="+mn-ea"/>
                <a:ea typeface="+mn-ea"/>
              </a:rPr>
              <a:t>3</a:t>
            </a:r>
            <a:r>
              <a:rPr lang="zh-CN" altLang="en-US" sz="2000" b="0" dirty="0" smtClean="0">
                <a:latin typeface="+mn-ea"/>
                <a:ea typeface="+mn-ea"/>
              </a:rPr>
              <a:t>）成交</a:t>
            </a:r>
            <a:r>
              <a:rPr lang="zh-CN" altLang="en-US" sz="2000" b="0" dirty="0">
                <a:latin typeface="+mn-ea"/>
                <a:ea typeface="+mn-ea"/>
              </a:rPr>
              <a:t>公告一般应包括采购标的、采购方式、成交供应商名称、成交总价及其清单报价、成交数量、履约期限等内容。相关成交信息不宜公开的，应在成交公告中说明理由。</a:t>
            </a:r>
            <a:endParaRPr lang="en-US" altLang="zh-CN" sz="2000" b="0" dirty="0">
              <a:latin typeface="+mn-ea"/>
              <a:ea typeface="+mn-ea"/>
            </a:endParaRPr>
          </a:p>
          <a:p>
            <a:endParaRPr lang="zh-CN" altLang="en-US" sz="2000" b="0" dirty="0">
              <a:latin typeface="+mn-ea"/>
              <a:ea typeface="+mn-ea"/>
            </a:endParaRPr>
          </a:p>
          <a:p>
            <a:endParaRPr lang="en-US" altLang="zh-CN" sz="2000" b="0" dirty="0" smtClean="0">
              <a:latin typeface="+mn-ea"/>
              <a:ea typeface="+mn-ea"/>
            </a:endParaRPr>
          </a:p>
          <a:p>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41651378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3" y="1154248"/>
            <a:ext cx="853902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五、操作实务</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29</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719311" y="1703523"/>
            <a:ext cx="7992889" cy="3813709"/>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endParaRPr lang="en-US" altLang="zh-CN" sz="2000" b="0" dirty="0" smtClean="0">
              <a:latin typeface="+mn-ea"/>
              <a:ea typeface="+mn-ea"/>
            </a:endParaRPr>
          </a:p>
          <a:p>
            <a:endParaRPr lang="en-US" altLang="zh-CN" sz="2000" b="0" dirty="0" smtClean="0">
              <a:latin typeface="+mn-ea"/>
              <a:ea typeface="+mn-ea"/>
            </a:endParaRPr>
          </a:p>
          <a:p>
            <a:r>
              <a:rPr lang="en-US" altLang="zh-CN" sz="2000" b="0" dirty="0" smtClean="0">
                <a:latin typeface="+mn-ea"/>
                <a:ea typeface="+mn-ea"/>
              </a:rPr>
              <a:t>16</a:t>
            </a:r>
            <a:r>
              <a:rPr lang="zh-CN" altLang="en-US" sz="2000" b="0" dirty="0" smtClean="0">
                <a:latin typeface="+mn-ea"/>
                <a:ea typeface="+mn-ea"/>
              </a:rPr>
              <a:t>、异议处理</a:t>
            </a:r>
            <a:endParaRPr lang="en-US" altLang="zh-CN" sz="2000" b="0" dirty="0" smtClean="0">
              <a:latin typeface="+mn-ea"/>
              <a:ea typeface="+mn-ea"/>
            </a:endParaRPr>
          </a:p>
          <a:p>
            <a:r>
              <a:rPr lang="en-US" altLang="zh-CN" sz="2000" b="0" dirty="0" smtClean="0">
                <a:latin typeface="+mn-ea"/>
                <a:ea typeface="+mn-ea"/>
              </a:rPr>
              <a:t>1</a:t>
            </a:r>
            <a:r>
              <a:rPr lang="zh-CN" altLang="en-US" sz="2000" b="0" dirty="0" smtClean="0">
                <a:latin typeface="+mn-ea"/>
                <a:ea typeface="+mn-ea"/>
              </a:rPr>
              <a:t>）供应</a:t>
            </a:r>
            <a:r>
              <a:rPr lang="zh-CN" altLang="en-US" sz="2000" b="0" dirty="0">
                <a:latin typeface="+mn-ea"/>
                <a:ea typeface="+mn-ea"/>
              </a:rPr>
              <a:t>商或者其他利害关系人认为采购活动中存在不合法或违反民事活动中平等自愿、公平诚信原则情形的，或认为采购活动有</a:t>
            </a:r>
            <a:r>
              <a:rPr lang="zh-CN" altLang="en-US" sz="2000" b="0" dirty="0" smtClean="0">
                <a:latin typeface="+mn-ea"/>
                <a:ea typeface="+mn-ea"/>
              </a:rPr>
              <a:t>违物</a:t>
            </a:r>
            <a:r>
              <a:rPr lang="zh-CN" altLang="en-US" sz="2000" b="0" dirty="0">
                <a:latin typeface="+mn-ea"/>
                <a:ea typeface="+mn-ea"/>
              </a:rPr>
              <a:t>有所值、公平高效、透明规范和诚实信用原则的，可以提出异议。</a:t>
            </a:r>
          </a:p>
          <a:p>
            <a:r>
              <a:rPr lang="en-US" altLang="zh-CN" sz="2000" b="0" dirty="0" smtClean="0">
                <a:latin typeface="+mn-ea"/>
                <a:ea typeface="+mn-ea"/>
              </a:rPr>
              <a:t>2</a:t>
            </a:r>
            <a:r>
              <a:rPr lang="zh-CN" altLang="en-US" sz="2000" b="0" dirty="0" smtClean="0">
                <a:latin typeface="+mn-ea"/>
                <a:ea typeface="+mn-ea"/>
              </a:rPr>
              <a:t>）供应</a:t>
            </a:r>
            <a:r>
              <a:rPr lang="zh-CN" altLang="en-US" sz="2000" b="0" dirty="0">
                <a:latin typeface="+mn-ea"/>
                <a:ea typeface="+mn-ea"/>
              </a:rPr>
              <a:t>商或者其他利害关系人提出异议的，一般应向采购代理机构提出，也可直接向采购人提出。</a:t>
            </a:r>
            <a:endParaRPr lang="en-US" altLang="zh-CN" sz="2000" b="0" dirty="0">
              <a:latin typeface="+mn-ea"/>
              <a:ea typeface="+mn-ea"/>
            </a:endParaRPr>
          </a:p>
          <a:p>
            <a:r>
              <a:rPr lang="en-US" altLang="zh-CN" sz="2000" b="0" dirty="0" smtClean="0">
                <a:latin typeface="+mn-ea"/>
                <a:ea typeface="+mn-ea"/>
              </a:rPr>
              <a:t>3</a:t>
            </a:r>
            <a:r>
              <a:rPr lang="zh-CN" altLang="en-US" sz="2000" b="0" dirty="0" smtClean="0">
                <a:latin typeface="+mn-ea"/>
                <a:ea typeface="+mn-ea"/>
              </a:rPr>
              <a:t>）采购</a:t>
            </a:r>
            <a:r>
              <a:rPr lang="zh-CN" altLang="en-US" sz="2000" b="0" dirty="0">
                <a:latin typeface="+mn-ea"/>
                <a:ea typeface="+mn-ea"/>
              </a:rPr>
              <a:t>代理</a:t>
            </a:r>
            <a:r>
              <a:rPr lang="zh-CN" altLang="en-US" sz="2000" b="0" dirty="0" smtClean="0">
                <a:latin typeface="+mn-ea"/>
                <a:ea typeface="+mn-ea"/>
              </a:rPr>
              <a:t>机构及采购人均应依法</a:t>
            </a:r>
            <a:r>
              <a:rPr lang="zh-CN" altLang="en-US" sz="2000" b="0" dirty="0">
                <a:latin typeface="+mn-ea"/>
                <a:ea typeface="+mn-ea"/>
              </a:rPr>
              <a:t>、妥善处理异议</a:t>
            </a:r>
            <a:r>
              <a:rPr lang="zh-CN" altLang="en-US" sz="2000" b="0" dirty="0" smtClean="0">
                <a:latin typeface="+mn-ea"/>
                <a:ea typeface="+mn-ea"/>
              </a:rPr>
              <a:t>。在向</a:t>
            </a:r>
            <a:r>
              <a:rPr lang="zh-CN" altLang="en-US" sz="2000" b="0" dirty="0">
                <a:latin typeface="+mn-ea"/>
                <a:ea typeface="+mn-ea"/>
              </a:rPr>
              <a:t>异议提出人做出</a:t>
            </a:r>
            <a:r>
              <a:rPr lang="zh-CN" altLang="en-US" sz="2000" b="0" dirty="0" smtClean="0">
                <a:latin typeface="+mn-ea"/>
                <a:ea typeface="+mn-ea"/>
              </a:rPr>
              <a:t>答复前</a:t>
            </a:r>
            <a:r>
              <a:rPr lang="zh-CN" altLang="en-US" sz="2000" b="0" dirty="0">
                <a:latin typeface="+mn-ea"/>
                <a:ea typeface="+mn-ea"/>
              </a:rPr>
              <a:t>，可暂停下一程序的采购活动</a:t>
            </a:r>
            <a:r>
              <a:rPr lang="zh-CN" altLang="en-US" sz="2000" b="0" dirty="0" smtClean="0">
                <a:latin typeface="+mn-ea"/>
                <a:ea typeface="+mn-ea"/>
              </a:rPr>
              <a:t>。</a:t>
            </a:r>
            <a:endParaRPr lang="en-US" altLang="zh-CN" sz="2000" b="0" dirty="0" smtClean="0">
              <a:latin typeface="+mn-ea"/>
              <a:ea typeface="+mn-ea"/>
            </a:endParaRPr>
          </a:p>
          <a:p>
            <a:r>
              <a:rPr lang="en-US" altLang="zh-CN" sz="2000" b="0" dirty="0" smtClean="0">
                <a:latin typeface="+mn-ea"/>
                <a:ea typeface="+mn-ea"/>
              </a:rPr>
              <a:t>4</a:t>
            </a:r>
            <a:r>
              <a:rPr lang="zh-CN" altLang="en-US" sz="2000" b="0" dirty="0" smtClean="0">
                <a:latin typeface="+mn-ea"/>
                <a:ea typeface="+mn-ea"/>
              </a:rPr>
              <a:t>）代理机构及采购人和异议提出人无法就异议事项达成一致意见的，可将争议提交相应行业组织设立的采购争议调解委员会进行调解，或通过仲裁、诉讼等方式解决。</a:t>
            </a:r>
          </a:p>
          <a:p>
            <a:endParaRPr lang="zh-CN" altLang="en-US" sz="2000" b="0" dirty="0">
              <a:latin typeface="+mn-ea"/>
              <a:ea typeface="+mn-ea"/>
            </a:endParaRPr>
          </a:p>
          <a:p>
            <a:r>
              <a:rPr lang="zh-CN" altLang="en-US" sz="2000" b="0" dirty="0">
                <a:latin typeface="+mn-ea"/>
                <a:ea typeface="+mn-ea"/>
              </a:rPr>
              <a:t>    </a:t>
            </a:r>
            <a:endParaRPr lang="en-US" altLang="zh-CN" sz="2000" b="0" dirty="0" smtClean="0">
              <a:latin typeface="+mn-ea"/>
              <a:ea typeface="+mn-ea"/>
            </a:endParaRPr>
          </a:p>
          <a:p>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2665875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464896" y="1004355"/>
            <a:ext cx="8915400"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a:t>一</a:t>
            </a:r>
            <a:r>
              <a:rPr lang="zh-CN" altLang="en-US" dirty="0" smtClean="0"/>
              <a:t>、</a:t>
            </a:r>
            <a:r>
              <a:rPr lang="zh-CN" altLang="en-US" dirty="0"/>
              <a:t>非招标采购</a:t>
            </a:r>
            <a:r>
              <a:rPr lang="zh-CN" altLang="en-US" dirty="0" smtClean="0"/>
              <a:t>方式</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3</a:t>
            </a:fld>
            <a:endParaRPr lang="en-US" altLang="zh-CN" dirty="0"/>
          </a:p>
        </p:txBody>
      </p:sp>
      <p:sp>
        <p:nvSpPr>
          <p:cNvPr id="1049713" name="TextBox 2"/>
          <p:cNvSpPr txBox="1">
            <a:spLocks noChangeArrowheads="1"/>
          </p:cNvSpPr>
          <p:nvPr/>
        </p:nvSpPr>
        <p:spPr bwMode="auto">
          <a:xfrm>
            <a:off x="495300" y="560388"/>
            <a:ext cx="3677610"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1</a:t>
            </a:r>
            <a:r>
              <a:rPr lang="zh-CN" altLang="en-US" sz="2000" b="1" dirty="0">
                <a:solidFill>
                  <a:schemeClr val="bg1"/>
                </a:solidFill>
                <a:latin typeface="微软雅黑" pitchFamily="34" charset="-122"/>
                <a:ea typeface="微软雅黑" pitchFamily="34" charset="-122"/>
              </a:rPr>
              <a:t>、非招标采购的几种常用方式</a:t>
            </a:r>
          </a:p>
        </p:txBody>
      </p:sp>
      <p:sp>
        <p:nvSpPr>
          <p:cNvPr id="1049719" name="TextBox 15"/>
          <p:cNvSpPr txBox="1"/>
          <p:nvPr/>
        </p:nvSpPr>
        <p:spPr>
          <a:xfrm flipH="1">
            <a:off x="464896" y="1512729"/>
            <a:ext cx="9066212" cy="3644463"/>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pPr indent="395288" algn="just">
              <a:spcBef>
                <a:spcPts val="900"/>
              </a:spcBef>
              <a:buClr>
                <a:srgbClr val="FF0000"/>
              </a:buClr>
            </a:pPr>
            <a:r>
              <a:rPr lang="zh-CN" altLang="en-US" sz="2000" b="0" dirty="0">
                <a:latin typeface="+mn-ea"/>
                <a:ea typeface="+mn-ea"/>
              </a:rPr>
              <a:t>一</a:t>
            </a:r>
            <a:r>
              <a:rPr lang="zh-CN" altLang="en-US" sz="2000" b="0" dirty="0" smtClean="0">
                <a:latin typeface="+mn-ea"/>
                <a:ea typeface="+mn-ea"/>
              </a:rPr>
              <a:t>、主要采购方式：</a:t>
            </a:r>
            <a:endParaRPr lang="en-US" altLang="zh-CN" sz="2000" b="0" dirty="0" smtClean="0">
              <a:latin typeface="+mn-ea"/>
              <a:ea typeface="+mn-ea"/>
            </a:endParaRPr>
          </a:p>
          <a:p>
            <a:pPr indent="395288" algn="just">
              <a:spcBef>
                <a:spcPts val="900"/>
              </a:spcBef>
              <a:buClr>
                <a:srgbClr val="FF0000"/>
              </a:buClr>
            </a:pPr>
            <a:r>
              <a:rPr lang="en-US" altLang="zh-CN" sz="2000" b="0" dirty="0" smtClean="0">
                <a:latin typeface="+mn-ea"/>
                <a:ea typeface="+mn-ea"/>
              </a:rPr>
              <a:t>1</a:t>
            </a:r>
            <a:r>
              <a:rPr lang="zh-CN" altLang="en-US" sz="2000" b="0" dirty="0">
                <a:latin typeface="+mn-ea"/>
                <a:ea typeface="+mn-ea"/>
              </a:rPr>
              <a:t>）谈判</a:t>
            </a:r>
            <a:r>
              <a:rPr lang="zh-CN" altLang="en-US" sz="2000" b="0" dirty="0" smtClean="0">
                <a:latin typeface="+mn-ea"/>
                <a:ea typeface="+mn-ea"/>
              </a:rPr>
              <a:t>采购；</a:t>
            </a:r>
            <a:endParaRPr lang="en-US" altLang="zh-CN" sz="2000" b="0" dirty="0" smtClean="0">
              <a:latin typeface="+mn-ea"/>
              <a:ea typeface="+mn-ea"/>
            </a:endParaRPr>
          </a:p>
          <a:p>
            <a:pPr indent="395288" algn="just">
              <a:spcBef>
                <a:spcPts val="900"/>
              </a:spcBef>
              <a:buClr>
                <a:srgbClr val="FF0000"/>
              </a:buClr>
            </a:pPr>
            <a:r>
              <a:rPr lang="en-US" altLang="zh-CN" sz="2000" b="0" dirty="0" smtClean="0">
                <a:latin typeface="+mn-ea"/>
                <a:ea typeface="+mn-ea"/>
              </a:rPr>
              <a:t>2</a:t>
            </a:r>
            <a:r>
              <a:rPr lang="zh-CN" altLang="en-US" sz="2000" b="0" dirty="0">
                <a:latin typeface="+mn-ea"/>
                <a:ea typeface="+mn-ea"/>
              </a:rPr>
              <a:t>）询比</a:t>
            </a:r>
            <a:r>
              <a:rPr lang="zh-CN" altLang="en-US" sz="2000" b="0" dirty="0" smtClean="0">
                <a:latin typeface="+mn-ea"/>
                <a:ea typeface="+mn-ea"/>
              </a:rPr>
              <a:t>采购；</a:t>
            </a:r>
            <a:endParaRPr lang="en-US" altLang="zh-CN" sz="2000" b="0" dirty="0" smtClean="0">
              <a:latin typeface="+mn-ea"/>
              <a:ea typeface="+mn-ea"/>
            </a:endParaRPr>
          </a:p>
          <a:p>
            <a:pPr indent="395288" algn="just">
              <a:spcBef>
                <a:spcPts val="900"/>
              </a:spcBef>
              <a:buClr>
                <a:srgbClr val="FF0000"/>
              </a:buClr>
            </a:pPr>
            <a:r>
              <a:rPr lang="en-US" altLang="zh-CN" sz="2000" b="0" dirty="0" smtClean="0">
                <a:latin typeface="+mn-ea"/>
                <a:ea typeface="+mn-ea"/>
              </a:rPr>
              <a:t>3</a:t>
            </a:r>
            <a:r>
              <a:rPr lang="zh-CN" altLang="en-US" sz="2000" b="0" dirty="0">
                <a:latin typeface="+mn-ea"/>
                <a:ea typeface="+mn-ea"/>
              </a:rPr>
              <a:t>）竞价</a:t>
            </a:r>
            <a:r>
              <a:rPr lang="zh-CN" altLang="en-US" sz="2000" b="0" dirty="0" smtClean="0">
                <a:latin typeface="+mn-ea"/>
                <a:ea typeface="+mn-ea"/>
              </a:rPr>
              <a:t>采购；</a:t>
            </a:r>
            <a:endParaRPr lang="en-US" altLang="zh-CN" sz="2000" b="0" dirty="0" smtClean="0">
              <a:latin typeface="+mn-ea"/>
              <a:ea typeface="+mn-ea"/>
            </a:endParaRPr>
          </a:p>
          <a:p>
            <a:pPr indent="395288" algn="just">
              <a:spcBef>
                <a:spcPts val="900"/>
              </a:spcBef>
              <a:buClr>
                <a:srgbClr val="FF0000"/>
              </a:buClr>
            </a:pPr>
            <a:r>
              <a:rPr lang="en-US" altLang="zh-CN" sz="2000" b="0" dirty="0" smtClean="0">
                <a:latin typeface="+mn-ea"/>
                <a:ea typeface="+mn-ea"/>
              </a:rPr>
              <a:t>4</a:t>
            </a:r>
            <a:r>
              <a:rPr lang="zh-CN" altLang="en-US" sz="2000" b="0" dirty="0">
                <a:latin typeface="+mn-ea"/>
                <a:ea typeface="+mn-ea"/>
              </a:rPr>
              <a:t>）直接采购（单一来源采购</a:t>
            </a:r>
            <a:r>
              <a:rPr lang="zh-CN" altLang="en-US" sz="2000" b="0" dirty="0" smtClean="0">
                <a:latin typeface="+mn-ea"/>
                <a:ea typeface="+mn-ea"/>
              </a:rPr>
              <a:t>）。</a:t>
            </a:r>
            <a:endParaRPr lang="en-US" altLang="zh-CN" sz="2000" b="0" dirty="0" smtClean="0">
              <a:latin typeface="+mn-ea"/>
              <a:ea typeface="+mn-ea"/>
            </a:endParaRPr>
          </a:p>
          <a:p>
            <a:pPr indent="395288" algn="just">
              <a:spcBef>
                <a:spcPts val="900"/>
              </a:spcBef>
              <a:buClr>
                <a:srgbClr val="FF0000"/>
              </a:buClr>
            </a:pPr>
            <a:r>
              <a:rPr lang="zh-CN" altLang="en-US" sz="2000" b="0" dirty="0" smtClean="0">
                <a:solidFill>
                  <a:schemeClr val="dk1"/>
                </a:solidFill>
                <a:latin typeface="+mn-ea"/>
                <a:ea typeface="+mn-ea"/>
                <a:sym typeface="Arial" charset="0"/>
              </a:rPr>
              <a:t>二、遵循原则：</a:t>
            </a:r>
            <a:r>
              <a:rPr lang="en-US" altLang="zh-CN" sz="2000" b="0" dirty="0" err="1" smtClean="0">
                <a:latin typeface="+mn-ea"/>
                <a:ea typeface="+mn-ea"/>
              </a:rPr>
              <a:t>物有所值</a:t>
            </a:r>
            <a:r>
              <a:rPr lang="en-US" altLang="zh-CN" sz="2000" b="0" dirty="0" err="1">
                <a:latin typeface="+mn-ea"/>
                <a:ea typeface="+mn-ea"/>
              </a:rPr>
              <a:t>、公平高效、</a:t>
            </a:r>
            <a:r>
              <a:rPr lang="en-US" altLang="zh-CN" sz="2000" b="0" dirty="0" err="1" smtClean="0">
                <a:latin typeface="+mn-ea"/>
                <a:ea typeface="+mn-ea"/>
              </a:rPr>
              <a:t>透明规范</a:t>
            </a:r>
            <a:r>
              <a:rPr lang="zh-CN" altLang="en-US" sz="2000" b="0" dirty="0" smtClean="0">
                <a:latin typeface="+mn-ea"/>
                <a:ea typeface="+mn-ea"/>
              </a:rPr>
              <a:t>、</a:t>
            </a:r>
            <a:r>
              <a:rPr lang="en-US" altLang="zh-CN" sz="2000" b="0" dirty="0" err="1" smtClean="0">
                <a:latin typeface="+mn-ea"/>
                <a:ea typeface="+mn-ea"/>
              </a:rPr>
              <a:t>诚实信用</a:t>
            </a:r>
            <a:r>
              <a:rPr lang="en-US" altLang="zh-CN" sz="2000" b="0" dirty="0" smtClean="0">
                <a:latin typeface="+mn-ea"/>
                <a:ea typeface="+mn-ea"/>
              </a:rPr>
              <a:t>。</a:t>
            </a:r>
            <a:endParaRPr lang="en-US" altLang="zh-CN" sz="2000" b="0" dirty="0">
              <a:latin typeface="+mn-ea"/>
              <a:ea typeface="+mn-ea"/>
              <a:sym typeface="Arial" charset="0"/>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3360603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3" y="1154248"/>
            <a:ext cx="853902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五、操作实务</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30</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719310" y="1703523"/>
            <a:ext cx="8194129" cy="3813709"/>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endParaRPr lang="en-US" altLang="zh-CN" sz="2000" b="0" dirty="0" smtClean="0">
              <a:latin typeface="+mn-ea"/>
              <a:ea typeface="+mn-ea"/>
            </a:endParaRPr>
          </a:p>
          <a:p>
            <a:endParaRPr lang="en-US" altLang="zh-CN" sz="2000" b="0" dirty="0" smtClean="0">
              <a:latin typeface="+mn-ea"/>
              <a:ea typeface="+mn-ea"/>
            </a:endParaRPr>
          </a:p>
          <a:p>
            <a:r>
              <a:rPr lang="en-US" altLang="zh-CN" sz="2000" b="0" dirty="0" smtClean="0">
                <a:latin typeface="+mn-ea"/>
                <a:ea typeface="+mn-ea"/>
              </a:rPr>
              <a:t>17</a:t>
            </a:r>
            <a:r>
              <a:rPr lang="zh-CN" altLang="en-US" sz="2000" b="0" dirty="0" smtClean="0">
                <a:latin typeface="+mn-ea"/>
                <a:ea typeface="+mn-ea"/>
              </a:rPr>
              <a:t>、签订合同</a:t>
            </a:r>
            <a:endParaRPr lang="en-US" altLang="zh-CN" sz="2000" b="0" dirty="0" smtClean="0">
              <a:latin typeface="+mn-ea"/>
              <a:ea typeface="+mn-ea"/>
            </a:endParaRPr>
          </a:p>
          <a:p>
            <a:r>
              <a:rPr lang="en-US" altLang="zh-CN" sz="2000" b="0" dirty="0" smtClean="0">
                <a:latin typeface="+mn-ea"/>
                <a:ea typeface="+mn-ea"/>
              </a:rPr>
              <a:t>1</a:t>
            </a:r>
            <a:r>
              <a:rPr lang="zh-CN" altLang="en-US" sz="2000" b="0" dirty="0" smtClean="0">
                <a:latin typeface="+mn-ea"/>
                <a:ea typeface="+mn-ea"/>
              </a:rPr>
              <a:t>）在</a:t>
            </a:r>
            <a:r>
              <a:rPr lang="zh-CN" altLang="en-US" sz="2000" b="0" dirty="0">
                <a:latin typeface="+mn-ea"/>
                <a:ea typeface="+mn-ea"/>
              </a:rPr>
              <a:t>成交通知书发出之后，采购代理机构可根据委托代理合同的约定，协助采购人及时与成交供应商签订合同。采购代理机构在合同签订阶段一般负责完成下列工作：</a:t>
            </a:r>
          </a:p>
          <a:p>
            <a:r>
              <a:rPr lang="zh-CN" altLang="en-US" sz="2000" b="0" dirty="0">
                <a:latin typeface="+mn-ea"/>
                <a:ea typeface="+mn-ea"/>
              </a:rPr>
              <a:t>(1)根据采购文件和成交供应商的响应文件，准备合同文件草稿，合同的标的范围、内容、价款、质量、履行期限等实质性内容应与采购文件、成交供应商的响应文件以及成交通知书一致；</a:t>
            </a:r>
          </a:p>
          <a:p>
            <a:r>
              <a:rPr lang="zh-CN" altLang="en-US" sz="2000" b="0" dirty="0">
                <a:latin typeface="+mn-ea"/>
                <a:ea typeface="+mn-ea"/>
              </a:rPr>
              <a:t>(2)采购文件要求成交供应商提交履约保证金的，应协助采购人核实成交供应商是否按照规定的形式、金额、时间等要求提交了履约保证金；</a:t>
            </a:r>
          </a:p>
          <a:p>
            <a:r>
              <a:rPr lang="zh-CN" altLang="en-US" sz="2000" b="0" dirty="0">
                <a:latin typeface="+mn-ea"/>
                <a:ea typeface="+mn-ea"/>
              </a:rPr>
              <a:t>(3)协助采购人对合同文件的构成及内容、盖章签署等情况进行校核。</a:t>
            </a:r>
            <a:endParaRPr lang="en-US" altLang="zh-CN" sz="2000" b="0" dirty="0">
              <a:latin typeface="+mn-ea"/>
              <a:ea typeface="+mn-ea"/>
            </a:endParaRPr>
          </a:p>
          <a:p>
            <a:endParaRPr lang="zh-CN" altLang="en-US" sz="2000" b="0" dirty="0">
              <a:latin typeface="+mn-ea"/>
              <a:ea typeface="+mn-ea"/>
            </a:endParaRPr>
          </a:p>
          <a:p>
            <a:r>
              <a:rPr lang="zh-CN" altLang="en-US" sz="2000" b="0" dirty="0">
                <a:latin typeface="+mn-ea"/>
                <a:ea typeface="+mn-ea"/>
              </a:rPr>
              <a:t>    </a:t>
            </a:r>
            <a:endParaRPr lang="en-US" altLang="zh-CN" sz="2000" b="0" dirty="0" smtClean="0">
              <a:latin typeface="+mn-ea"/>
              <a:ea typeface="+mn-ea"/>
            </a:endParaRPr>
          </a:p>
          <a:p>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33242801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3" y="1154248"/>
            <a:ext cx="853902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五、操作实务</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31</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776535" y="1703523"/>
            <a:ext cx="8136903" cy="3813709"/>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endParaRPr lang="en-US" altLang="zh-CN" sz="2000" b="0" dirty="0" smtClean="0">
              <a:latin typeface="+mn-ea"/>
              <a:ea typeface="+mn-ea"/>
            </a:endParaRPr>
          </a:p>
          <a:p>
            <a:endParaRPr lang="en-US" altLang="zh-CN" sz="2000" b="0" dirty="0" smtClean="0">
              <a:latin typeface="+mn-ea"/>
              <a:ea typeface="+mn-ea"/>
            </a:endParaRPr>
          </a:p>
          <a:p>
            <a:r>
              <a:rPr lang="en-US" altLang="zh-CN" sz="2000" b="0" dirty="0" smtClean="0">
                <a:latin typeface="+mn-ea"/>
                <a:ea typeface="+mn-ea"/>
              </a:rPr>
              <a:t>18</a:t>
            </a:r>
            <a:r>
              <a:rPr lang="zh-CN" altLang="en-US" sz="2000" b="0" dirty="0" smtClean="0">
                <a:latin typeface="+mn-ea"/>
                <a:ea typeface="+mn-ea"/>
              </a:rPr>
              <a:t>、退还响应保证金</a:t>
            </a:r>
            <a:endParaRPr lang="en-US" altLang="zh-CN" sz="2000" b="0" dirty="0" smtClean="0">
              <a:latin typeface="+mn-ea"/>
              <a:ea typeface="+mn-ea"/>
            </a:endParaRPr>
          </a:p>
          <a:p>
            <a:r>
              <a:rPr lang="en-US" altLang="zh-CN" sz="2000" b="0" dirty="0">
                <a:latin typeface="+mn-ea"/>
                <a:ea typeface="+mn-ea"/>
              </a:rPr>
              <a:t>1</a:t>
            </a:r>
            <a:r>
              <a:rPr lang="zh-CN" altLang="en-US" sz="2000" b="0" dirty="0">
                <a:latin typeface="+mn-ea"/>
                <a:ea typeface="+mn-ea"/>
              </a:rPr>
              <a:t>）采购人委托采购代理机构收取响应保证金的，采购代理机构应按照采购文件的规定，在发出成交通知书后，向候选成交供应商名单外的其他供应商全额退还响应保证金，在约定的合同签订后的合理时间内向成交供应商和其他候选成交供应商全额退还响应保证金，并做好记录。以保函形式递交响应保证金的，如果供应商要求退还保函，采购代理机构应按照前述原则进行退还。</a:t>
            </a:r>
            <a:endParaRPr lang="en-US" altLang="zh-CN" sz="2000" b="0" dirty="0">
              <a:latin typeface="+mn-ea"/>
              <a:ea typeface="+mn-ea"/>
            </a:endParaRPr>
          </a:p>
          <a:p>
            <a:endParaRPr lang="zh-CN" altLang="en-US" sz="2000" b="0" dirty="0">
              <a:latin typeface="+mn-ea"/>
              <a:ea typeface="+mn-ea"/>
            </a:endParaRPr>
          </a:p>
          <a:p>
            <a:r>
              <a:rPr lang="zh-CN" altLang="en-US" sz="2000" b="0" dirty="0">
                <a:latin typeface="+mn-ea"/>
                <a:ea typeface="+mn-ea"/>
              </a:rPr>
              <a:t>    </a:t>
            </a:r>
            <a:endParaRPr lang="en-US" altLang="zh-CN" sz="2000" b="0" dirty="0" smtClean="0">
              <a:latin typeface="+mn-ea"/>
              <a:ea typeface="+mn-ea"/>
            </a:endParaRPr>
          </a:p>
          <a:p>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36420311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3" y="1154248"/>
            <a:ext cx="853902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五、操作实务</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32</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776535" y="1703523"/>
            <a:ext cx="8136903" cy="3813709"/>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endParaRPr lang="en-US" altLang="zh-CN" sz="2000" b="0" dirty="0" smtClean="0">
              <a:latin typeface="+mn-ea"/>
              <a:ea typeface="+mn-ea"/>
            </a:endParaRPr>
          </a:p>
          <a:p>
            <a:endParaRPr lang="en-US" altLang="zh-CN" sz="2000" b="0" dirty="0" smtClean="0">
              <a:latin typeface="+mn-ea"/>
              <a:ea typeface="+mn-ea"/>
            </a:endParaRPr>
          </a:p>
          <a:p>
            <a:r>
              <a:rPr lang="en-US" altLang="zh-CN" sz="2000" b="0" dirty="0" smtClean="0">
                <a:latin typeface="+mn-ea"/>
                <a:ea typeface="+mn-ea"/>
              </a:rPr>
              <a:t>19</a:t>
            </a:r>
            <a:r>
              <a:rPr lang="zh-CN" altLang="en-US" sz="2000" b="0" dirty="0" smtClean="0">
                <a:latin typeface="+mn-ea"/>
                <a:ea typeface="+mn-ea"/>
              </a:rPr>
              <a:t>、响应保证金不予退还的规定：</a:t>
            </a:r>
            <a:endParaRPr lang="en-US" altLang="zh-CN" sz="2000" b="0" dirty="0" smtClean="0">
              <a:latin typeface="+mn-ea"/>
              <a:ea typeface="+mn-ea"/>
            </a:endParaRPr>
          </a:p>
          <a:p>
            <a:r>
              <a:rPr lang="en-US" altLang="zh-CN" sz="2000" b="0" dirty="0" smtClean="0">
                <a:latin typeface="+mn-ea"/>
                <a:ea typeface="+mn-ea"/>
              </a:rPr>
              <a:t>1</a:t>
            </a:r>
            <a:r>
              <a:rPr lang="zh-CN" altLang="en-US" sz="2000" b="0" dirty="0" smtClean="0">
                <a:latin typeface="+mn-ea"/>
                <a:ea typeface="+mn-ea"/>
              </a:rPr>
              <a:t>）供应</a:t>
            </a:r>
            <a:r>
              <a:rPr lang="zh-CN" altLang="en-US" sz="2000" b="0" dirty="0">
                <a:latin typeface="+mn-ea"/>
                <a:ea typeface="+mn-ea"/>
              </a:rPr>
              <a:t>商在响应文件有效期内撤销响应文件；</a:t>
            </a:r>
          </a:p>
          <a:p>
            <a:r>
              <a:rPr lang="en-US" altLang="zh-CN" sz="2000" b="0" dirty="0" smtClean="0">
                <a:latin typeface="+mn-ea"/>
                <a:ea typeface="+mn-ea"/>
              </a:rPr>
              <a:t>2</a:t>
            </a:r>
            <a:r>
              <a:rPr lang="zh-CN" altLang="en-US" sz="2000" b="0" dirty="0" smtClean="0">
                <a:latin typeface="+mn-ea"/>
                <a:ea typeface="+mn-ea"/>
              </a:rPr>
              <a:t>）供应</a:t>
            </a:r>
            <a:r>
              <a:rPr lang="zh-CN" altLang="en-US" sz="2000" b="0" dirty="0">
                <a:latin typeface="+mn-ea"/>
                <a:ea typeface="+mn-ea"/>
              </a:rPr>
              <a:t>商在采购活动中发生违法失信行为，导致采购失败或采购人损失的；</a:t>
            </a:r>
          </a:p>
          <a:p>
            <a:r>
              <a:rPr lang="en-US" altLang="zh-CN" sz="2000" b="0" dirty="0" smtClean="0">
                <a:latin typeface="+mn-ea"/>
                <a:ea typeface="+mn-ea"/>
              </a:rPr>
              <a:t>3</a:t>
            </a:r>
            <a:r>
              <a:rPr lang="zh-CN" altLang="en-US" sz="2000" b="0" dirty="0" smtClean="0">
                <a:latin typeface="+mn-ea"/>
                <a:ea typeface="+mn-ea"/>
              </a:rPr>
              <a:t>）成交</a:t>
            </a:r>
            <a:r>
              <a:rPr lang="zh-CN" altLang="en-US" sz="2000" b="0" dirty="0">
                <a:latin typeface="+mn-ea"/>
                <a:ea typeface="+mn-ea"/>
              </a:rPr>
              <a:t>供应商拒绝与采购人订立合同或提出不合理要求；</a:t>
            </a:r>
          </a:p>
          <a:p>
            <a:r>
              <a:rPr lang="en-US" altLang="zh-CN" sz="2000" b="0" dirty="0" smtClean="0">
                <a:latin typeface="+mn-ea"/>
                <a:ea typeface="+mn-ea"/>
              </a:rPr>
              <a:t>4</a:t>
            </a:r>
            <a:r>
              <a:rPr lang="zh-CN" altLang="en-US" sz="2000" b="0" dirty="0" smtClean="0">
                <a:latin typeface="+mn-ea"/>
                <a:ea typeface="+mn-ea"/>
              </a:rPr>
              <a:t>）成交</a:t>
            </a:r>
            <a:r>
              <a:rPr lang="zh-CN" altLang="en-US" sz="2000" b="0" dirty="0">
                <a:latin typeface="+mn-ea"/>
                <a:ea typeface="+mn-ea"/>
              </a:rPr>
              <a:t>供应商不按照采购文件要求提交履约</a:t>
            </a:r>
            <a:r>
              <a:rPr lang="zh-CN" altLang="en-US" sz="2000" b="0" dirty="0" smtClean="0">
                <a:latin typeface="+mn-ea"/>
                <a:ea typeface="+mn-ea"/>
              </a:rPr>
              <a:t>保证金；</a:t>
            </a:r>
            <a:endParaRPr lang="en-US" altLang="zh-CN" sz="2000" b="0" dirty="0">
              <a:latin typeface="+mn-ea"/>
              <a:ea typeface="+mn-ea"/>
            </a:endParaRPr>
          </a:p>
          <a:p>
            <a:r>
              <a:rPr lang="en-US" altLang="zh-CN" sz="2000" b="0" dirty="0" smtClean="0">
                <a:latin typeface="+mn-ea"/>
                <a:ea typeface="+mn-ea"/>
              </a:rPr>
              <a:t>5</a:t>
            </a:r>
            <a:r>
              <a:rPr lang="zh-CN" altLang="en-US" sz="2000" b="0" dirty="0" smtClean="0">
                <a:latin typeface="+mn-ea"/>
                <a:ea typeface="+mn-ea"/>
              </a:rPr>
              <a:t>）以</a:t>
            </a:r>
            <a:r>
              <a:rPr lang="zh-CN" altLang="en-US" sz="2000" b="0" dirty="0">
                <a:latin typeface="+mn-ea"/>
                <a:ea typeface="+mn-ea"/>
              </a:rPr>
              <a:t>保函形式递交响应保证金的，如果出现响应保证金不予退还的情形，采购代理机构应根据采购人要求在保函的有效期内协助其向出具保函的金融机构、担保机构或其他机构进行索赔</a:t>
            </a:r>
            <a:r>
              <a:rPr lang="zh-CN" altLang="en-US" sz="2000" b="0" dirty="0" smtClean="0">
                <a:latin typeface="+mn-ea"/>
                <a:ea typeface="+mn-ea"/>
              </a:rPr>
              <a:t>。</a:t>
            </a:r>
            <a:endParaRPr lang="zh-CN" altLang="en-US" sz="2000" b="0" dirty="0">
              <a:latin typeface="+mn-ea"/>
              <a:ea typeface="+mn-ea"/>
            </a:endParaRPr>
          </a:p>
          <a:p>
            <a:r>
              <a:rPr lang="zh-CN" altLang="en-US" sz="2000" b="0" dirty="0">
                <a:latin typeface="+mn-ea"/>
                <a:ea typeface="+mn-ea"/>
              </a:rPr>
              <a:t>    </a:t>
            </a:r>
            <a:endParaRPr lang="en-US" altLang="zh-CN" sz="2000" b="0" dirty="0" smtClean="0">
              <a:latin typeface="+mn-ea"/>
              <a:ea typeface="+mn-ea"/>
            </a:endParaRPr>
          </a:p>
          <a:p>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21889643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3" y="1154248"/>
            <a:ext cx="853902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五、操作实务</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33</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776535" y="1703523"/>
            <a:ext cx="8136903" cy="3813709"/>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endParaRPr lang="en-US" altLang="zh-CN" sz="2000" b="0" dirty="0" smtClean="0">
              <a:latin typeface="+mn-ea"/>
              <a:ea typeface="+mn-ea"/>
            </a:endParaRPr>
          </a:p>
          <a:p>
            <a:endParaRPr lang="en-US" altLang="zh-CN" sz="2000" b="0" dirty="0" smtClean="0">
              <a:latin typeface="+mn-ea"/>
              <a:ea typeface="+mn-ea"/>
            </a:endParaRPr>
          </a:p>
          <a:p>
            <a:r>
              <a:rPr lang="en-US" altLang="zh-CN" sz="2000" b="0" dirty="0" smtClean="0">
                <a:latin typeface="+mn-ea"/>
                <a:ea typeface="+mn-ea"/>
              </a:rPr>
              <a:t>20</a:t>
            </a:r>
            <a:r>
              <a:rPr lang="zh-CN" altLang="en-US" sz="2000" b="0" dirty="0" smtClean="0">
                <a:latin typeface="+mn-ea"/>
                <a:ea typeface="+mn-ea"/>
              </a:rPr>
              <a:t>、编制采购代理服务报告：</a:t>
            </a:r>
            <a:endParaRPr lang="en-US" altLang="zh-CN" sz="2000" b="0" dirty="0" smtClean="0">
              <a:latin typeface="+mn-ea"/>
              <a:ea typeface="+mn-ea"/>
            </a:endParaRPr>
          </a:p>
          <a:p>
            <a:r>
              <a:rPr lang="en-US" altLang="zh-CN" sz="2000" b="0" dirty="0" smtClean="0">
                <a:latin typeface="+mn-ea"/>
                <a:ea typeface="+mn-ea"/>
              </a:rPr>
              <a:t>1</a:t>
            </a:r>
            <a:r>
              <a:rPr lang="zh-CN" altLang="en-US" sz="2000" b="0" dirty="0" smtClean="0">
                <a:latin typeface="+mn-ea"/>
                <a:ea typeface="+mn-ea"/>
              </a:rPr>
              <a:t>、采购</a:t>
            </a:r>
            <a:r>
              <a:rPr lang="zh-CN" altLang="en-US" sz="2000" b="0" dirty="0">
                <a:latin typeface="+mn-ea"/>
                <a:ea typeface="+mn-ea"/>
              </a:rPr>
              <a:t>代理机构在完成采购任务后，应向采购人提交采购代理服务</a:t>
            </a:r>
            <a:r>
              <a:rPr lang="zh-CN" altLang="en-US" sz="2000" b="0" dirty="0" smtClean="0">
                <a:latin typeface="+mn-ea"/>
                <a:ea typeface="+mn-ea"/>
              </a:rPr>
              <a:t>报告；</a:t>
            </a:r>
            <a:endParaRPr lang="zh-CN" altLang="en-US" sz="2000" b="0" dirty="0">
              <a:latin typeface="+mn-ea"/>
              <a:ea typeface="+mn-ea"/>
            </a:endParaRPr>
          </a:p>
          <a:p>
            <a:r>
              <a:rPr lang="en-US" altLang="zh-CN" sz="2000" b="0" dirty="0" smtClean="0">
                <a:latin typeface="+mn-ea"/>
                <a:ea typeface="+mn-ea"/>
              </a:rPr>
              <a:t>2</a:t>
            </a:r>
            <a:r>
              <a:rPr lang="zh-CN" altLang="en-US" sz="2000" b="0" dirty="0" smtClean="0">
                <a:latin typeface="+mn-ea"/>
                <a:ea typeface="+mn-ea"/>
              </a:rPr>
              <a:t>）采购</a:t>
            </a:r>
            <a:r>
              <a:rPr lang="zh-CN" altLang="en-US" sz="2000" b="0" dirty="0">
                <a:latin typeface="+mn-ea"/>
                <a:ea typeface="+mn-ea"/>
              </a:rPr>
              <a:t>代理服务报告一般包括以下内容：</a:t>
            </a:r>
          </a:p>
          <a:p>
            <a:r>
              <a:rPr lang="en-US" altLang="zh-CN" sz="2000" b="0" dirty="0">
                <a:latin typeface="+mn-ea"/>
                <a:ea typeface="+mn-ea"/>
              </a:rPr>
              <a:t>  (1)</a:t>
            </a:r>
            <a:r>
              <a:rPr lang="zh-CN" altLang="en-US" sz="2000" b="0" dirty="0">
                <a:latin typeface="+mn-ea"/>
                <a:ea typeface="+mn-ea"/>
              </a:rPr>
              <a:t>采购项目基本情况；</a:t>
            </a:r>
          </a:p>
          <a:p>
            <a:r>
              <a:rPr lang="en-US" altLang="zh-CN" sz="2000" b="0" dirty="0">
                <a:latin typeface="+mn-ea"/>
                <a:ea typeface="+mn-ea"/>
              </a:rPr>
              <a:t>  (2)</a:t>
            </a:r>
            <a:r>
              <a:rPr lang="zh-CN" altLang="en-US" sz="2000" b="0" dirty="0">
                <a:latin typeface="+mn-ea"/>
                <a:ea typeface="+mn-ea"/>
              </a:rPr>
              <a:t>采购过程简述；</a:t>
            </a:r>
          </a:p>
          <a:p>
            <a:r>
              <a:rPr lang="en-US" altLang="zh-CN" sz="2000" b="0" dirty="0">
                <a:latin typeface="+mn-ea"/>
                <a:ea typeface="+mn-ea"/>
              </a:rPr>
              <a:t>  (3)</a:t>
            </a:r>
            <a:r>
              <a:rPr lang="zh-CN" altLang="en-US" sz="2000" b="0" dirty="0">
                <a:latin typeface="+mn-ea"/>
                <a:ea typeface="+mn-ea"/>
              </a:rPr>
              <a:t>谈判</a:t>
            </a:r>
            <a:r>
              <a:rPr lang="en-US" altLang="zh-CN" sz="2000" b="0" dirty="0">
                <a:latin typeface="+mn-ea"/>
                <a:ea typeface="+mn-ea"/>
              </a:rPr>
              <a:t>/</a:t>
            </a:r>
            <a:r>
              <a:rPr lang="zh-CN" altLang="en-US" sz="2000" b="0" dirty="0">
                <a:latin typeface="+mn-ea"/>
                <a:ea typeface="+mn-ea"/>
              </a:rPr>
              <a:t>评审情况说明；</a:t>
            </a:r>
          </a:p>
          <a:p>
            <a:r>
              <a:rPr lang="en-US" altLang="zh-CN" sz="2000" b="0" dirty="0">
                <a:latin typeface="+mn-ea"/>
                <a:ea typeface="+mn-ea"/>
              </a:rPr>
              <a:t>  (4)</a:t>
            </a:r>
            <a:r>
              <a:rPr lang="zh-CN" altLang="en-US" sz="2000" b="0" dirty="0">
                <a:latin typeface="+mn-ea"/>
                <a:ea typeface="+mn-ea"/>
              </a:rPr>
              <a:t>谈判</a:t>
            </a:r>
            <a:r>
              <a:rPr lang="en-US" altLang="zh-CN" sz="2000" b="0" dirty="0">
                <a:latin typeface="+mn-ea"/>
                <a:ea typeface="+mn-ea"/>
              </a:rPr>
              <a:t>/</a:t>
            </a:r>
            <a:r>
              <a:rPr lang="zh-CN" altLang="en-US" sz="2000" b="0" dirty="0">
                <a:latin typeface="+mn-ea"/>
                <a:ea typeface="+mn-ea"/>
              </a:rPr>
              <a:t>评审结果；</a:t>
            </a:r>
          </a:p>
          <a:p>
            <a:r>
              <a:rPr lang="en-US" altLang="zh-CN" sz="2000" b="0" dirty="0">
                <a:latin typeface="+mn-ea"/>
                <a:ea typeface="+mn-ea"/>
              </a:rPr>
              <a:t>  (5)</a:t>
            </a:r>
            <a:r>
              <a:rPr lang="zh-CN" altLang="en-US" sz="2000" b="0" dirty="0">
                <a:latin typeface="+mn-ea"/>
                <a:ea typeface="+mn-ea"/>
              </a:rPr>
              <a:t>其他需要说明的事项；</a:t>
            </a:r>
          </a:p>
          <a:p>
            <a:r>
              <a:rPr lang="en-US" altLang="zh-CN" sz="2000" b="0" dirty="0">
                <a:latin typeface="+mn-ea"/>
                <a:ea typeface="+mn-ea"/>
              </a:rPr>
              <a:t>  (6)</a:t>
            </a:r>
            <a:r>
              <a:rPr lang="zh-CN" altLang="en-US" sz="2000" b="0" dirty="0">
                <a:latin typeface="+mn-ea"/>
                <a:ea typeface="+mn-ea"/>
              </a:rPr>
              <a:t>评审报告等附件。</a:t>
            </a:r>
            <a:endParaRPr lang="en-US" altLang="zh-CN" sz="2000" b="0" dirty="0">
              <a:latin typeface="+mn-ea"/>
              <a:ea typeface="+mn-ea"/>
            </a:endParaRPr>
          </a:p>
          <a:p>
            <a:endParaRPr lang="en-US" altLang="zh-CN" sz="2000" b="0" dirty="0">
              <a:latin typeface="+mn-ea"/>
              <a:ea typeface="+mn-ea"/>
            </a:endParaRPr>
          </a:p>
          <a:p>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14569103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472169" y="1154248"/>
            <a:ext cx="8915400"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六、注意事项</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34</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472169" y="1707428"/>
            <a:ext cx="8706172" cy="3809804"/>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pPr indent="395288" algn="just">
              <a:spcBef>
                <a:spcPts val="900"/>
              </a:spcBef>
              <a:buClr>
                <a:srgbClr val="FF0000"/>
              </a:buClr>
            </a:pPr>
            <a:r>
              <a:rPr lang="en-US" altLang="zh-CN" sz="2000" b="0" dirty="0">
                <a:latin typeface="+mn-ea"/>
                <a:ea typeface="+mn-ea"/>
              </a:rPr>
              <a:t>1</a:t>
            </a:r>
            <a:r>
              <a:rPr lang="zh-CN" altLang="en-US" sz="2000" b="0" dirty="0">
                <a:latin typeface="+mn-ea"/>
                <a:ea typeface="+mn-ea"/>
              </a:rPr>
              <a:t>、编制采购文件的注意事项：</a:t>
            </a:r>
            <a:endParaRPr lang="en-US" altLang="zh-CN" sz="2000" b="0" dirty="0">
              <a:latin typeface="+mn-ea"/>
              <a:ea typeface="+mn-ea"/>
            </a:endParaRPr>
          </a:p>
          <a:p>
            <a:pPr indent="395288" algn="just">
              <a:spcBef>
                <a:spcPts val="900"/>
              </a:spcBef>
              <a:buClr>
                <a:srgbClr val="FF0000"/>
              </a:buClr>
            </a:pPr>
            <a:r>
              <a:rPr lang="en-US" altLang="zh-CN" sz="2000" b="0" dirty="0">
                <a:latin typeface="+mn-ea"/>
                <a:ea typeface="+mn-ea"/>
              </a:rPr>
              <a:t>1</a:t>
            </a:r>
            <a:r>
              <a:rPr lang="zh-CN" altLang="en-US" sz="2000" b="0" dirty="0">
                <a:latin typeface="+mn-ea"/>
                <a:ea typeface="+mn-ea"/>
              </a:rPr>
              <a:t>）</a:t>
            </a:r>
            <a:r>
              <a:rPr lang="en-US" altLang="zh-CN" sz="2000" b="0" dirty="0">
                <a:latin typeface="+mn-ea"/>
                <a:ea typeface="+mn-ea"/>
              </a:rPr>
              <a:t>应符合采购项目具体特点以及采购实际需求，不得通过设置与采购项目具体特点和实际需要不相适应的资格条件、技术要求等，歧视或排斥潜在供应商；</a:t>
            </a:r>
          </a:p>
          <a:p>
            <a:pPr indent="395288" algn="just">
              <a:spcBef>
                <a:spcPts val="900"/>
              </a:spcBef>
              <a:buClr>
                <a:srgbClr val="FF0000"/>
              </a:buClr>
            </a:pPr>
            <a:r>
              <a:rPr lang="en-US" altLang="zh-CN" sz="2000" b="0" dirty="0">
                <a:latin typeface="+mn-ea"/>
                <a:ea typeface="+mn-ea"/>
              </a:rPr>
              <a:t>2</a:t>
            </a:r>
            <a:r>
              <a:rPr lang="zh-CN" altLang="en-US" sz="2000" b="0" dirty="0">
                <a:latin typeface="+mn-ea"/>
                <a:ea typeface="+mn-ea"/>
              </a:rPr>
              <a:t>）</a:t>
            </a:r>
            <a:r>
              <a:rPr lang="en-US" altLang="zh-CN" sz="2000" b="0" dirty="0" err="1">
                <a:latin typeface="+mn-ea"/>
                <a:ea typeface="+mn-ea"/>
              </a:rPr>
              <a:t>内容应完整、严谨、规范，避免文件前后不一致、条款存在歧义或重大漏洞等现象</a:t>
            </a:r>
            <a:r>
              <a:rPr lang="en-US" altLang="zh-CN" sz="2000" b="0" dirty="0">
                <a:latin typeface="+mn-ea"/>
                <a:ea typeface="+mn-ea"/>
              </a:rPr>
              <a:t>；</a:t>
            </a:r>
          </a:p>
          <a:p>
            <a:pPr indent="395288" algn="just">
              <a:spcBef>
                <a:spcPts val="900"/>
              </a:spcBef>
              <a:buClr>
                <a:srgbClr val="FF0000"/>
              </a:buClr>
            </a:pPr>
            <a:r>
              <a:rPr lang="en-US" altLang="zh-CN" sz="2000" b="0" dirty="0">
                <a:latin typeface="+mn-ea"/>
                <a:ea typeface="+mn-ea"/>
              </a:rPr>
              <a:t>3</a:t>
            </a:r>
            <a:r>
              <a:rPr lang="zh-CN" altLang="en-US" sz="2000" b="0" dirty="0">
                <a:latin typeface="+mn-ea"/>
                <a:ea typeface="+mn-ea"/>
              </a:rPr>
              <a:t>）</a:t>
            </a:r>
            <a:r>
              <a:rPr lang="en-US" altLang="zh-CN" sz="2000" b="0" dirty="0">
                <a:latin typeface="+mn-ea"/>
                <a:ea typeface="+mn-ea"/>
              </a:rPr>
              <a:t>代理机构应充分了解和动态掌握采购项目的市场竞争情况，针对项目实际特点，在保证公平竞争及择优匹配交易对象的基础上，拟订供应商需要满足的资格条件和评审办法。</a:t>
            </a: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12518056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472169" y="1154248"/>
            <a:ext cx="8915400"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六、注意事项</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35</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472169" y="1707428"/>
            <a:ext cx="8706172" cy="2945708"/>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pPr indent="395288" algn="just">
              <a:spcBef>
                <a:spcPts val="900"/>
              </a:spcBef>
              <a:buClr>
                <a:srgbClr val="FF0000"/>
              </a:buClr>
            </a:pPr>
            <a:r>
              <a:rPr lang="en-US" altLang="zh-CN" sz="2000" b="0" dirty="0">
                <a:latin typeface="+mn-ea"/>
                <a:ea typeface="+mn-ea"/>
              </a:rPr>
              <a:t>2</a:t>
            </a:r>
            <a:r>
              <a:rPr lang="zh-CN" altLang="en-US" sz="2000" b="0" dirty="0">
                <a:latin typeface="+mn-ea"/>
                <a:ea typeface="+mn-ea"/>
              </a:rPr>
              <a:t>、专家抽取的注意事项：</a:t>
            </a:r>
            <a:endParaRPr lang="en-US" altLang="zh-CN" sz="2000" b="0" dirty="0">
              <a:latin typeface="+mn-ea"/>
              <a:ea typeface="+mn-ea"/>
            </a:endParaRPr>
          </a:p>
          <a:p>
            <a:pPr indent="395288" algn="just">
              <a:spcBef>
                <a:spcPts val="900"/>
              </a:spcBef>
              <a:buClr>
                <a:srgbClr val="FF0000"/>
              </a:buClr>
            </a:pPr>
            <a:r>
              <a:rPr lang="en-US" altLang="zh-CN" sz="2000" b="0" dirty="0">
                <a:latin typeface="+mn-ea"/>
                <a:ea typeface="+mn-ea"/>
              </a:rPr>
              <a:t>1</a:t>
            </a:r>
            <a:r>
              <a:rPr lang="zh-CN" altLang="en-US" sz="2000" b="0" dirty="0">
                <a:latin typeface="+mn-ea"/>
                <a:ea typeface="+mn-ea"/>
              </a:rPr>
              <a:t>）根据采购项目技术和规模情况，编制专家选聘方案，并将专家选聘方案提交采购人确认；</a:t>
            </a:r>
            <a:endParaRPr lang="en-US" altLang="zh-CN" sz="2000" b="0" dirty="0">
              <a:latin typeface="+mn-ea"/>
              <a:ea typeface="+mn-ea"/>
            </a:endParaRPr>
          </a:p>
          <a:p>
            <a:r>
              <a:rPr lang="zh-CN" altLang="en-US" sz="2000" b="0" dirty="0">
                <a:latin typeface="+mn-ea"/>
                <a:ea typeface="+mn-ea"/>
              </a:rPr>
              <a:t>按照专家选聘方案，直接聘任专家或在相关专家库中随机抽取，并通知专家。</a:t>
            </a:r>
            <a:endParaRPr lang="en-US" altLang="zh-CN" sz="2000" b="0" dirty="0">
              <a:latin typeface="+mn-ea"/>
              <a:ea typeface="+mn-ea"/>
            </a:endParaRPr>
          </a:p>
          <a:p>
            <a:r>
              <a:rPr lang="en-US" altLang="zh-CN" sz="2000" b="0" dirty="0" smtClean="0">
                <a:latin typeface="+mn-ea"/>
                <a:ea typeface="+mn-ea"/>
              </a:rPr>
              <a:t>2</a:t>
            </a:r>
            <a:r>
              <a:rPr lang="zh-CN" altLang="en-US" sz="2000" b="0" dirty="0" smtClean="0">
                <a:latin typeface="+mn-ea"/>
                <a:ea typeface="+mn-ea"/>
              </a:rPr>
              <a:t>）采购</a:t>
            </a:r>
            <a:r>
              <a:rPr lang="zh-CN" altLang="en-US" sz="2000" b="0" dirty="0">
                <a:latin typeface="+mn-ea"/>
                <a:ea typeface="+mn-ea"/>
              </a:rPr>
              <a:t>代理机构应核对其基本身份信息，存在专家缺席、身份不符或应回避情形的，采购代理机构应及时通知采购人并提出应对解决方案。</a:t>
            </a:r>
            <a:endParaRPr lang="en-US" altLang="zh-CN" sz="2000" b="0" dirty="0">
              <a:latin typeface="+mn-ea"/>
              <a:ea typeface="+mn-ea"/>
            </a:endParaRPr>
          </a:p>
          <a:p>
            <a:r>
              <a:rPr lang="en-US" altLang="zh-CN" sz="2000" b="0" dirty="0" smtClean="0">
                <a:latin typeface="+mn-ea"/>
                <a:ea typeface="+mn-ea"/>
              </a:rPr>
              <a:t>3</a:t>
            </a:r>
            <a:r>
              <a:rPr lang="zh-CN" altLang="en-US" sz="2000" b="0" dirty="0" smtClean="0">
                <a:latin typeface="+mn-ea"/>
                <a:ea typeface="+mn-ea"/>
              </a:rPr>
              <a:t>）在</a:t>
            </a:r>
            <a:r>
              <a:rPr lang="zh-CN" altLang="en-US" sz="2000" b="0" dirty="0">
                <a:latin typeface="+mn-ea"/>
                <a:ea typeface="+mn-ea"/>
              </a:rPr>
              <a:t>确定成交结果前，采购代理机构对评审小组名单应予以保密</a:t>
            </a:r>
            <a:r>
              <a:rPr lang="zh-CN" altLang="en-US" sz="2000" b="0" dirty="0" smtClean="0">
                <a:latin typeface="+mn-ea"/>
                <a:ea typeface="+mn-ea"/>
              </a:rPr>
              <a:t>。</a:t>
            </a:r>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5247287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472169" y="1154248"/>
            <a:ext cx="8915400"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六、注意事项</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36</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472167" y="1707428"/>
            <a:ext cx="8369263" cy="3161732"/>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pPr indent="395288" algn="just">
              <a:spcBef>
                <a:spcPts val="900"/>
              </a:spcBef>
              <a:buClr>
                <a:srgbClr val="FF0000"/>
              </a:buClr>
            </a:pPr>
            <a:endParaRPr lang="en-US" altLang="zh-CN" sz="2000" b="0" dirty="0" smtClean="0">
              <a:latin typeface="+mn-ea"/>
              <a:ea typeface="+mn-ea"/>
            </a:endParaRPr>
          </a:p>
          <a:p>
            <a:pPr indent="395288" algn="just">
              <a:spcBef>
                <a:spcPts val="900"/>
              </a:spcBef>
              <a:buClr>
                <a:srgbClr val="FF0000"/>
              </a:buClr>
            </a:pPr>
            <a:endParaRPr lang="en-US" altLang="zh-CN" sz="2000" b="0" dirty="0" smtClean="0">
              <a:latin typeface="+mn-ea"/>
              <a:ea typeface="+mn-ea"/>
            </a:endParaRPr>
          </a:p>
          <a:p>
            <a:pPr indent="395288" algn="just">
              <a:spcBef>
                <a:spcPts val="900"/>
              </a:spcBef>
              <a:buClr>
                <a:srgbClr val="FF0000"/>
              </a:buClr>
            </a:pPr>
            <a:r>
              <a:rPr lang="en-US" altLang="zh-CN" sz="2000" b="0" dirty="0" smtClean="0">
                <a:latin typeface="+mn-ea"/>
                <a:ea typeface="+mn-ea"/>
              </a:rPr>
              <a:t>3</a:t>
            </a:r>
            <a:r>
              <a:rPr lang="zh-CN" altLang="en-US" sz="2000" b="0" dirty="0" smtClean="0">
                <a:latin typeface="+mn-ea"/>
                <a:ea typeface="+mn-ea"/>
              </a:rPr>
              <a:t>、谈判采购的</a:t>
            </a:r>
            <a:r>
              <a:rPr lang="zh-CN" altLang="en-US" sz="2000" b="0" dirty="0">
                <a:latin typeface="+mn-ea"/>
                <a:ea typeface="+mn-ea"/>
              </a:rPr>
              <a:t>注意事项：</a:t>
            </a:r>
            <a:endParaRPr lang="en-US" altLang="zh-CN" sz="2000" b="0" dirty="0">
              <a:latin typeface="+mn-ea"/>
              <a:ea typeface="+mn-ea"/>
            </a:endParaRPr>
          </a:p>
          <a:p>
            <a:r>
              <a:rPr lang="en-US" altLang="zh-CN" sz="2000" b="0" dirty="0">
                <a:latin typeface="+mn-ea"/>
                <a:ea typeface="+mn-ea"/>
              </a:rPr>
              <a:t>1</a:t>
            </a:r>
            <a:r>
              <a:rPr lang="zh-CN" altLang="en-US" sz="2000" b="0" dirty="0" smtClean="0">
                <a:latin typeface="+mn-ea"/>
                <a:ea typeface="+mn-ea"/>
              </a:rPr>
              <a:t>）</a:t>
            </a:r>
            <a:r>
              <a:rPr lang="zh-CN" altLang="en-US" sz="2000" b="0" dirty="0">
                <a:latin typeface="+mn-ea"/>
                <a:ea typeface="+mn-ea"/>
              </a:rPr>
              <a:t>依据采购项目规模和技术复杂程度等因素合理确定谈判时间，以使谈判小组有充分的时间与递交响应文件的供应商进行谈判并按照采购文件中规定的评审标准和方法对响应文件进行评审和比较</a:t>
            </a:r>
            <a:r>
              <a:rPr lang="zh-CN" altLang="en-US" sz="2000" b="0" dirty="0" smtClean="0">
                <a:latin typeface="+mn-ea"/>
                <a:ea typeface="+mn-ea"/>
              </a:rPr>
              <a:t>。</a:t>
            </a:r>
            <a:endParaRPr lang="en-US" altLang="zh-CN" sz="2000" b="0" dirty="0" smtClean="0">
              <a:latin typeface="+mn-ea"/>
              <a:ea typeface="+mn-ea"/>
            </a:endParaRPr>
          </a:p>
          <a:p>
            <a:r>
              <a:rPr lang="en-US" altLang="zh-CN" sz="2000" b="0" dirty="0" smtClean="0">
                <a:latin typeface="+mn-ea"/>
                <a:ea typeface="+mn-ea"/>
              </a:rPr>
              <a:t>2</a:t>
            </a:r>
            <a:r>
              <a:rPr lang="zh-CN" altLang="en-US" sz="2000" b="0" dirty="0" smtClean="0">
                <a:latin typeface="+mn-ea"/>
                <a:ea typeface="+mn-ea"/>
              </a:rPr>
              <a:t>）</a:t>
            </a:r>
            <a:r>
              <a:rPr lang="zh-CN" altLang="en-US" sz="2000" b="0" dirty="0">
                <a:latin typeface="+mn-ea"/>
                <a:ea typeface="+mn-ea"/>
              </a:rPr>
              <a:t>谈判小组应根据采购文件约定的顺序与通过初步评审的供应商进行谈判一般情况下，谈判小组应与所有通过初步评审的供应商进行谈判；通过发布谈判采购公告方式邀请供应商且通过初步评审的供应商过多的，谈判小组也可按照采购文件规定的选择方式和数量，从通过初步评审的供应商中选择部分供应商进行谈判。</a:t>
            </a:r>
          </a:p>
          <a:p>
            <a:endParaRPr lang="zh-CN" altLang="en-US" sz="2000" b="0" dirty="0">
              <a:latin typeface="+mn-ea"/>
              <a:ea typeface="+mn-ea"/>
            </a:endParaRPr>
          </a:p>
          <a:p>
            <a:pPr indent="395288" algn="just">
              <a:spcBef>
                <a:spcPts val="900"/>
              </a:spcBef>
              <a:buClr>
                <a:srgbClr val="FF0000"/>
              </a:buClr>
            </a:pPr>
            <a:r>
              <a:rPr lang="zh-CN" altLang="en-US" sz="2000" b="0" dirty="0" smtClean="0">
                <a:latin typeface="+mn-ea"/>
                <a:ea typeface="+mn-ea"/>
              </a:rPr>
              <a:t> </a:t>
            </a:r>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22494295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472169" y="1154248"/>
            <a:ext cx="8915400"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六、注意事项</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37</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472165" y="1707428"/>
            <a:ext cx="8513282" cy="4385868"/>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pPr indent="395288" algn="just">
              <a:spcBef>
                <a:spcPts val="900"/>
              </a:spcBef>
              <a:buClr>
                <a:srgbClr val="FF0000"/>
              </a:buClr>
            </a:pPr>
            <a:endParaRPr lang="en-US" altLang="zh-CN" sz="2000" b="0" dirty="0" smtClean="0">
              <a:latin typeface="+mn-ea"/>
              <a:ea typeface="+mn-ea"/>
            </a:endParaRPr>
          </a:p>
          <a:p>
            <a:pPr indent="395288" algn="just">
              <a:spcBef>
                <a:spcPts val="900"/>
              </a:spcBef>
              <a:buClr>
                <a:srgbClr val="FF0000"/>
              </a:buClr>
            </a:pPr>
            <a:endParaRPr lang="en-US" altLang="zh-CN" sz="2000" b="0" dirty="0" smtClean="0">
              <a:latin typeface="+mn-ea"/>
              <a:ea typeface="+mn-ea"/>
            </a:endParaRPr>
          </a:p>
          <a:p>
            <a:pPr indent="395288" algn="just">
              <a:spcBef>
                <a:spcPts val="900"/>
              </a:spcBef>
              <a:buClr>
                <a:srgbClr val="FF0000"/>
              </a:buClr>
            </a:pPr>
            <a:r>
              <a:rPr lang="en-US" altLang="zh-CN" sz="2000" b="0" dirty="0" smtClean="0">
                <a:latin typeface="+mn-ea"/>
                <a:ea typeface="+mn-ea"/>
              </a:rPr>
              <a:t>4</a:t>
            </a:r>
            <a:r>
              <a:rPr lang="zh-CN" altLang="en-US" sz="2000" b="0" dirty="0" smtClean="0">
                <a:latin typeface="+mn-ea"/>
                <a:ea typeface="+mn-ea"/>
              </a:rPr>
              <a:t>、竞价采购的</a:t>
            </a:r>
            <a:r>
              <a:rPr lang="zh-CN" altLang="en-US" sz="2000" b="0" dirty="0">
                <a:latin typeface="+mn-ea"/>
                <a:ea typeface="+mn-ea"/>
              </a:rPr>
              <a:t>注意事项：</a:t>
            </a:r>
            <a:endParaRPr lang="en-US" altLang="zh-CN" sz="2000" b="0" dirty="0">
              <a:latin typeface="+mn-ea"/>
              <a:ea typeface="+mn-ea"/>
            </a:endParaRPr>
          </a:p>
          <a:p>
            <a:r>
              <a:rPr lang="en-US" altLang="zh-CN" sz="2000" b="0" dirty="0">
                <a:latin typeface="+mn-ea"/>
                <a:ea typeface="+mn-ea"/>
              </a:rPr>
              <a:t>1</a:t>
            </a:r>
            <a:r>
              <a:rPr lang="zh-CN" altLang="en-US" sz="2000" b="0" dirty="0" smtClean="0">
                <a:latin typeface="+mn-ea"/>
                <a:ea typeface="+mn-ea"/>
              </a:rPr>
              <a:t>）一般</a:t>
            </a:r>
            <a:r>
              <a:rPr lang="zh-CN" altLang="en-US" sz="2000" b="0" dirty="0">
                <a:latin typeface="+mn-ea"/>
                <a:ea typeface="+mn-ea"/>
              </a:rPr>
              <a:t>以价格为唯一竞争因素</a:t>
            </a:r>
            <a:r>
              <a:rPr lang="zh-CN" altLang="en-US" sz="2000" b="0" dirty="0" smtClean="0">
                <a:latin typeface="+mn-ea"/>
                <a:ea typeface="+mn-ea"/>
              </a:rPr>
              <a:t>。</a:t>
            </a:r>
            <a:r>
              <a:rPr lang="zh-CN" altLang="en-US" sz="2000" b="0" dirty="0">
                <a:latin typeface="+mn-ea"/>
                <a:ea typeface="+mn-ea"/>
              </a:rPr>
              <a:t>若竞价内容还包括技术、质量、交货期、标的物寿命、服务等因素，电子竞价平台应对各竞争因素按采购文件规定的计算得分公式计算得分，与价格得分一起按照权重计算汇总得分。电子竞价平台自动按照汇总得分由高至低对供应商排序</a:t>
            </a:r>
            <a:r>
              <a:rPr lang="zh-CN" altLang="en-US" sz="2000" b="0" dirty="0" smtClean="0">
                <a:latin typeface="+mn-ea"/>
                <a:ea typeface="+mn-ea"/>
              </a:rPr>
              <a:t>。</a:t>
            </a:r>
            <a:endParaRPr lang="en-US" altLang="zh-CN" sz="2000" b="0" dirty="0" smtClean="0">
              <a:latin typeface="+mn-ea"/>
              <a:ea typeface="+mn-ea"/>
            </a:endParaRPr>
          </a:p>
          <a:p>
            <a:r>
              <a:rPr lang="en-US" altLang="zh-CN" sz="2000" b="0" dirty="0" smtClean="0">
                <a:latin typeface="+mn-ea"/>
                <a:ea typeface="+mn-ea"/>
              </a:rPr>
              <a:t>2</a:t>
            </a:r>
            <a:r>
              <a:rPr lang="zh-CN" altLang="en-US" sz="2000" b="0" dirty="0" smtClean="0">
                <a:latin typeface="+mn-ea"/>
                <a:ea typeface="+mn-ea"/>
              </a:rPr>
              <a:t>）电子</a:t>
            </a:r>
            <a:r>
              <a:rPr lang="zh-CN" altLang="en-US" sz="2000" b="0" dirty="0">
                <a:latin typeface="+mn-ea"/>
                <a:ea typeface="+mn-ea"/>
              </a:rPr>
              <a:t>竞价平台上应隐藏参加竞价的供应商名称，以免影响公平竞争；</a:t>
            </a:r>
          </a:p>
          <a:p>
            <a:r>
              <a:rPr lang="en-US" altLang="zh-CN" sz="2000" b="0" dirty="0" smtClean="0">
                <a:latin typeface="+mn-ea"/>
                <a:ea typeface="+mn-ea"/>
              </a:rPr>
              <a:t>3</a:t>
            </a:r>
            <a:r>
              <a:rPr lang="zh-CN" altLang="en-US" sz="2000" b="0" dirty="0" smtClean="0">
                <a:latin typeface="+mn-ea"/>
                <a:ea typeface="+mn-ea"/>
              </a:rPr>
              <a:t>）竞价</a:t>
            </a:r>
            <a:r>
              <a:rPr lang="zh-CN" altLang="en-US" sz="2000" b="0" dirty="0">
                <a:latin typeface="+mn-ea"/>
                <a:ea typeface="+mn-ea"/>
              </a:rPr>
              <a:t>采购项目设有最高限价的</a:t>
            </a:r>
            <a:r>
              <a:rPr lang="zh-CN" altLang="en-US" sz="2000" b="0" dirty="0" smtClean="0">
                <a:latin typeface="+mn-ea"/>
                <a:ea typeface="+mn-ea"/>
              </a:rPr>
              <a:t>，应</a:t>
            </a:r>
            <a:r>
              <a:rPr lang="zh-CN" altLang="en-US" sz="2000" b="0" dirty="0">
                <a:latin typeface="+mn-ea"/>
                <a:ea typeface="+mn-ea"/>
              </a:rPr>
              <a:t>在采购文件中予以说明，并在电子竞价平台上以醒目的方式告知供应商。若最低报价高于最高限价的，则本次竞价采购无效；</a:t>
            </a:r>
          </a:p>
          <a:p>
            <a:r>
              <a:rPr lang="en-US" altLang="zh-CN" sz="2000" b="0" dirty="0" smtClean="0">
                <a:latin typeface="+mn-ea"/>
                <a:ea typeface="+mn-ea"/>
              </a:rPr>
              <a:t>4</a:t>
            </a:r>
            <a:r>
              <a:rPr lang="zh-CN" altLang="en-US" sz="2000" b="0" dirty="0" smtClean="0">
                <a:latin typeface="+mn-ea"/>
                <a:ea typeface="+mn-ea"/>
              </a:rPr>
              <a:t>）参加</a:t>
            </a:r>
            <a:r>
              <a:rPr lang="zh-CN" altLang="en-US" sz="2000" b="0" dirty="0">
                <a:latin typeface="+mn-ea"/>
                <a:ea typeface="+mn-ea"/>
              </a:rPr>
              <a:t>网络报价的供应商不足三家的，根据不同的情况，采购人可继续或重新组织竞价采购，或直接参照谈判采购(适用于两家供应商的情形)或直接采购(适用于一家供应商的情形)方式与供应商谈判后确定成交供应商。</a:t>
            </a:r>
            <a:endParaRPr lang="en-US" altLang="zh-CN" sz="2000" b="0" dirty="0">
              <a:latin typeface="+mn-ea"/>
              <a:ea typeface="+mn-ea"/>
            </a:endParaRPr>
          </a:p>
          <a:p>
            <a:endParaRPr lang="zh-CN" altLang="en-US" sz="2000" b="0" dirty="0">
              <a:latin typeface="+mn-ea"/>
              <a:ea typeface="+mn-ea"/>
            </a:endParaRPr>
          </a:p>
          <a:p>
            <a:pPr indent="395288" algn="just">
              <a:spcBef>
                <a:spcPts val="900"/>
              </a:spcBef>
              <a:buClr>
                <a:srgbClr val="FF0000"/>
              </a:buClr>
            </a:pPr>
            <a:r>
              <a:rPr lang="zh-CN" altLang="en-US" sz="2000" b="0" dirty="0" smtClean="0">
                <a:latin typeface="+mn-ea"/>
                <a:ea typeface="+mn-ea"/>
              </a:rPr>
              <a:t> </a:t>
            </a:r>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4945229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472169" y="1154248"/>
            <a:ext cx="8915400"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六、注意事项</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38</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472165" y="1707428"/>
            <a:ext cx="8513282" cy="4457876"/>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pPr indent="395288" algn="just">
              <a:spcBef>
                <a:spcPts val="900"/>
              </a:spcBef>
              <a:buClr>
                <a:srgbClr val="FF0000"/>
              </a:buClr>
            </a:pPr>
            <a:endParaRPr lang="en-US" altLang="zh-CN" sz="2000" b="0" dirty="0" smtClean="0">
              <a:latin typeface="+mn-ea"/>
              <a:ea typeface="+mn-ea"/>
            </a:endParaRPr>
          </a:p>
          <a:p>
            <a:pPr indent="395288" algn="just">
              <a:spcBef>
                <a:spcPts val="900"/>
              </a:spcBef>
              <a:buClr>
                <a:srgbClr val="FF0000"/>
              </a:buClr>
            </a:pPr>
            <a:r>
              <a:rPr lang="en-US" altLang="zh-CN" sz="2000" b="0" dirty="0" smtClean="0">
                <a:latin typeface="+mn-ea"/>
                <a:ea typeface="+mn-ea"/>
              </a:rPr>
              <a:t>5</a:t>
            </a:r>
            <a:r>
              <a:rPr lang="zh-CN" altLang="en-US" sz="2000" b="0" dirty="0" smtClean="0">
                <a:latin typeface="+mn-ea"/>
                <a:ea typeface="+mn-ea"/>
              </a:rPr>
              <a:t>、直接采购的</a:t>
            </a:r>
            <a:r>
              <a:rPr lang="zh-CN" altLang="en-US" sz="2000" b="0" dirty="0">
                <a:latin typeface="+mn-ea"/>
                <a:ea typeface="+mn-ea"/>
              </a:rPr>
              <a:t>注意事项：</a:t>
            </a:r>
            <a:endParaRPr lang="en-US" altLang="zh-CN" sz="2000" b="0" dirty="0">
              <a:latin typeface="+mn-ea"/>
              <a:ea typeface="+mn-ea"/>
            </a:endParaRPr>
          </a:p>
          <a:p>
            <a:r>
              <a:rPr lang="en-US" altLang="zh-CN" sz="2000" b="0" dirty="0">
                <a:latin typeface="+mn-ea"/>
                <a:ea typeface="+mn-ea"/>
              </a:rPr>
              <a:t>1</a:t>
            </a:r>
            <a:r>
              <a:rPr lang="zh-CN" altLang="en-US" sz="2000" b="0" dirty="0">
                <a:latin typeface="+mn-ea"/>
                <a:ea typeface="+mn-ea"/>
              </a:rPr>
              <a:t>）采购代理机构应协助采购人组建谈判小组。采购谈判小组一般由采购人代表和</a:t>
            </a:r>
            <a:r>
              <a:rPr lang="en-US" altLang="zh-CN" sz="2000" b="0" dirty="0">
                <a:latin typeface="+mn-ea"/>
                <a:ea typeface="+mn-ea"/>
              </a:rPr>
              <a:t>(</a:t>
            </a:r>
            <a:r>
              <a:rPr lang="zh-CN" altLang="en-US" sz="2000" b="0" dirty="0">
                <a:latin typeface="+mn-ea"/>
                <a:ea typeface="+mn-ea"/>
              </a:rPr>
              <a:t>或</a:t>
            </a:r>
            <a:r>
              <a:rPr lang="en-US" altLang="zh-CN" sz="2000" b="0" dirty="0">
                <a:latin typeface="+mn-ea"/>
                <a:ea typeface="+mn-ea"/>
              </a:rPr>
              <a:t>)</a:t>
            </a:r>
            <a:r>
              <a:rPr lang="zh-CN" altLang="en-US" sz="2000" b="0" dirty="0">
                <a:latin typeface="+mn-ea"/>
                <a:ea typeface="+mn-ea"/>
              </a:rPr>
              <a:t>采购代理机构的商务和技术人员共三人以上单数组成，也可根据项目情况，聘请外部专家共同组成。</a:t>
            </a:r>
          </a:p>
          <a:p>
            <a:r>
              <a:rPr lang="en-US" altLang="zh-CN" sz="2000" b="0" dirty="0">
                <a:latin typeface="+mn-ea"/>
                <a:ea typeface="+mn-ea"/>
              </a:rPr>
              <a:t>2</a:t>
            </a:r>
            <a:r>
              <a:rPr lang="zh-CN" altLang="en-US" sz="2000" b="0" dirty="0" smtClean="0">
                <a:latin typeface="+mn-ea"/>
                <a:ea typeface="+mn-ea"/>
              </a:rPr>
              <a:t>）综合评价：</a:t>
            </a:r>
            <a:endParaRPr lang="en-US" altLang="zh-CN" sz="2000" b="0" dirty="0" smtClean="0">
              <a:latin typeface="+mn-ea"/>
              <a:ea typeface="+mn-ea"/>
            </a:endParaRPr>
          </a:p>
          <a:p>
            <a:r>
              <a:rPr lang="zh-CN" altLang="en-US" sz="2000" b="0" dirty="0" smtClean="0">
                <a:latin typeface="+mn-ea"/>
                <a:ea typeface="+mn-ea"/>
              </a:rPr>
              <a:t>①采购</a:t>
            </a:r>
            <a:r>
              <a:rPr lang="zh-CN" altLang="en-US" sz="2000" b="0" dirty="0">
                <a:latin typeface="+mn-ea"/>
                <a:ea typeface="+mn-ea"/>
              </a:rPr>
              <a:t>成本分析：对比同类标的合同价格构成、同期市场信息，分析成本构成、原材料价格走势；</a:t>
            </a:r>
          </a:p>
          <a:p>
            <a:r>
              <a:rPr lang="zh-CN" altLang="en-US" sz="2000" b="0" dirty="0" smtClean="0">
                <a:latin typeface="+mn-ea"/>
              </a:rPr>
              <a:t>②</a:t>
            </a:r>
            <a:r>
              <a:rPr lang="zh-CN" altLang="en-US" sz="2000" b="0" dirty="0" smtClean="0">
                <a:latin typeface="+mn-ea"/>
                <a:ea typeface="+mn-ea"/>
              </a:rPr>
              <a:t>供应</a:t>
            </a:r>
            <a:r>
              <a:rPr lang="zh-CN" altLang="en-US" sz="2000" b="0" dirty="0">
                <a:latin typeface="+mn-ea"/>
                <a:ea typeface="+mn-ea"/>
              </a:rPr>
              <a:t>能力分析：分析供求关系、相关专利和专有技术情况</a:t>
            </a:r>
            <a:r>
              <a:rPr lang="en-US" altLang="zh-CN" sz="2000" b="0" dirty="0">
                <a:latin typeface="+mn-ea"/>
                <a:ea typeface="+mn-ea"/>
              </a:rPr>
              <a:t>(</a:t>
            </a:r>
            <a:r>
              <a:rPr lang="zh-CN" altLang="en-US" sz="2000" b="0" dirty="0">
                <a:latin typeface="+mn-ea"/>
                <a:ea typeface="+mn-ea"/>
              </a:rPr>
              <a:t>如有</a:t>
            </a:r>
            <a:r>
              <a:rPr lang="en-US" altLang="zh-CN" sz="2000" b="0" dirty="0">
                <a:latin typeface="+mn-ea"/>
                <a:ea typeface="+mn-ea"/>
              </a:rPr>
              <a:t>)</a:t>
            </a:r>
            <a:r>
              <a:rPr lang="zh-CN" altLang="en-US" sz="2000" b="0" dirty="0">
                <a:latin typeface="+mn-ea"/>
                <a:ea typeface="+mn-ea"/>
              </a:rPr>
              <a:t>、生产</a:t>
            </a:r>
            <a:r>
              <a:rPr lang="en-US" altLang="zh-CN" sz="2000" b="0" dirty="0">
                <a:latin typeface="+mn-ea"/>
                <a:ea typeface="+mn-ea"/>
              </a:rPr>
              <a:t>(</a:t>
            </a:r>
            <a:r>
              <a:rPr lang="zh-CN" altLang="en-US" sz="2000" b="0" dirty="0">
                <a:latin typeface="+mn-ea"/>
                <a:ea typeface="+mn-ea"/>
              </a:rPr>
              <a:t>服务</a:t>
            </a:r>
            <a:r>
              <a:rPr lang="en-US" altLang="zh-CN" sz="2000" b="0" dirty="0">
                <a:latin typeface="+mn-ea"/>
                <a:ea typeface="+mn-ea"/>
              </a:rPr>
              <a:t>)</a:t>
            </a:r>
            <a:r>
              <a:rPr lang="zh-CN" altLang="en-US" sz="2000" b="0" dirty="0">
                <a:latin typeface="+mn-ea"/>
                <a:ea typeface="+mn-ea"/>
              </a:rPr>
              <a:t>能力和经营状况；</a:t>
            </a:r>
          </a:p>
          <a:p>
            <a:r>
              <a:rPr lang="zh-CN" altLang="en-US" sz="2000" b="0" dirty="0" smtClean="0">
                <a:latin typeface="+mn-ea"/>
              </a:rPr>
              <a:t>③</a:t>
            </a:r>
            <a:r>
              <a:rPr lang="zh-CN" altLang="en-US" sz="2000" b="0" dirty="0" smtClean="0">
                <a:latin typeface="+mn-ea"/>
                <a:ea typeface="+mn-ea"/>
              </a:rPr>
              <a:t>风险</a:t>
            </a:r>
            <a:r>
              <a:rPr lang="zh-CN" altLang="en-US" sz="2000" b="0" dirty="0">
                <a:latin typeface="+mn-ea"/>
                <a:ea typeface="+mn-ea"/>
              </a:rPr>
              <a:t>管控分析：全生命周期评价、供应商同类业绩履约情况、分析预测并控制采购风险；</a:t>
            </a:r>
          </a:p>
          <a:p>
            <a:r>
              <a:rPr lang="zh-CN" altLang="en-US" sz="2000" b="0" dirty="0">
                <a:latin typeface="+mn-ea"/>
              </a:rPr>
              <a:t>④</a:t>
            </a:r>
            <a:r>
              <a:rPr lang="zh-CN" altLang="en-US" sz="2000" b="0" dirty="0" smtClean="0">
                <a:latin typeface="+mn-ea"/>
                <a:ea typeface="+mn-ea"/>
              </a:rPr>
              <a:t>采购</a:t>
            </a:r>
            <a:r>
              <a:rPr lang="zh-CN" altLang="en-US" sz="2000" b="0" dirty="0">
                <a:latin typeface="+mn-ea"/>
                <a:ea typeface="+mn-ea"/>
              </a:rPr>
              <a:t>目标分析：拟采购标的对采购实际需求的响应性及是否达到预期的谈判目标。</a:t>
            </a:r>
            <a:endParaRPr lang="en-US" altLang="zh-CN" sz="2000" b="0" dirty="0">
              <a:latin typeface="+mn-ea"/>
              <a:ea typeface="+mn-ea"/>
            </a:endParaRPr>
          </a:p>
          <a:p>
            <a:endParaRPr lang="en-US" altLang="zh-CN" sz="2000" dirty="0"/>
          </a:p>
          <a:p>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28761556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495300" y="918596"/>
            <a:ext cx="8915400"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结束语</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39</a:t>
            </a:fld>
            <a:endParaRPr lang="en-US" altLang="zh-CN" dirty="0"/>
          </a:p>
        </p:txBody>
      </p:sp>
      <p:sp>
        <p:nvSpPr>
          <p:cNvPr id="1049713" name="TextBox 2"/>
          <p:cNvSpPr txBox="1">
            <a:spLocks noChangeArrowheads="1"/>
          </p:cNvSpPr>
          <p:nvPr/>
        </p:nvSpPr>
        <p:spPr bwMode="auto">
          <a:xfrm>
            <a:off x="495300" y="587497"/>
            <a:ext cx="2138727"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5</a:t>
            </a:r>
            <a:r>
              <a:rPr lang="zh-CN" altLang="en-US" sz="2000" b="1" dirty="0">
                <a:solidFill>
                  <a:schemeClr val="bg1"/>
                </a:solidFill>
                <a:latin typeface="微软雅黑" pitchFamily="34" charset="-122"/>
                <a:ea typeface="微软雅黑" pitchFamily="34" charset="-122"/>
              </a:rPr>
              <a:t>、框架协议采购</a:t>
            </a:r>
          </a:p>
        </p:txBody>
      </p:sp>
      <p:sp>
        <p:nvSpPr>
          <p:cNvPr id="1049719" name="TextBox 15"/>
          <p:cNvSpPr txBox="1"/>
          <p:nvPr/>
        </p:nvSpPr>
        <p:spPr>
          <a:xfrm flipH="1">
            <a:off x="466384" y="1440890"/>
            <a:ext cx="8490148" cy="4438606"/>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pPr indent="395288" algn="ctr">
              <a:lnSpc>
                <a:spcPct val="150000"/>
              </a:lnSpc>
              <a:spcBef>
                <a:spcPts val="900"/>
              </a:spcBef>
              <a:buClr>
                <a:srgbClr val="FF0000"/>
              </a:buClr>
            </a:pPr>
            <a:r>
              <a:rPr lang="zh-CN" altLang="en-US" sz="2000" b="0" dirty="0">
                <a:latin typeface="+mn-ea"/>
              </a:rPr>
              <a:t>创新发展</a:t>
            </a:r>
            <a:r>
              <a:rPr lang="zh-CN" altLang="en-US" sz="2000" b="0" dirty="0" smtClean="0">
                <a:latin typeface="+mn-ea"/>
              </a:rPr>
              <a:t>当仁不让</a:t>
            </a:r>
            <a:r>
              <a:rPr lang="en-US" altLang="zh-CN" sz="2000" b="0" dirty="0" smtClean="0">
                <a:latin typeface="+mn-ea"/>
              </a:rPr>
              <a:t>, </a:t>
            </a:r>
            <a:r>
              <a:rPr lang="zh-CN" altLang="en-US" sz="2000" b="0" dirty="0" smtClean="0">
                <a:latin typeface="+mn-ea"/>
              </a:rPr>
              <a:t>电子采购提升质量！</a:t>
            </a:r>
            <a:endParaRPr lang="en-US" altLang="zh-CN" sz="2000" b="0" dirty="0">
              <a:latin typeface="+mn-ea"/>
            </a:endParaRPr>
          </a:p>
          <a:p>
            <a:pPr indent="395288" algn="ctr">
              <a:lnSpc>
                <a:spcPct val="150000"/>
              </a:lnSpc>
              <a:spcBef>
                <a:spcPts val="900"/>
              </a:spcBef>
              <a:buClr>
                <a:srgbClr val="FF0000"/>
              </a:buClr>
            </a:pPr>
            <a:r>
              <a:rPr lang="en-US" altLang="zh-CN" sz="2000" b="0" dirty="0">
                <a:latin typeface="+mn-ea"/>
              </a:rPr>
              <a:t>133</a:t>
            </a:r>
            <a:r>
              <a:rPr lang="zh-CN" altLang="en-US" sz="2000" b="0" dirty="0">
                <a:latin typeface="+mn-ea"/>
              </a:rPr>
              <a:t>战略一路</a:t>
            </a:r>
            <a:r>
              <a:rPr lang="zh-CN" altLang="en-US" sz="2000" b="0" dirty="0" smtClean="0">
                <a:latin typeface="+mn-ea"/>
              </a:rPr>
              <a:t>领航 </a:t>
            </a:r>
            <a:r>
              <a:rPr lang="en-US" altLang="zh-CN" sz="2000" b="0" dirty="0" smtClean="0">
                <a:latin typeface="+mn-ea"/>
              </a:rPr>
              <a:t>, </a:t>
            </a:r>
            <a:r>
              <a:rPr lang="zh-CN" altLang="en-US" sz="2000" b="0" dirty="0" smtClean="0">
                <a:latin typeface="+mn-ea"/>
              </a:rPr>
              <a:t>兵装集团再创辉煌！</a:t>
            </a:r>
            <a:endParaRPr lang="en-US" altLang="zh-CN" sz="2000" b="0" dirty="0" smtClean="0">
              <a:latin typeface="+mn-ea"/>
            </a:endParaRPr>
          </a:p>
          <a:p>
            <a:pPr indent="395288" algn="ctr">
              <a:lnSpc>
                <a:spcPct val="150000"/>
              </a:lnSpc>
              <a:spcBef>
                <a:spcPts val="900"/>
              </a:spcBef>
              <a:buClr>
                <a:srgbClr val="FF0000"/>
              </a:buClr>
            </a:pPr>
            <a:endParaRPr lang="en-US" altLang="zh-CN" sz="2000" b="0" dirty="0">
              <a:latin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1865401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4" y="1004355"/>
            <a:ext cx="8531752"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a:t>一</a:t>
            </a:r>
            <a:r>
              <a:rPr lang="zh-CN" altLang="en-US" dirty="0" smtClean="0"/>
              <a:t>、</a:t>
            </a:r>
            <a:r>
              <a:rPr lang="zh-CN" altLang="en-US" dirty="0"/>
              <a:t>非招标采购</a:t>
            </a:r>
            <a:r>
              <a:rPr lang="zh-CN" altLang="en-US" dirty="0" smtClean="0"/>
              <a:t>方式</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4</a:t>
            </a:fld>
            <a:endParaRPr lang="en-US" altLang="zh-CN" dirty="0"/>
          </a:p>
        </p:txBody>
      </p:sp>
      <p:sp>
        <p:nvSpPr>
          <p:cNvPr id="1049713" name="TextBox 2"/>
          <p:cNvSpPr txBox="1">
            <a:spLocks noChangeArrowheads="1"/>
          </p:cNvSpPr>
          <p:nvPr/>
        </p:nvSpPr>
        <p:spPr bwMode="auto">
          <a:xfrm>
            <a:off x="495300" y="560388"/>
            <a:ext cx="3677610"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1</a:t>
            </a:r>
            <a:r>
              <a:rPr lang="zh-CN" altLang="en-US" sz="2000" b="1" dirty="0">
                <a:solidFill>
                  <a:schemeClr val="bg1"/>
                </a:solidFill>
                <a:latin typeface="微软雅黑" pitchFamily="34" charset="-122"/>
                <a:ea typeface="微软雅黑" pitchFamily="34" charset="-122"/>
              </a:rPr>
              <a:t>、非招标采购的几种常用方式</a:t>
            </a:r>
          </a:p>
        </p:txBody>
      </p:sp>
      <p:sp>
        <p:nvSpPr>
          <p:cNvPr id="1049719" name="TextBox 15"/>
          <p:cNvSpPr txBox="1"/>
          <p:nvPr/>
        </p:nvSpPr>
        <p:spPr>
          <a:xfrm flipH="1">
            <a:off x="776536" y="1512729"/>
            <a:ext cx="8280920" cy="4076511"/>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pPr indent="395288" algn="just">
              <a:spcBef>
                <a:spcPts val="900"/>
              </a:spcBef>
              <a:buClr>
                <a:srgbClr val="FF0000"/>
              </a:buClr>
            </a:pPr>
            <a:endParaRPr lang="en-US" altLang="zh-CN" sz="2000" b="0" dirty="0" smtClean="0">
              <a:latin typeface="+mn-ea"/>
              <a:ea typeface="+mn-ea"/>
            </a:endParaRPr>
          </a:p>
          <a:p>
            <a:pPr indent="395288" algn="just">
              <a:spcBef>
                <a:spcPts val="900"/>
              </a:spcBef>
              <a:buClr>
                <a:srgbClr val="FF0000"/>
              </a:buClr>
            </a:pPr>
            <a:r>
              <a:rPr lang="en-US" altLang="zh-CN" sz="2000" b="0" dirty="0" smtClean="0">
                <a:latin typeface="+mn-ea"/>
                <a:ea typeface="+mn-ea"/>
              </a:rPr>
              <a:t>1</a:t>
            </a:r>
            <a:r>
              <a:rPr lang="zh-CN" altLang="en-US" sz="2000" b="0" dirty="0" smtClean="0">
                <a:latin typeface="+mn-ea"/>
                <a:ea typeface="+mn-ea"/>
              </a:rPr>
              <a:t>、谈判采购：</a:t>
            </a:r>
            <a:r>
              <a:rPr lang="zh-CN" altLang="en-US" sz="2000" b="0" dirty="0">
                <a:latin typeface="+mn-ea"/>
                <a:ea typeface="+mn-ea"/>
                <a:sym typeface="微软雅黑" pitchFamily="34" charset="-122"/>
              </a:rPr>
              <a:t>采购人组建的谈判小组与响应采购的供应商依次分别进行一轮或多轮谈判并对其提交的响应文件进行评审，采购人根据谈判小组最终谈判结果及其评审结论，确定成交供应商的采购方式</a:t>
            </a:r>
            <a:r>
              <a:rPr lang="zh-CN" altLang="en-US" sz="2000" b="0" dirty="0" smtClean="0">
                <a:latin typeface="+mn-ea"/>
                <a:ea typeface="+mn-ea"/>
                <a:sym typeface="微软雅黑" pitchFamily="34" charset="-122"/>
              </a:rPr>
              <a:t>。</a:t>
            </a:r>
            <a:endParaRPr lang="en-US" altLang="zh-CN" sz="2000" b="0" dirty="0" smtClean="0">
              <a:latin typeface="+mn-ea"/>
              <a:ea typeface="+mn-ea"/>
              <a:sym typeface="微软雅黑" pitchFamily="34" charset="-122"/>
            </a:endParaRPr>
          </a:p>
          <a:p>
            <a:pPr indent="395288" algn="just">
              <a:spcBef>
                <a:spcPts val="900"/>
              </a:spcBef>
              <a:buClr>
                <a:srgbClr val="FF0000"/>
              </a:buClr>
            </a:pPr>
            <a:endParaRPr lang="en-US" altLang="zh-CN" sz="2000" b="0" dirty="0" smtClean="0">
              <a:latin typeface="+mn-ea"/>
              <a:ea typeface="+mn-ea"/>
              <a:sym typeface="微软雅黑" pitchFamily="34" charset="-122"/>
            </a:endParaRPr>
          </a:p>
          <a:p>
            <a:pPr lvl="0" algn="just">
              <a:spcAft>
                <a:spcPts val="600"/>
              </a:spcAft>
              <a:buClr>
                <a:srgbClr val="010096"/>
              </a:buClr>
            </a:pPr>
            <a:r>
              <a:rPr lang="zh-CN" altLang="en-US" sz="2000" b="0" dirty="0">
                <a:latin typeface="+mn-ea"/>
                <a:ea typeface="+mn-ea"/>
                <a:sym typeface="微软雅黑" pitchFamily="34" charset="-122"/>
              </a:rPr>
              <a:t>谈判采购通常适用于以下情形：</a:t>
            </a:r>
          </a:p>
          <a:p>
            <a:pPr lvl="0" algn="just">
              <a:spcAft>
                <a:spcPts val="600"/>
              </a:spcAft>
              <a:buClr>
                <a:srgbClr val="010096"/>
              </a:buClr>
            </a:pPr>
            <a:r>
              <a:rPr lang="en-US" altLang="zh-CN" sz="2000" b="0" dirty="0">
                <a:latin typeface="+mn-ea"/>
                <a:ea typeface="+mn-ea"/>
                <a:sym typeface="微软雅黑" pitchFamily="34" charset="-122"/>
              </a:rPr>
              <a:t>(1)</a:t>
            </a:r>
            <a:r>
              <a:rPr lang="zh-CN" altLang="en-US" sz="2000" b="0" dirty="0">
                <a:latin typeface="+mn-ea"/>
                <a:ea typeface="+mn-ea"/>
                <a:sym typeface="微软雅黑" pitchFamily="34" charset="-122"/>
              </a:rPr>
              <a:t>采购人不能准确地提出采购项目需求及其技术要求，需要与供应商谈判后研究确定的；</a:t>
            </a:r>
          </a:p>
          <a:p>
            <a:pPr lvl="0" algn="just">
              <a:spcAft>
                <a:spcPts val="600"/>
              </a:spcAft>
              <a:buClr>
                <a:srgbClr val="010096"/>
              </a:buClr>
            </a:pPr>
            <a:r>
              <a:rPr lang="en-US" altLang="zh-CN" sz="2000" b="0" dirty="0">
                <a:latin typeface="+mn-ea"/>
                <a:ea typeface="+mn-ea"/>
                <a:sym typeface="微软雅黑" pitchFamily="34" charset="-122"/>
              </a:rPr>
              <a:t>(2)</a:t>
            </a:r>
            <a:r>
              <a:rPr lang="zh-CN" altLang="en-US" sz="2000" b="0" dirty="0">
                <a:latin typeface="+mn-ea"/>
                <a:ea typeface="+mn-ea"/>
                <a:sym typeface="微软雅黑" pitchFamily="34" charset="-122"/>
              </a:rPr>
              <a:t>采购需求明确，但有多种实施方案可供选择，采购人需要与供应商谈判从而优化、确定实施方案的；</a:t>
            </a:r>
            <a:endParaRPr lang="en-US" altLang="zh-CN" sz="2000" b="0" dirty="0">
              <a:latin typeface="+mn-ea"/>
              <a:ea typeface="+mn-ea"/>
              <a:sym typeface="微软雅黑" pitchFamily="34" charset="-122"/>
            </a:endParaRPr>
          </a:p>
          <a:p>
            <a:pPr algn="just">
              <a:spcAft>
                <a:spcPts val="600"/>
              </a:spcAft>
              <a:buClr>
                <a:srgbClr val="010096"/>
              </a:buClr>
            </a:pPr>
            <a:r>
              <a:rPr lang="en-US" altLang="zh-CN" sz="2000" b="0" dirty="0">
                <a:latin typeface="+mn-ea"/>
                <a:ea typeface="+mn-ea"/>
                <a:sym typeface="微软雅黑" pitchFamily="34" charset="-122"/>
              </a:rPr>
              <a:t>(3)</a:t>
            </a:r>
            <a:r>
              <a:rPr lang="zh-CN" altLang="en-US" sz="2000" b="0" dirty="0">
                <a:latin typeface="+mn-ea"/>
                <a:ea typeface="+mn-ea"/>
                <a:sym typeface="微软雅黑" pitchFamily="34" charset="-122"/>
              </a:rPr>
              <a:t>采购项目市场竞争不充分，已知潜在供应商比较少，或已通过公告邀请方式验证有效响应的供应商不足三家的。</a:t>
            </a:r>
            <a:endParaRPr lang="en-US" altLang="zh-CN" sz="2000" b="0" dirty="0">
              <a:latin typeface="+mn-ea"/>
              <a:ea typeface="+mn-ea"/>
              <a:sym typeface="微软雅黑" pitchFamily="34" charset="-122"/>
            </a:endParaRPr>
          </a:p>
          <a:p>
            <a:pPr indent="395288" algn="just">
              <a:spcBef>
                <a:spcPts val="900"/>
              </a:spcBef>
              <a:buClr>
                <a:srgbClr val="FF0000"/>
              </a:buClr>
            </a:pPr>
            <a:endParaRPr lang="zh-CN" altLang="en-US" sz="2000" b="0" dirty="0">
              <a:latin typeface="+mn-ea"/>
              <a:ea typeface="+mn-ea"/>
              <a:sym typeface="微软雅黑" pitchFamily="34" charset="-122"/>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20214228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7" name="组合 21"/>
          <p:cNvGrpSpPr/>
          <p:nvPr/>
        </p:nvGrpSpPr>
        <p:grpSpPr bwMode="auto">
          <a:xfrm>
            <a:off x="993925" y="1939738"/>
            <a:ext cx="8180388" cy="63500"/>
            <a:chOff x="795338" y="2132856"/>
            <a:chExt cx="7551737" cy="63130"/>
          </a:xfrm>
        </p:grpSpPr>
        <p:pic>
          <p:nvPicPr>
            <p:cNvPr id="2097172" name="Picture 3"/>
            <p:cNvPicPr>
              <a:picLocks noChangeAspect="1" noChangeArrowheads="1"/>
            </p:cNvPicPr>
            <p:nvPr/>
          </p:nvPicPr>
          <p:blipFill>
            <a:blip r:embed="rId2"/>
            <a:srcRect/>
            <a:stretch>
              <a:fillRect/>
            </a:stretch>
          </p:blipFill>
          <p:spPr bwMode="auto">
            <a:xfrm>
              <a:off x="795338" y="2132856"/>
              <a:ext cx="7551737" cy="38100"/>
            </a:xfrm>
            <a:prstGeom prst="rect">
              <a:avLst/>
            </a:prstGeom>
            <a:noFill/>
            <a:ln w="9525">
              <a:noFill/>
              <a:miter lim="800000"/>
              <a:headEnd/>
              <a:tailEnd/>
            </a:ln>
          </p:spPr>
        </p:pic>
        <p:pic>
          <p:nvPicPr>
            <p:cNvPr id="2097173" name="Picture 4"/>
            <p:cNvPicPr>
              <a:picLocks noChangeAspect="1" noChangeArrowheads="1"/>
            </p:cNvPicPr>
            <p:nvPr/>
          </p:nvPicPr>
          <p:blipFill>
            <a:blip r:embed="rId3"/>
            <a:srcRect/>
            <a:stretch>
              <a:fillRect/>
            </a:stretch>
          </p:blipFill>
          <p:spPr bwMode="auto">
            <a:xfrm>
              <a:off x="795338" y="2186461"/>
              <a:ext cx="7551737" cy="9525"/>
            </a:xfrm>
            <a:prstGeom prst="rect">
              <a:avLst/>
            </a:prstGeom>
            <a:noFill/>
            <a:ln w="9525">
              <a:noFill/>
              <a:miter lim="800000"/>
              <a:headEnd/>
              <a:tailEnd/>
            </a:ln>
          </p:spPr>
        </p:pic>
      </p:grpSp>
      <p:grpSp>
        <p:nvGrpSpPr>
          <p:cNvPr id="268" name="Group 5"/>
          <p:cNvGrpSpPr/>
          <p:nvPr/>
        </p:nvGrpSpPr>
        <p:grpSpPr bwMode="auto">
          <a:xfrm>
            <a:off x="1565001" y="5733256"/>
            <a:ext cx="6864350" cy="57150"/>
            <a:chOff x="883" y="2807"/>
            <a:chExt cx="3992" cy="36"/>
          </a:xfrm>
        </p:grpSpPr>
        <p:pic>
          <p:nvPicPr>
            <p:cNvPr id="2097174" name="Picture 3"/>
            <p:cNvPicPr>
              <a:picLocks noChangeAspect="1" noChangeArrowheads="1"/>
            </p:cNvPicPr>
            <p:nvPr/>
          </p:nvPicPr>
          <p:blipFill>
            <a:blip r:embed="rId2"/>
            <a:srcRect/>
            <a:stretch>
              <a:fillRect/>
            </a:stretch>
          </p:blipFill>
          <p:spPr bwMode="auto">
            <a:xfrm rot="10800000">
              <a:off x="883" y="2819"/>
              <a:ext cx="3992" cy="24"/>
            </a:xfrm>
            <a:prstGeom prst="rect">
              <a:avLst/>
            </a:prstGeom>
            <a:noFill/>
            <a:ln w="9525">
              <a:noFill/>
              <a:miter lim="800000"/>
              <a:headEnd/>
              <a:tailEnd/>
            </a:ln>
          </p:spPr>
        </p:pic>
        <p:pic>
          <p:nvPicPr>
            <p:cNvPr id="2097175" name="Picture 4"/>
            <p:cNvPicPr>
              <a:picLocks noChangeAspect="1" noChangeArrowheads="1"/>
            </p:cNvPicPr>
            <p:nvPr/>
          </p:nvPicPr>
          <p:blipFill>
            <a:blip r:embed="rId3"/>
            <a:srcRect/>
            <a:stretch>
              <a:fillRect/>
            </a:stretch>
          </p:blipFill>
          <p:spPr bwMode="auto">
            <a:xfrm rot="10800000">
              <a:off x="883" y="2807"/>
              <a:ext cx="3992" cy="6"/>
            </a:xfrm>
            <a:prstGeom prst="rect">
              <a:avLst/>
            </a:prstGeom>
            <a:noFill/>
            <a:ln w="9525">
              <a:noFill/>
              <a:miter lim="800000"/>
              <a:headEnd/>
              <a:tailEnd/>
            </a:ln>
          </p:spPr>
        </p:pic>
      </p:grpSp>
      <p:sp>
        <p:nvSpPr>
          <p:cNvPr id="1049842" name="Text Box 8"/>
          <p:cNvSpPr txBox="1">
            <a:spLocks noChangeArrowheads="1"/>
          </p:cNvSpPr>
          <p:nvPr/>
        </p:nvSpPr>
        <p:spPr bwMode="auto">
          <a:xfrm>
            <a:off x="1824794" y="2088252"/>
            <a:ext cx="6598940" cy="3356971"/>
          </a:xfrm>
          <a:prstGeom prst="rect">
            <a:avLst/>
          </a:prstGeom>
          <a:noFill/>
          <a:ln w="9525" algn="ctr">
            <a:noFill/>
            <a:miter lim="800000"/>
            <a:headEnd/>
            <a:tailEnd/>
          </a:ln>
        </p:spPr>
        <p:txBody>
          <a:bodyPr lIns="95764" tIns="47883" rIns="95764" bIns="47883" anchor="ctr"/>
          <a:lstStyle/>
          <a:p>
            <a:pPr algn="ctr" eaLnBrk="1" hangingPunct="1"/>
            <a:endParaRPr lang="en-US" altLang="zh-CN" sz="6300" b="1" dirty="0">
              <a:solidFill>
                <a:srgbClr val="0050B4"/>
              </a:solidFill>
              <a:latin typeface="Times New Roman" pitchFamily="18" charset="0"/>
              <a:ea typeface="黑体" pitchFamily="2" charset="-122"/>
              <a:cs typeface="Times New Roman" pitchFamily="18" charset="0"/>
            </a:endParaRPr>
          </a:p>
          <a:p>
            <a:pPr algn="ctr" eaLnBrk="1" hangingPunct="1"/>
            <a:r>
              <a:rPr lang="zh-CN" altLang="en-US" sz="3600" b="1" dirty="0" smtClean="0">
                <a:solidFill>
                  <a:srgbClr val="0050B4"/>
                </a:solidFill>
                <a:latin typeface="Times New Roman" pitchFamily="18" charset="0"/>
                <a:ea typeface="黑体" pitchFamily="2" charset="-122"/>
                <a:cs typeface="Times New Roman" pitchFamily="18" charset="0"/>
              </a:rPr>
              <a:t>不足之处，敬请批评指正 </a:t>
            </a:r>
            <a:endParaRPr lang="en-US" altLang="zh-CN" sz="3600" b="1" dirty="0" smtClean="0">
              <a:solidFill>
                <a:srgbClr val="0050B4"/>
              </a:solidFill>
              <a:latin typeface="Times New Roman" pitchFamily="18" charset="0"/>
              <a:ea typeface="黑体" pitchFamily="2" charset="-122"/>
              <a:cs typeface="Times New Roman" pitchFamily="18" charset="0"/>
            </a:endParaRPr>
          </a:p>
          <a:p>
            <a:pPr algn="ctr" eaLnBrk="1" hangingPunct="1"/>
            <a:endParaRPr lang="en-US" altLang="zh-CN" sz="3600" b="1" dirty="0" smtClean="0">
              <a:solidFill>
                <a:srgbClr val="0050B4"/>
              </a:solidFill>
              <a:latin typeface="Times New Roman" pitchFamily="18" charset="0"/>
              <a:ea typeface="黑体" pitchFamily="2" charset="-122"/>
              <a:cs typeface="Times New Roman" pitchFamily="18" charset="0"/>
            </a:endParaRPr>
          </a:p>
          <a:p>
            <a:pPr algn="ctr" eaLnBrk="1" hangingPunct="1"/>
            <a:r>
              <a:rPr lang="zh-CN" altLang="en-US" sz="6300" b="1" dirty="0" smtClean="0">
                <a:solidFill>
                  <a:srgbClr val="0050B4"/>
                </a:solidFill>
                <a:latin typeface="Times New Roman" pitchFamily="18" charset="0"/>
                <a:ea typeface="黑体" pitchFamily="2" charset="-122"/>
                <a:cs typeface="Times New Roman" pitchFamily="18" charset="0"/>
              </a:rPr>
              <a:t>谢谢！</a:t>
            </a:r>
            <a:endParaRPr lang="en-US" altLang="zh-CN" sz="6300" b="1" dirty="0">
              <a:solidFill>
                <a:srgbClr val="0050B4"/>
              </a:solidFill>
              <a:latin typeface="Times New Roman" pitchFamily="18" charset="0"/>
              <a:ea typeface="黑体" pitchFamily="2" charset="-122"/>
              <a:cs typeface="Times New Roman" pitchFamily="18" charset="0"/>
            </a:endParaRPr>
          </a:p>
          <a:p>
            <a:pPr algn="ctr" eaLnBrk="1" hangingPunct="1"/>
            <a:endParaRPr lang="zh-CN" altLang="en-US" sz="4000" b="1" dirty="0">
              <a:solidFill>
                <a:srgbClr val="0050B4"/>
              </a:solidFill>
              <a:latin typeface="Times New Roman" pitchFamily="18" charset="0"/>
              <a:ea typeface="黑体" pitchFamily="2" charset="-122"/>
              <a:cs typeface="Times New Roman" pitchFamily="18" charset="0"/>
            </a:endParaRPr>
          </a:p>
        </p:txBody>
      </p:sp>
      <p:pic>
        <p:nvPicPr>
          <p:cNvPr id="9" name="图片 8"/>
          <p:cNvPicPr>
            <a:picLocks noChangeAspect="1"/>
          </p:cNvPicPr>
          <p:nvPr/>
        </p:nvPicPr>
        <p:blipFill>
          <a:blip r:embed="rId4"/>
          <a:stretch>
            <a:fillRect/>
          </a:stretch>
        </p:blipFill>
        <p:spPr>
          <a:xfrm>
            <a:off x="0" y="-16122"/>
            <a:ext cx="9906000" cy="915064"/>
          </a:xfrm>
          <a:prstGeom prst="rect">
            <a:avLst/>
          </a:prstGeom>
        </p:spPr>
      </p:pic>
    </p:spTree>
    <p:extLst>
      <p:ext uri="{BB962C8B-B14F-4D97-AF65-F5344CB8AC3E}">
        <p14:creationId xmlns:p14="http://schemas.microsoft.com/office/powerpoint/2010/main" val="528746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920552" y="1004355"/>
            <a:ext cx="8459744"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一、非招标采购方式</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5</a:t>
            </a:fld>
            <a:endParaRPr lang="en-US" altLang="zh-CN" dirty="0"/>
          </a:p>
        </p:txBody>
      </p:sp>
      <p:sp>
        <p:nvSpPr>
          <p:cNvPr id="1049713" name="TextBox 2"/>
          <p:cNvSpPr txBox="1">
            <a:spLocks noChangeArrowheads="1"/>
          </p:cNvSpPr>
          <p:nvPr/>
        </p:nvSpPr>
        <p:spPr bwMode="auto">
          <a:xfrm>
            <a:off x="495300" y="560388"/>
            <a:ext cx="3677610"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1</a:t>
            </a:r>
            <a:r>
              <a:rPr lang="zh-CN" altLang="en-US" sz="2000" b="1" dirty="0">
                <a:solidFill>
                  <a:schemeClr val="bg1"/>
                </a:solidFill>
                <a:latin typeface="微软雅黑" pitchFamily="34" charset="-122"/>
                <a:ea typeface="微软雅黑" pitchFamily="34" charset="-122"/>
              </a:rPr>
              <a:t>、非招标采购的几种常用方式</a:t>
            </a:r>
          </a:p>
        </p:txBody>
      </p:sp>
      <p:sp>
        <p:nvSpPr>
          <p:cNvPr id="1049719" name="TextBox 15"/>
          <p:cNvSpPr txBox="1"/>
          <p:nvPr/>
        </p:nvSpPr>
        <p:spPr>
          <a:xfrm flipH="1">
            <a:off x="920552" y="1512729"/>
            <a:ext cx="8136904" cy="3572455"/>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r>
              <a:rPr lang="en-US" altLang="zh-CN" sz="2000" b="0" dirty="0" smtClean="0">
                <a:latin typeface="+mn-ea"/>
                <a:ea typeface="+mn-ea"/>
              </a:rPr>
              <a:t>2</a:t>
            </a:r>
            <a:r>
              <a:rPr lang="zh-CN" altLang="en-US" sz="2000" b="0" dirty="0" smtClean="0">
                <a:latin typeface="+mn-ea"/>
                <a:ea typeface="+mn-ea"/>
              </a:rPr>
              <a:t>、询比采购：采购</a:t>
            </a:r>
            <a:r>
              <a:rPr lang="zh-CN" altLang="en-US" sz="2000" b="0" dirty="0">
                <a:latin typeface="+mn-ea"/>
                <a:ea typeface="+mn-ea"/>
              </a:rPr>
              <a:t>人组建的评审小组对响应采购的供应商按照采购文件规定的规则和时间一次递交的响应文件进行评审，采购人根据评审小组的评审结果，确定成交供应商的采购方式</a:t>
            </a:r>
            <a:r>
              <a:rPr lang="zh-CN" altLang="en-US" sz="2000" b="0" dirty="0" smtClean="0">
                <a:latin typeface="+mn-ea"/>
                <a:ea typeface="+mn-ea"/>
              </a:rPr>
              <a:t>。</a:t>
            </a:r>
            <a:endParaRPr lang="en-US" altLang="zh-CN" sz="2000" b="0" dirty="0" smtClean="0">
              <a:latin typeface="+mn-ea"/>
              <a:ea typeface="+mn-ea"/>
            </a:endParaRPr>
          </a:p>
          <a:p>
            <a:endParaRPr lang="zh-CN" altLang="en-US" sz="2000" b="0" dirty="0">
              <a:latin typeface="+mn-ea"/>
              <a:ea typeface="+mn-ea"/>
            </a:endParaRPr>
          </a:p>
          <a:p>
            <a:r>
              <a:rPr lang="zh-CN" altLang="en-US" sz="2000" b="0" dirty="0">
                <a:latin typeface="+mn-ea"/>
                <a:ea typeface="+mn-ea"/>
              </a:rPr>
              <a:t>询比采购通常适用于采购人可准确提出采购项目需求和技术要求、市场竞争比较充分的采购项目</a:t>
            </a:r>
            <a:r>
              <a:rPr lang="zh-CN" altLang="en-US" sz="2000" b="0" dirty="0" smtClean="0">
                <a:latin typeface="+mn-ea"/>
                <a:ea typeface="+mn-ea"/>
              </a:rPr>
              <a:t>。</a:t>
            </a:r>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2650543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920552" y="1004355"/>
            <a:ext cx="8459744"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一、非招标采购方式</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6</a:t>
            </a:fld>
            <a:endParaRPr lang="en-US" altLang="zh-CN" dirty="0"/>
          </a:p>
        </p:txBody>
      </p:sp>
      <p:sp>
        <p:nvSpPr>
          <p:cNvPr id="1049713" name="TextBox 2"/>
          <p:cNvSpPr txBox="1">
            <a:spLocks noChangeArrowheads="1"/>
          </p:cNvSpPr>
          <p:nvPr/>
        </p:nvSpPr>
        <p:spPr bwMode="auto">
          <a:xfrm>
            <a:off x="495300" y="560388"/>
            <a:ext cx="3677610"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1</a:t>
            </a:r>
            <a:r>
              <a:rPr lang="zh-CN" altLang="en-US" sz="2000" b="1" dirty="0">
                <a:solidFill>
                  <a:schemeClr val="bg1"/>
                </a:solidFill>
                <a:latin typeface="微软雅黑" pitchFamily="34" charset="-122"/>
                <a:ea typeface="微软雅黑" pitchFamily="34" charset="-122"/>
              </a:rPr>
              <a:t>、非招标采购的几种常用方式</a:t>
            </a:r>
          </a:p>
        </p:txBody>
      </p:sp>
      <p:sp>
        <p:nvSpPr>
          <p:cNvPr id="1049719" name="TextBox 15"/>
          <p:cNvSpPr txBox="1"/>
          <p:nvPr/>
        </p:nvSpPr>
        <p:spPr>
          <a:xfrm flipH="1">
            <a:off x="920552" y="1512729"/>
            <a:ext cx="7776864" cy="3644463"/>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pPr indent="395288" algn="just">
              <a:spcBef>
                <a:spcPts val="900"/>
              </a:spcBef>
              <a:buClr>
                <a:srgbClr val="FF0000"/>
              </a:buClr>
            </a:pPr>
            <a:r>
              <a:rPr lang="en-US" altLang="zh-CN" sz="2000" b="0" dirty="0" smtClean="0">
                <a:latin typeface="+mn-ea"/>
                <a:ea typeface="+mn-ea"/>
              </a:rPr>
              <a:t>3</a:t>
            </a:r>
            <a:r>
              <a:rPr lang="zh-CN" altLang="en-US" sz="2000" b="0" dirty="0" smtClean="0">
                <a:latin typeface="+mn-ea"/>
                <a:ea typeface="+mn-ea"/>
              </a:rPr>
              <a:t>、竞价</a:t>
            </a:r>
            <a:r>
              <a:rPr lang="zh-CN" altLang="en-US" sz="2000" b="0" dirty="0">
                <a:latin typeface="+mn-ea"/>
                <a:ea typeface="+mn-ea"/>
              </a:rPr>
              <a:t>采购</a:t>
            </a:r>
            <a:r>
              <a:rPr lang="zh-CN" altLang="en-US" sz="2000" b="0" dirty="0" smtClean="0">
                <a:latin typeface="+mn-ea"/>
                <a:ea typeface="+mn-ea"/>
              </a:rPr>
              <a:t>：采购</a:t>
            </a:r>
            <a:r>
              <a:rPr lang="zh-CN" altLang="en-US" sz="2000" b="0" dirty="0">
                <a:latin typeface="+mn-ea"/>
                <a:ea typeface="+mn-ea"/>
              </a:rPr>
              <a:t>人对响应采购的供应商按照采购文件规定的规则和时限多次提交的竞争性报价进行评价排序，并确定成交供应商的采购方式。</a:t>
            </a:r>
          </a:p>
          <a:p>
            <a:pPr indent="395288" algn="just">
              <a:spcBef>
                <a:spcPts val="900"/>
              </a:spcBef>
              <a:buClr>
                <a:srgbClr val="FF0000"/>
              </a:buClr>
            </a:pPr>
            <a:r>
              <a:rPr lang="zh-CN" altLang="en-US" sz="2000" b="0" dirty="0">
                <a:latin typeface="+mn-ea"/>
                <a:ea typeface="+mn-ea"/>
              </a:rPr>
              <a:t>竞价采购通常适用于技术参数明确、完整，规格标准基本统一、通用，市场竞争比较充分的采购项目，且通常在电子竞价平台上在线进行。以价格竞争为主的物资出售、权益出让等交易活动，可参照竞价采购方式实施。</a:t>
            </a:r>
            <a:endParaRPr lang="en-US" altLang="zh-CN" sz="2000" b="0" dirty="0">
              <a:latin typeface="+mn-ea"/>
              <a:ea typeface="+mn-ea"/>
            </a:endParaRPr>
          </a:p>
          <a:p>
            <a:pPr indent="395288" algn="just">
              <a:spcBef>
                <a:spcPts val="900"/>
              </a:spcBef>
              <a:buClr>
                <a:srgbClr val="FF0000"/>
              </a:buClr>
            </a:pPr>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3449187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776536" y="1004355"/>
            <a:ext cx="8603760"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一、非招标采购方式</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7</a:t>
            </a:fld>
            <a:endParaRPr lang="en-US" altLang="zh-CN" dirty="0"/>
          </a:p>
        </p:txBody>
      </p:sp>
      <p:sp>
        <p:nvSpPr>
          <p:cNvPr id="1049713" name="TextBox 2"/>
          <p:cNvSpPr txBox="1">
            <a:spLocks noChangeArrowheads="1"/>
          </p:cNvSpPr>
          <p:nvPr/>
        </p:nvSpPr>
        <p:spPr bwMode="auto">
          <a:xfrm>
            <a:off x="495300" y="560388"/>
            <a:ext cx="3677610"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1</a:t>
            </a:r>
            <a:r>
              <a:rPr lang="zh-CN" altLang="en-US" sz="2000" b="1" dirty="0">
                <a:solidFill>
                  <a:schemeClr val="bg1"/>
                </a:solidFill>
                <a:latin typeface="微软雅黑" pitchFamily="34" charset="-122"/>
                <a:ea typeface="微软雅黑" pitchFamily="34" charset="-122"/>
              </a:rPr>
              <a:t>、非招标采购的几种常用方式</a:t>
            </a:r>
          </a:p>
        </p:txBody>
      </p:sp>
      <p:sp>
        <p:nvSpPr>
          <p:cNvPr id="1049719" name="TextBox 15"/>
          <p:cNvSpPr txBox="1"/>
          <p:nvPr/>
        </p:nvSpPr>
        <p:spPr>
          <a:xfrm flipH="1">
            <a:off x="704528" y="1512729"/>
            <a:ext cx="8496944" cy="4652575"/>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r>
              <a:rPr lang="en-US" altLang="zh-CN" sz="2000" b="0" dirty="0" smtClean="0">
                <a:latin typeface="+mn-ea"/>
                <a:ea typeface="+mn-ea"/>
              </a:rPr>
              <a:t>4</a:t>
            </a:r>
            <a:r>
              <a:rPr lang="zh-CN" altLang="en-US" sz="2000" b="0" dirty="0" smtClean="0">
                <a:latin typeface="+mn-ea"/>
                <a:ea typeface="+mn-ea"/>
              </a:rPr>
              <a:t>、直接采购：</a:t>
            </a:r>
            <a:r>
              <a:rPr lang="zh-CN" altLang="en-US" sz="2000" b="0" dirty="0">
                <a:latin typeface="+mn-ea"/>
                <a:ea typeface="+mn-ea"/>
              </a:rPr>
              <a:t>采购人组建的谈判小组与一家供应商进行谈判，采购人根据谈判结果直接签订合同的采购方式。此种采购方式要求采购人或采购代理机构在采购项目需求的技术、经济等方面具有物有所值综合评价能力。</a:t>
            </a:r>
          </a:p>
          <a:p>
            <a:endParaRPr lang="en-US" altLang="zh-CN" sz="2000" b="0" dirty="0" smtClean="0">
              <a:latin typeface="+mn-ea"/>
              <a:ea typeface="+mn-ea"/>
            </a:endParaRPr>
          </a:p>
          <a:p>
            <a:r>
              <a:rPr lang="zh-CN" altLang="en-US" sz="2000" b="0" dirty="0" smtClean="0">
                <a:latin typeface="+mn-ea"/>
                <a:ea typeface="+mn-ea"/>
              </a:rPr>
              <a:t>直接</a:t>
            </a:r>
            <a:r>
              <a:rPr lang="zh-CN" altLang="en-US" sz="2000" b="0" dirty="0">
                <a:latin typeface="+mn-ea"/>
                <a:ea typeface="+mn-ea"/>
              </a:rPr>
              <a:t>采购是一种非竞争性的采购方式，通常适用于以下情形</a:t>
            </a:r>
            <a:r>
              <a:rPr lang="zh-CN" altLang="en-US" sz="2000" b="0" dirty="0" smtClean="0">
                <a:latin typeface="+mn-ea"/>
                <a:ea typeface="+mn-ea"/>
              </a:rPr>
              <a:t>：</a:t>
            </a:r>
            <a:endParaRPr lang="en-US" altLang="zh-CN" sz="2000" b="0" dirty="0" smtClean="0">
              <a:latin typeface="+mn-ea"/>
              <a:ea typeface="+mn-ea"/>
            </a:endParaRPr>
          </a:p>
          <a:p>
            <a:r>
              <a:rPr lang="en-US" altLang="zh-CN" sz="2000" b="0" dirty="0">
                <a:latin typeface="+mn-ea"/>
                <a:ea typeface="+mn-ea"/>
              </a:rPr>
              <a:t>(1)</a:t>
            </a:r>
            <a:r>
              <a:rPr lang="zh-CN" altLang="en-US" sz="2000" b="0" dirty="0">
                <a:latin typeface="+mn-ea"/>
                <a:ea typeface="+mn-ea"/>
              </a:rPr>
              <a:t>只能从唯一供应商处采购的，包括需要采用不可替代的专利或专有技术的；</a:t>
            </a:r>
          </a:p>
          <a:p>
            <a:r>
              <a:rPr lang="en-US" altLang="zh-CN" sz="2000" b="0" dirty="0">
                <a:latin typeface="+mn-ea"/>
                <a:ea typeface="+mn-ea"/>
              </a:rPr>
              <a:t>(2)</a:t>
            </a:r>
            <a:r>
              <a:rPr lang="zh-CN" altLang="en-US" sz="2000" b="0" dirty="0">
                <a:latin typeface="+mn-ea"/>
                <a:ea typeface="+mn-ea"/>
              </a:rPr>
              <a:t>为了保证采购项目与原采购项目技术功能需求一致或配套的要求，需要继续从原供应商处采购的；</a:t>
            </a:r>
          </a:p>
          <a:p>
            <a:r>
              <a:rPr lang="en-US" altLang="zh-CN" sz="2000" b="0" dirty="0">
                <a:latin typeface="+mn-ea"/>
                <a:ea typeface="+mn-ea"/>
              </a:rPr>
              <a:t>(3)</a:t>
            </a:r>
            <a:r>
              <a:rPr lang="zh-CN" altLang="en-US" sz="2000" b="0" dirty="0">
                <a:latin typeface="+mn-ea"/>
                <a:ea typeface="+mn-ea"/>
              </a:rPr>
              <a:t>因抢险救灾等不可预见的紧急情况需要进行紧急采购的；</a:t>
            </a:r>
          </a:p>
          <a:p>
            <a:r>
              <a:rPr lang="en-US" altLang="zh-CN" sz="2000" b="0" dirty="0">
                <a:latin typeface="+mn-ea"/>
                <a:ea typeface="+mn-ea"/>
              </a:rPr>
              <a:t>(4)</a:t>
            </a:r>
            <a:r>
              <a:rPr lang="zh-CN" altLang="en-US" sz="2000" b="0" dirty="0">
                <a:latin typeface="+mn-ea"/>
                <a:ea typeface="+mn-ea"/>
              </a:rPr>
              <a:t>为执行创新技术推广运用，提高重大装备国产化水平等国家政策，需要直接采购的；</a:t>
            </a:r>
          </a:p>
          <a:p>
            <a:r>
              <a:rPr lang="en-US" altLang="zh-CN" sz="2000" b="0" dirty="0">
                <a:latin typeface="+mn-ea"/>
                <a:ea typeface="+mn-ea"/>
              </a:rPr>
              <a:t>(5)</a:t>
            </a:r>
            <a:r>
              <a:rPr lang="zh-CN" altLang="en-US" sz="2000" b="0" dirty="0">
                <a:latin typeface="+mn-ea"/>
                <a:ea typeface="+mn-ea"/>
              </a:rPr>
              <a:t>涉及国家秘密或企业秘密不适宜进行竞争性采购的；</a:t>
            </a:r>
          </a:p>
          <a:p>
            <a:r>
              <a:rPr lang="en-US" altLang="zh-CN" sz="2000" b="0" dirty="0">
                <a:latin typeface="+mn-ea"/>
                <a:ea typeface="+mn-ea"/>
              </a:rPr>
              <a:t>(6)</a:t>
            </a:r>
            <a:r>
              <a:rPr lang="zh-CN" altLang="en-US" sz="2000" b="0" dirty="0">
                <a:latin typeface="+mn-ea"/>
                <a:ea typeface="+mn-ea"/>
              </a:rPr>
              <a:t>潜在供应商与采购人存在控股或者管理关系，且依法有资格能力提供相关货物、工程或服务的</a:t>
            </a:r>
            <a:r>
              <a:rPr lang="zh-CN" altLang="en-US" sz="2000" b="0" dirty="0" smtClean="0">
                <a:latin typeface="+mn-ea"/>
                <a:ea typeface="+mn-ea"/>
              </a:rPr>
              <a:t>。</a:t>
            </a:r>
            <a:endParaRPr lang="zh-CN" altLang="en-US"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3678208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4" y="1268760"/>
            <a:ext cx="856215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二、采购邀请方式</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8</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776536" y="1943792"/>
            <a:ext cx="8064896" cy="3141392"/>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pPr>
              <a:buClr>
                <a:srgbClr val="0058B8"/>
              </a:buClr>
            </a:pPr>
            <a:r>
              <a:rPr lang="en-US" altLang="zh-CN" sz="2000" b="0" dirty="0" smtClean="0">
                <a:latin typeface="+mn-ea"/>
                <a:ea typeface="+mn-ea"/>
              </a:rPr>
              <a:t>1</a:t>
            </a:r>
            <a:r>
              <a:rPr lang="zh-CN" altLang="en-US" sz="2000" b="0" dirty="0" smtClean="0">
                <a:latin typeface="+mn-ea"/>
                <a:ea typeface="+mn-ea"/>
              </a:rPr>
              <a:t>、公告</a:t>
            </a:r>
            <a:r>
              <a:rPr lang="zh-CN" altLang="en-US" sz="2000" b="0" dirty="0">
                <a:latin typeface="+mn-ea"/>
                <a:ea typeface="+mn-ea"/>
              </a:rPr>
              <a:t>邀请</a:t>
            </a:r>
          </a:p>
          <a:p>
            <a:pPr>
              <a:buClr>
                <a:srgbClr val="0058B8"/>
              </a:buClr>
            </a:pPr>
            <a:r>
              <a:rPr lang="zh-CN" altLang="en-US" sz="2000" b="0" dirty="0">
                <a:latin typeface="+mn-ea"/>
                <a:ea typeface="+mn-ea"/>
              </a:rPr>
              <a:t>公告邀请是指采购人或采购代理机构在采购信息发布媒介上发布采购公告，邀请不特定的供应商参加采购活动。国有资金占控股或主导地位的采购项目和属于依法必须招标范围但符合规定免于招标的项目</a:t>
            </a:r>
            <a:r>
              <a:rPr lang="en-US" altLang="zh-CN" sz="2000" b="0" dirty="0">
                <a:latin typeface="+mn-ea"/>
                <a:ea typeface="+mn-ea"/>
              </a:rPr>
              <a:t>(</a:t>
            </a:r>
            <a:r>
              <a:rPr lang="zh-CN" altLang="en-US" sz="2000" b="0" dirty="0">
                <a:latin typeface="+mn-ea"/>
                <a:ea typeface="+mn-ea"/>
              </a:rPr>
              <a:t>依法保密的采购项目除外</a:t>
            </a:r>
            <a:r>
              <a:rPr lang="en-US" altLang="zh-CN" sz="2000" b="0" dirty="0">
                <a:latin typeface="+mn-ea"/>
                <a:ea typeface="+mn-ea"/>
              </a:rPr>
              <a:t>)</a:t>
            </a:r>
            <a:r>
              <a:rPr lang="zh-CN" altLang="en-US" sz="2000" b="0" dirty="0">
                <a:latin typeface="+mn-ea"/>
                <a:ea typeface="+mn-ea"/>
              </a:rPr>
              <a:t>，一般应采用公告邀请方式</a:t>
            </a:r>
            <a:r>
              <a:rPr lang="zh-CN" altLang="en-US" sz="2000" b="0" dirty="0" smtClean="0">
                <a:latin typeface="+mn-ea"/>
                <a:ea typeface="+mn-ea"/>
              </a:rPr>
              <a:t>。</a:t>
            </a:r>
            <a:endParaRPr lang="en-US" altLang="zh-CN" sz="2000" b="0" dirty="0" smtClean="0">
              <a:latin typeface="+mn-ea"/>
              <a:ea typeface="+mn-ea"/>
            </a:endParaRPr>
          </a:p>
          <a:p>
            <a:pPr>
              <a:buClr>
                <a:srgbClr val="0058B8"/>
              </a:buClr>
            </a:pPr>
            <a:endParaRPr lang="en-US" altLang="zh-CN" sz="2000" b="0" dirty="0" smtClean="0">
              <a:latin typeface="+mn-ea"/>
              <a:ea typeface="+mn-ea"/>
            </a:endParaRPr>
          </a:p>
          <a:p>
            <a:pPr>
              <a:buClr>
                <a:srgbClr val="0058B8"/>
              </a:buClr>
            </a:pPr>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602872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711" name="标题 1"/>
          <p:cNvSpPr>
            <a:spLocks noGrp="1"/>
          </p:cNvSpPr>
          <p:nvPr>
            <p:ph type="title"/>
          </p:nvPr>
        </p:nvSpPr>
        <p:spPr bwMode="auto">
          <a:xfrm>
            <a:off x="848544" y="1268760"/>
            <a:ext cx="8562156"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dirty="0" smtClean="0"/>
              <a:t>二、采购邀请方式</a:t>
            </a:r>
            <a:endParaRPr lang="zh-CN" altLang="en-US" dirty="0"/>
          </a:p>
        </p:txBody>
      </p:sp>
      <p:sp>
        <p:nvSpPr>
          <p:cNvPr id="1049712" name="灯片编号占位符 1"/>
          <p:cNvSpPr>
            <a:spLocks noGrp="1"/>
          </p:cNvSpPr>
          <p:nvPr>
            <p:ph type="sldNum" sz="quarter" idx="12"/>
          </p:nvPr>
        </p:nvSpPr>
        <p:spPr bwMode="auto">
          <a:noFill/>
          <a:ln>
            <a:miter lim="800000"/>
            <a:headEnd/>
            <a:tailEnd/>
          </a:ln>
        </p:spPr>
        <p:txBody>
          <a:bodyPr/>
          <a:lstStyle/>
          <a:p>
            <a:fld id="{40F0EB94-3F88-4145-9EB3-4EC54689D106}" type="slidenum">
              <a:rPr lang="zh-CN" altLang="en-US"/>
              <a:t>9</a:t>
            </a:fld>
            <a:endParaRPr lang="en-US" altLang="zh-CN" dirty="0"/>
          </a:p>
        </p:txBody>
      </p:sp>
      <p:sp>
        <p:nvSpPr>
          <p:cNvPr id="1049713" name="TextBox 2"/>
          <p:cNvSpPr txBox="1">
            <a:spLocks noChangeArrowheads="1"/>
          </p:cNvSpPr>
          <p:nvPr/>
        </p:nvSpPr>
        <p:spPr bwMode="auto">
          <a:xfrm>
            <a:off x="495300" y="560388"/>
            <a:ext cx="1625766" cy="400110"/>
          </a:xfrm>
          <a:prstGeom prst="rect">
            <a:avLst/>
          </a:prstGeom>
          <a:noFill/>
          <a:ln w="9525">
            <a:noFill/>
            <a:miter lim="800000"/>
            <a:headEnd/>
            <a:tailEnd/>
          </a:ln>
        </p:spPr>
        <p:txBody>
          <a:bodyPr wrap="none">
            <a:spAutoFit/>
          </a:bodyPr>
          <a:lstStyle/>
          <a:p>
            <a:pPr eaLnBrk="1" hangingPunct="1">
              <a:spcBef>
                <a:spcPct val="50000"/>
              </a:spcBef>
            </a:pPr>
            <a:r>
              <a:rPr lang="en-US" altLang="zh-CN" sz="2000" b="1" dirty="0">
                <a:solidFill>
                  <a:schemeClr val="bg1"/>
                </a:solidFill>
                <a:latin typeface="微软雅黑" pitchFamily="34" charset="-122"/>
                <a:ea typeface="微软雅黑" pitchFamily="34" charset="-122"/>
              </a:rPr>
              <a:t>3</a:t>
            </a:r>
            <a:r>
              <a:rPr lang="zh-CN" altLang="en-US" sz="2000" b="1" dirty="0">
                <a:solidFill>
                  <a:schemeClr val="bg1"/>
                </a:solidFill>
                <a:latin typeface="微软雅黑" pitchFamily="34" charset="-122"/>
                <a:ea typeface="微软雅黑" pitchFamily="34" charset="-122"/>
              </a:rPr>
              <a:t>、询价采购</a:t>
            </a:r>
          </a:p>
        </p:txBody>
      </p:sp>
      <p:sp>
        <p:nvSpPr>
          <p:cNvPr id="1049719" name="TextBox 15"/>
          <p:cNvSpPr txBox="1"/>
          <p:nvPr/>
        </p:nvSpPr>
        <p:spPr>
          <a:xfrm flipH="1">
            <a:off x="776536" y="1988840"/>
            <a:ext cx="8064896" cy="2592288"/>
          </a:xfrm>
          <a:prstGeom prst="rect">
            <a:avLst/>
          </a:prstGeom>
          <a:noFill/>
          <a:ln w="19050">
            <a:solidFill>
              <a:srgbClr val="0058B8"/>
            </a:solidFill>
          </a:ln>
        </p:spPr>
        <p:txBody>
          <a:bodyPr wrap="square" lIns="91434" tIns="45717" rIns="91434" bIns="45717" anchor="ctr">
            <a:no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pPr>
              <a:buClr>
                <a:srgbClr val="0058B8"/>
              </a:buClr>
            </a:pPr>
            <a:endParaRPr lang="en-US" altLang="zh-CN" sz="2000" b="0" dirty="0" smtClean="0">
              <a:latin typeface="+mn-ea"/>
              <a:ea typeface="+mn-ea"/>
            </a:endParaRPr>
          </a:p>
          <a:p>
            <a:pPr>
              <a:buClr>
                <a:srgbClr val="0058B8"/>
              </a:buClr>
            </a:pPr>
            <a:endParaRPr lang="en-US" altLang="zh-CN" sz="2000" b="0" dirty="0">
              <a:latin typeface="+mn-ea"/>
              <a:ea typeface="+mn-ea"/>
            </a:endParaRPr>
          </a:p>
          <a:p>
            <a:pPr>
              <a:buClr>
                <a:srgbClr val="0058B8"/>
              </a:buClr>
            </a:pPr>
            <a:endParaRPr lang="en-US" altLang="zh-CN" sz="2000" b="0" dirty="0" smtClean="0">
              <a:latin typeface="+mn-ea"/>
              <a:ea typeface="+mn-ea"/>
            </a:endParaRPr>
          </a:p>
          <a:p>
            <a:pPr>
              <a:buClr>
                <a:srgbClr val="0058B8"/>
              </a:buClr>
            </a:pPr>
            <a:endParaRPr lang="en-US" altLang="zh-CN" sz="2000" b="0" dirty="0">
              <a:latin typeface="+mn-ea"/>
              <a:ea typeface="+mn-ea"/>
            </a:endParaRPr>
          </a:p>
          <a:p>
            <a:pPr>
              <a:buClr>
                <a:srgbClr val="0058B8"/>
              </a:buClr>
            </a:pPr>
            <a:r>
              <a:rPr lang="en-US" altLang="zh-CN" sz="2000" b="0" dirty="0" smtClean="0">
                <a:latin typeface="+mn-ea"/>
                <a:ea typeface="+mn-ea"/>
              </a:rPr>
              <a:t>2</a:t>
            </a:r>
            <a:r>
              <a:rPr lang="zh-CN" altLang="en-US" sz="2000" b="0" dirty="0" smtClean="0">
                <a:latin typeface="+mn-ea"/>
                <a:ea typeface="+mn-ea"/>
              </a:rPr>
              <a:t>、直接邀请：是</a:t>
            </a:r>
            <a:r>
              <a:rPr lang="zh-CN" altLang="en-US" sz="2000" b="0" dirty="0">
                <a:latin typeface="+mn-ea"/>
                <a:ea typeface="+mn-ea"/>
              </a:rPr>
              <a:t>指采购人或采购代理机构向特定供应商发出书面通知，邀请其参加采购活动</a:t>
            </a:r>
            <a:r>
              <a:rPr lang="zh-CN" altLang="en-US" sz="2000" b="0" dirty="0" smtClean="0">
                <a:latin typeface="+mn-ea"/>
                <a:ea typeface="+mn-ea"/>
              </a:rPr>
              <a:t>。</a:t>
            </a:r>
            <a:endParaRPr lang="en-US" altLang="zh-CN" sz="2000" b="0" dirty="0" smtClean="0">
              <a:latin typeface="+mn-ea"/>
              <a:ea typeface="+mn-ea"/>
            </a:endParaRPr>
          </a:p>
          <a:p>
            <a:pPr>
              <a:buClr>
                <a:srgbClr val="0058B8"/>
              </a:buClr>
            </a:pPr>
            <a:endParaRPr lang="en-US" altLang="zh-CN" sz="2000" dirty="0" smtClean="0"/>
          </a:p>
          <a:p>
            <a:pPr>
              <a:buClr>
                <a:srgbClr val="0058B8"/>
              </a:buClr>
            </a:pPr>
            <a:r>
              <a:rPr lang="zh-CN" altLang="en-US" sz="2000" b="0" dirty="0">
                <a:latin typeface="+mn-ea"/>
                <a:ea typeface="+mn-ea"/>
              </a:rPr>
              <a:t>国有资金占控股或主导地位的采购项目和属于依法必须招标范围但符合规定免于招标的项目，符合以下条件时可以采用直接邀请方式：</a:t>
            </a:r>
          </a:p>
          <a:p>
            <a:pPr>
              <a:buClr>
                <a:srgbClr val="0058B8"/>
              </a:buClr>
            </a:pPr>
            <a:endParaRPr lang="en-US" altLang="zh-CN" sz="2000" b="0" dirty="0" smtClean="0">
              <a:latin typeface="+mn-ea"/>
              <a:ea typeface="+mn-ea"/>
            </a:endParaRPr>
          </a:p>
          <a:p>
            <a:pPr>
              <a:buClr>
                <a:srgbClr val="0058B8"/>
              </a:buClr>
            </a:pPr>
            <a:endParaRPr lang="zh-CN" altLang="en-US" sz="2000" b="0" dirty="0">
              <a:latin typeface="+mn-ea"/>
              <a:ea typeface="+mn-ea"/>
            </a:endParaRPr>
          </a:p>
          <a:p>
            <a:pPr>
              <a:buClr>
                <a:srgbClr val="0058B8"/>
              </a:buClr>
            </a:pPr>
            <a:endParaRPr lang="zh-CN" altLang="en-US" sz="2000" b="0" dirty="0" smtClean="0">
              <a:latin typeface="+mn-ea"/>
              <a:ea typeface="+mn-ea"/>
            </a:endParaRPr>
          </a:p>
          <a:p>
            <a:pPr>
              <a:buClr>
                <a:srgbClr val="0058B8"/>
              </a:buClr>
            </a:pPr>
            <a:endParaRPr lang="en-US" altLang="zh-CN" sz="2000" b="0" dirty="0" smtClean="0">
              <a:latin typeface="+mn-ea"/>
              <a:ea typeface="+mn-ea"/>
            </a:endParaRPr>
          </a:p>
          <a:p>
            <a:pPr>
              <a:buClr>
                <a:srgbClr val="0058B8"/>
              </a:buClr>
            </a:pPr>
            <a:endParaRPr lang="en-US" altLang="zh-CN" sz="2000" b="0" dirty="0">
              <a:latin typeface="+mn-ea"/>
              <a:ea typeface="+mn-ea"/>
            </a:endParaRPr>
          </a:p>
        </p:txBody>
      </p:sp>
      <p:pic>
        <p:nvPicPr>
          <p:cNvPr id="6" name="图片 5"/>
          <p:cNvPicPr>
            <a:picLocks noChangeAspect="1"/>
          </p:cNvPicPr>
          <p:nvPr/>
        </p:nvPicPr>
        <p:blipFill>
          <a:blip r:embed="rId3"/>
          <a:stretch>
            <a:fillRect/>
          </a:stretch>
        </p:blipFill>
        <p:spPr>
          <a:xfrm>
            <a:off x="0" y="-16122"/>
            <a:ext cx="9906000" cy="915064"/>
          </a:xfrm>
          <a:prstGeom prst="rect">
            <a:avLst/>
          </a:prstGeom>
        </p:spPr>
      </p:pic>
    </p:spTree>
    <p:extLst>
      <p:ext uri="{BB962C8B-B14F-4D97-AF65-F5344CB8AC3E}">
        <p14:creationId xmlns:p14="http://schemas.microsoft.com/office/powerpoint/2010/main" val="2412164051"/>
      </p:ext>
    </p:extLst>
  </p:cSld>
  <p:clrMapOvr>
    <a:masterClrMapping/>
  </p:clrMapOvr>
</p:sld>
</file>

<file path=ppt/theme/theme1.xml><?xml version="1.0" encoding="utf-8"?>
<a:theme xmlns:a="http://schemas.openxmlformats.org/drawingml/2006/main" name="计划部PPT模板">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600" dirty="0" err="1" smtClean="0">
            <a:latin typeface="微软雅黑" pitchFamily="34" charset="-122"/>
            <a:ea typeface="微软雅黑" pitchFamily="34" charset="-122"/>
          </a:defRPr>
        </a:defPPr>
      </a:lstStyle>
    </a:txDef>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5326</TotalTime>
  <Words>5158</Words>
  <Application>Microsoft Office PowerPoint</Application>
  <PresentationFormat>A4 纸张(210x297 毫米)</PresentationFormat>
  <Paragraphs>451</Paragraphs>
  <Slides>40</Slides>
  <Notes>37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40</vt:i4>
      </vt:variant>
    </vt:vector>
  </HeadingPairs>
  <TitlesOfParts>
    <vt:vector size="51" baseType="lpstr">
      <vt:lpstr>Arial Unicode MS</vt:lpstr>
      <vt:lpstr>黑体</vt:lpstr>
      <vt:lpstr>经典繁毛楷</vt:lpstr>
      <vt:lpstr>宋体</vt:lpstr>
      <vt:lpstr>微软雅黑</vt:lpstr>
      <vt:lpstr>Arial</vt:lpstr>
      <vt:lpstr>Arial Narrow</vt:lpstr>
      <vt:lpstr>Calibri</vt:lpstr>
      <vt:lpstr>Times New Roman</vt:lpstr>
      <vt:lpstr>Wingdings</vt:lpstr>
      <vt:lpstr>计划部PPT模板</vt:lpstr>
      <vt:lpstr>国有企业非招标采购服务规范 及操作实务</vt:lpstr>
      <vt:lpstr>PowerPoint 演示文稿</vt:lpstr>
      <vt:lpstr>一、非招标采购方式</vt:lpstr>
      <vt:lpstr>一、非招标采购方式</vt:lpstr>
      <vt:lpstr>一、非招标采购方式</vt:lpstr>
      <vt:lpstr>一、非招标采购方式</vt:lpstr>
      <vt:lpstr>一、非招标采购方式</vt:lpstr>
      <vt:lpstr>二、采购邀请方式</vt:lpstr>
      <vt:lpstr>二、采购邀请方式</vt:lpstr>
      <vt:lpstr>二、采购邀请方式</vt:lpstr>
      <vt:lpstr>三、非招标采购术语</vt:lpstr>
      <vt:lpstr>三、非招标采购术语</vt:lpstr>
      <vt:lpstr>四、评审方法</vt:lpstr>
      <vt:lpstr>五、操作实务</vt:lpstr>
      <vt:lpstr>五、操作实务</vt:lpstr>
      <vt:lpstr>五、操作实务</vt:lpstr>
      <vt:lpstr>五、操作实务</vt:lpstr>
      <vt:lpstr>五、操作实务</vt:lpstr>
      <vt:lpstr>五、操作实务</vt:lpstr>
      <vt:lpstr>五、操作实务</vt:lpstr>
      <vt:lpstr>五、操作实务</vt:lpstr>
      <vt:lpstr>五、操作实务</vt:lpstr>
      <vt:lpstr>五、操作实务</vt:lpstr>
      <vt:lpstr>五、操作实务</vt:lpstr>
      <vt:lpstr>五、操作实务</vt:lpstr>
      <vt:lpstr>五、操作实务</vt:lpstr>
      <vt:lpstr>五、操作实务</vt:lpstr>
      <vt:lpstr>五、操作实务</vt:lpstr>
      <vt:lpstr>五、操作实务</vt:lpstr>
      <vt:lpstr>五、操作实务</vt:lpstr>
      <vt:lpstr>五、操作实务</vt:lpstr>
      <vt:lpstr>五、操作实务</vt:lpstr>
      <vt:lpstr>五、操作实务</vt:lpstr>
      <vt:lpstr>六、注意事项</vt:lpstr>
      <vt:lpstr>六、注意事项</vt:lpstr>
      <vt:lpstr>六、注意事项</vt:lpstr>
      <vt:lpstr>六、注意事项</vt:lpstr>
      <vt:lpstr>六、注意事项</vt:lpstr>
      <vt:lpstr>结束语</vt:lpstr>
      <vt:lpstr>PowerPoint 演示文稿</vt:lpstr>
    </vt:vector>
  </TitlesOfParts>
  <Company>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关于投资项目负面清单的汇报</dc:title>
  <dc:creator>王肇业</dc:creator>
  <cp:lastModifiedBy>Esther J</cp:lastModifiedBy>
  <cp:revision>545</cp:revision>
  <cp:lastPrinted>2021-06-07T11:40:19Z</cp:lastPrinted>
  <dcterms:created xsi:type="dcterms:W3CDTF">2017-03-08T08:46:58Z</dcterms:created>
  <dcterms:modified xsi:type="dcterms:W3CDTF">2023-06-08T11:15:43Z</dcterms:modified>
</cp:coreProperties>
</file>